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62" r:id="rId2"/>
    <p:sldId id="263" r:id="rId3"/>
    <p:sldId id="268" r:id="rId4"/>
    <p:sldId id="269" r:id="rId5"/>
    <p:sldId id="270" r:id="rId6"/>
    <p:sldId id="264" r:id="rId7"/>
    <p:sldId id="273" r:id="rId8"/>
    <p:sldId id="271" r:id="rId9"/>
    <p:sldId id="272" r:id="rId10"/>
    <p:sldId id="265" r:id="rId11"/>
    <p:sldId id="266" r:id="rId12"/>
    <p:sldId id="267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6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3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/>
        </p:nvSpPr>
        <p:spPr>
          <a:xfrm>
            <a:off x="1390390" y="3990731"/>
            <a:ext cx="10359024" cy="2195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ctr">
              <a:defRPr sz="4500">
                <a:latin typeface="Code Pro LC"/>
                <a:ea typeface="Code Pro LC"/>
                <a:cs typeface="Code Pro LC"/>
                <a:sym typeface="Code Pro LC"/>
              </a:defRPr>
            </a:pPr>
            <a:r>
              <a:rPr lang="sl-SI" sz="4000" dirty="0" err="1"/>
              <a:t>Strategy</a:t>
            </a:r>
            <a:r>
              <a:rPr lang="sl-SI" sz="4000" dirty="0"/>
              <a:t> </a:t>
            </a:r>
            <a:r>
              <a:rPr lang="sl-SI" sz="4000" dirty="0" err="1"/>
              <a:t>of</a:t>
            </a:r>
            <a:r>
              <a:rPr lang="sl-SI" sz="4000" dirty="0"/>
              <a:t> the </a:t>
            </a:r>
            <a:r>
              <a:rPr lang="sl-SI" sz="4000" dirty="0" err="1"/>
              <a:t>Internationalisation</a:t>
            </a:r>
            <a:r>
              <a:rPr lang="sl-SI" sz="4000" dirty="0"/>
              <a:t> </a:t>
            </a:r>
            <a:r>
              <a:rPr lang="sl-SI" sz="4000" dirty="0" err="1"/>
              <a:t>of</a:t>
            </a:r>
            <a:r>
              <a:rPr lang="sl-SI" sz="4000" dirty="0"/>
              <a:t> </a:t>
            </a:r>
            <a:r>
              <a:rPr lang="sl-SI" sz="4000" dirty="0" err="1"/>
              <a:t>Slovenian</a:t>
            </a:r>
            <a:r>
              <a:rPr lang="sl-SI" sz="4000" dirty="0"/>
              <a:t> </a:t>
            </a:r>
            <a:r>
              <a:rPr lang="sl-SI" sz="4000" dirty="0" err="1"/>
              <a:t>Higher</a:t>
            </a:r>
            <a:r>
              <a:rPr lang="sl-SI" sz="4000" dirty="0"/>
              <a:t> Education</a:t>
            </a:r>
            <a:endParaRPr sz="4000" dirty="0"/>
          </a:p>
          <a:p>
            <a:pPr algn="ctr">
              <a:defRPr sz="2800">
                <a:latin typeface="Quincy CF"/>
                <a:ea typeface="Quincy CF"/>
                <a:cs typeface="Quincy CF"/>
                <a:sym typeface="Quincy CF"/>
              </a:defRPr>
            </a:pPr>
            <a:r>
              <a:rPr lang="sl-SI" i="1" dirty="0"/>
              <a:t>(</a:t>
            </a:r>
            <a:r>
              <a:rPr lang="sl-SI" i="1" dirty="0" err="1"/>
              <a:t>review</a:t>
            </a:r>
            <a:r>
              <a:rPr lang="sl-SI" i="1" dirty="0"/>
              <a:t> on the </a:t>
            </a:r>
            <a:r>
              <a:rPr lang="sl-SI" i="1" dirty="0" err="1"/>
              <a:t>slovenian</a:t>
            </a:r>
            <a:r>
              <a:rPr lang="sl-SI" i="1" dirty="0"/>
              <a:t> </a:t>
            </a:r>
            <a:r>
              <a:rPr lang="sl-SI" i="1" dirty="0" err="1"/>
              <a:t>higher</a:t>
            </a:r>
            <a:r>
              <a:rPr lang="sl-SI" i="1" dirty="0"/>
              <a:t> </a:t>
            </a:r>
            <a:r>
              <a:rPr lang="sl-SI" i="1" dirty="0" err="1"/>
              <a:t>education</a:t>
            </a:r>
            <a:r>
              <a:rPr lang="sl-SI" i="1" dirty="0"/>
              <a:t> </a:t>
            </a:r>
            <a:r>
              <a:rPr lang="sl-SI" i="1" dirty="0" err="1"/>
              <a:t>state</a:t>
            </a:r>
            <a:r>
              <a:rPr lang="sl-SI" i="1" dirty="0"/>
              <a:t> and </a:t>
            </a:r>
            <a:r>
              <a:rPr lang="sl-SI" i="1" dirty="0" err="1"/>
              <a:t>action</a:t>
            </a:r>
            <a:r>
              <a:rPr lang="sl-SI" i="1" dirty="0"/>
              <a:t> plan)</a:t>
            </a:r>
          </a:p>
          <a:p>
            <a:pPr algn="ctr">
              <a:defRPr sz="2800">
                <a:latin typeface="Quincy CF"/>
                <a:ea typeface="Quincy CF"/>
                <a:cs typeface="Quincy CF"/>
                <a:sym typeface="Quincy CF"/>
              </a:defRPr>
            </a:pPr>
            <a:r>
              <a:rPr lang="sl-SI"/>
              <a:t>Sebastijan </a:t>
            </a:r>
            <a:r>
              <a:rPr lang="sl-SI" smtClean="0"/>
              <a:t>Frumen</a:t>
            </a:r>
            <a:endParaRPr dirty="0"/>
          </a:p>
        </p:txBody>
      </p:sp>
      <p:sp>
        <p:nvSpPr>
          <p:cNvPr id="190" name="Shape 190"/>
          <p:cNvSpPr/>
          <p:nvPr/>
        </p:nvSpPr>
        <p:spPr>
          <a:xfrm>
            <a:off x="2235992" y="7912945"/>
            <a:ext cx="8532815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r>
              <a:t>www.elevate.space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/>
        </p:nvSpPr>
        <p:spPr>
          <a:xfrm>
            <a:off x="1073343" y="1771160"/>
            <a:ext cx="11147208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000" dirty="0"/>
              <a:t>1. </a:t>
            </a:r>
            <a:r>
              <a:rPr lang="sl-SI" sz="2000" dirty="0" err="1"/>
              <a:t>Mobility</a:t>
            </a:r>
            <a:r>
              <a:rPr lang="sl-SI" sz="2000" dirty="0"/>
              <a:t> – </a:t>
            </a:r>
            <a:r>
              <a:rPr lang="sl-SI" sz="2000" dirty="0" err="1"/>
              <a:t>Slovenian</a:t>
            </a:r>
            <a:r>
              <a:rPr lang="sl-SI" sz="2000" dirty="0"/>
              <a:t> </a:t>
            </a:r>
            <a:r>
              <a:rPr lang="sl-SI" sz="2000" dirty="0" err="1"/>
              <a:t>staff</a:t>
            </a:r>
            <a:r>
              <a:rPr lang="sl-SI" sz="2000" dirty="0"/>
              <a:t> – „</a:t>
            </a:r>
            <a:r>
              <a:rPr lang="sl-SI" sz="2000" dirty="0" err="1"/>
              <a:t>going</a:t>
            </a:r>
            <a:r>
              <a:rPr lang="sl-SI" sz="2000" dirty="0"/>
              <a:t> out“ </a:t>
            </a:r>
            <a:r>
              <a:rPr lang="sl-SI" sz="1600" dirty="0"/>
              <a:t>(</a:t>
            </a:r>
            <a:r>
              <a:rPr lang="sl-SI" sz="1600" dirty="0" err="1"/>
              <a:t>share</a:t>
            </a:r>
            <a:r>
              <a:rPr lang="sl-SI" sz="1600" dirty="0"/>
              <a:t> </a:t>
            </a:r>
            <a:r>
              <a:rPr lang="sl-SI" sz="1600" dirty="0" err="1"/>
              <a:t>according</a:t>
            </a:r>
            <a:r>
              <a:rPr lang="sl-SI" sz="1600" dirty="0"/>
              <a:t> to </a:t>
            </a:r>
            <a:r>
              <a:rPr lang="sl-SI" sz="1600" dirty="0" err="1"/>
              <a:t>Slovenian</a:t>
            </a:r>
            <a:r>
              <a:rPr lang="sl-SI" sz="1600" dirty="0"/>
              <a:t> </a:t>
            </a:r>
            <a:r>
              <a:rPr lang="sl-SI" sz="1600" dirty="0" err="1"/>
              <a:t>academic</a:t>
            </a:r>
            <a:r>
              <a:rPr lang="sl-SI" sz="1600" dirty="0"/>
              <a:t> </a:t>
            </a:r>
            <a:r>
              <a:rPr lang="sl-SI" sz="1600" dirty="0" err="1"/>
              <a:t>and</a:t>
            </a:r>
            <a:r>
              <a:rPr lang="sl-SI" sz="1600" dirty="0"/>
              <a:t> </a:t>
            </a:r>
            <a:r>
              <a:rPr lang="sl-SI" sz="1600" dirty="0" err="1"/>
              <a:t>professional</a:t>
            </a:r>
            <a:r>
              <a:rPr lang="sl-SI" sz="1600" dirty="0"/>
              <a:t> </a:t>
            </a:r>
            <a:r>
              <a:rPr lang="sl-SI" sz="1600" dirty="0" err="1"/>
              <a:t>staff</a:t>
            </a:r>
            <a:r>
              <a:rPr lang="sl-SI" sz="1600" dirty="0"/>
              <a:t>)</a:t>
            </a:r>
          </a:p>
        </p:txBody>
      </p:sp>
      <p:sp>
        <p:nvSpPr>
          <p:cNvPr id="224" name="Shape 224"/>
          <p:cNvSpPr/>
          <p:nvPr/>
        </p:nvSpPr>
        <p:spPr>
          <a:xfrm>
            <a:off x="12896231" y="-27319"/>
            <a:ext cx="117036" cy="9808238"/>
          </a:xfrm>
          <a:prstGeom prst="rect">
            <a:avLst/>
          </a:prstGeom>
          <a:solidFill>
            <a:schemeClr val="accent1">
              <a:satOff val="-36923"/>
              <a:lumOff val="15441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5" name="Shape 225"/>
          <p:cNvSpPr/>
          <p:nvPr/>
        </p:nvSpPr>
        <p:spPr>
          <a:xfrm>
            <a:off x="9549209" y="926675"/>
            <a:ext cx="4139738" cy="601981"/>
          </a:xfrm>
          <a:prstGeom prst="roundRect">
            <a:avLst>
              <a:gd name="adj" fmla="val 21646"/>
            </a:avLst>
          </a:prstGeom>
          <a:solidFill>
            <a:schemeClr val="accent1">
              <a:satOff val="-36923"/>
              <a:lumOff val="15441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9915963" y="1044786"/>
            <a:ext cx="5482898" cy="365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100">
                <a:solidFill>
                  <a:srgbClr val="FFFFFF"/>
                </a:solidFill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r>
              <a:t>Academic mobility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2683" y="2339940"/>
            <a:ext cx="5228571" cy="1295238"/>
          </a:xfrm>
          <a:prstGeom prst="rect">
            <a:avLst/>
          </a:prstGeom>
        </p:spPr>
      </p:pic>
      <p:sp>
        <p:nvSpPr>
          <p:cNvPr id="9" name="Shape 221"/>
          <p:cNvSpPr/>
          <p:nvPr/>
        </p:nvSpPr>
        <p:spPr>
          <a:xfrm>
            <a:off x="1073343" y="3908304"/>
            <a:ext cx="11147208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000" dirty="0"/>
              <a:t>2. </a:t>
            </a:r>
            <a:r>
              <a:rPr lang="sl-SI" sz="2000" dirty="0" err="1"/>
              <a:t>Mobility</a:t>
            </a:r>
            <a:r>
              <a:rPr lang="sl-SI" sz="2000" dirty="0"/>
              <a:t> – </a:t>
            </a:r>
            <a:r>
              <a:rPr lang="sl-SI" sz="2000" dirty="0" err="1"/>
              <a:t>Foreign</a:t>
            </a:r>
            <a:r>
              <a:rPr lang="sl-SI" sz="2000" dirty="0"/>
              <a:t> </a:t>
            </a:r>
            <a:r>
              <a:rPr lang="sl-SI" sz="2000" dirty="0" err="1"/>
              <a:t>staff</a:t>
            </a:r>
            <a:r>
              <a:rPr lang="sl-SI" sz="2000" dirty="0"/>
              <a:t> – „</a:t>
            </a:r>
            <a:r>
              <a:rPr lang="sl-SI" sz="2000" dirty="0" err="1"/>
              <a:t>coming</a:t>
            </a:r>
            <a:r>
              <a:rPr lang="sl-SI" sz="2000" dirty="0"/>
              <a:t> in “ </a:t>
            </a:r>
            <a:r>
              <a:rPr lang="sl-SI" sz="1600" dirty="0"/>
              <a:t>(</a:t>
            </a:r>
            <a:r>
              <a:rPr lang="sl-SI" sz="1600" dirty="0" err="1"/>
              <a:t>share</a:t>
            </a:r>
            <a:r>
              <a:rPr lang="sl-SI" sz="1600" dirty="0"/>
              <a:t> </a:t>
            </a:r>
            <a:r>
              <a:rPr lang="sl-SI" sz="1600" dirty="0" err="1"/>
              <a:t>according</a:t>
            </a:r>
            <a:r>
              <a:rPr lang="sl-SI" sz="1600" dirty="0"/>
              <a:t> to </a:t>
            </a:r>
            <a:r>
              <a:rPr lang="sl-SI" sz="1600" dirty="0" err="1"/>
              <a:t>Slovenian</a:t>
            </a:r>
            <a:r>
              <a:rPr lang="sl-SI" sz="1600" dirty="0"/>
              <a:t> </a:t>
            </a:r>
            <a:r>
              <a:rPr lang="sl-SI" sz="1600" dirty="0" err="1"/>
              <a:t>academic</a:t>
            </a:r>
            <a:r>
              <a:rPr lang="sl-SI" sz="1600" dirty="0"/>
              <a:t> </a:t>
            </a:r>
            <a:r>
              <a:rPr lang="sl-SI" sz="1600" dirty="0" err="1"/>
              <a:t>and</a:t>
            </a:r>
            <a:r>
              <a:rPr lang="sl-SI" sz="1600" dirty="0"/>
              <a:t> </a:t>
            </a:r>
            <a:r>
              <a:rPr lang="sl-SI" sz="1600" dirty="0" err="1"/>
              <a:t>professional</a:t>
            </a:r>
            <a:r>
              <a:rPr lang="sl-SI" sz="1600" dirty="0"/>
              <a:t> </a:t>
            </a:r>
            <a:r>
              <a:rPr lang="sl-SI" sz="1600" dirty="0" err="1"/>
              <a:t>staff</a:t>
            </a:r>
            <a:r>
              <a:rPr lang="sl-SI" sz="1600" dirty="0"/>
              <a:t>)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2683" y="4493886"/>
            <a:ext cx="5247619" cy="1276190"/>
          </a:xfrm>
          <a:prstGeom prst="rect">
            <a:avLst/>
          </a:prstGeom>
        </p:spPr>
      </p:pic>
      <p:sp>
        <p:nvSpPr>
          <p:cNvPr id="11" name="Shape 221"/>
          <p:cNvSpPr/>
          <p:nvPr/>
        </p:nvSpPr>
        <p:spPr>
          <a:xfrm>
            <a:off x="1073343" y="5771765"/>
            <a:ext cx="5345800" cy="2257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000" dirty="0" err="1"/>
              <a:t>Measures</a:t>
            </a:r>
            <a:r>
              <a:rPr lang="sl-SI" sz="2000" dirty="0"/>
              <a:t> </a:t>
            </a:r>
            <a:r>
              <a:rPr lang="sl-SI" sz="2000" dirty="0" err="1"/>
              <a:t>undertaken</a:t>
            </a:r>
            <a:r>
              <a:rPr lang="sl-SI" sz="2000" dirty="0"/>
              <a:t> to </a:t>
            </a:r>
            <a:r>
              <a:rPr lang="sl-SI" sz="2000" dirty="0" err="1"/>
              <a:t>increase</a:t>
            </a:r>
            <a:r>
              <a:rPr lang="sl-SI" sz="2000" dirty="0"/>
              <a:t> </a:t>
            </a:r>
            <a:r>
              <a:rPr lang="sl-SI" sz="2000" dirty="0" err="1"/>
              <a:t>the</a:t>
            </a:r>
            <a:r>
              <a:rPr lang="sl-SI" sz="2000" dirty="0"/>
              <a:t> </a:t>
            </a:r>
            <a:r>
              <a:rPr lang="sl-SI" sz="2000" dirty="0" err="1"/>
              <a:t>number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academic</a:t>
            </a:r>
            <a:r>
              <a:rPr lang="sl-SI" sz="2000" dirty="0"/>
              <a:t> </a:t>
            </a:r>
            <a:r>
              <a:rPr lang="sl-SI" sz="2000" dirty="0" err="1"/>
              <a:t>and</a:t>
            </a:r>
            <a:r>
              <a:rPr lang="sl-SI" sz="2000" dirty="0"/>
              <a:t> </a:t>
            </a:r>
            <a:r>
              <a:rPr lang="sl-SI" sz="2000" dirty="0" err="1"/>
              <a:t>staff</a:t>
            </a:r>
            <a:r>
              <a:rPr lang="sl-SI" sz="2000" dirty="0"/>
              <a:t> </a:t>
            </a:r>
            <a:r>
              <a:rPr lang="sl-SI" sz="2000" dirty="0" err="1"/>
              <a:t>mobility</a:t>
            </a:r>
            <a:r>
              <a:rPr lang="sl-SI" sz="2000" dirty="0"/>
              <a:t> at </a:t>
            </a:r>
            <a:r>
              <a:rPr lang="sl-SI" sz="2000" dirty="0" err="1"/>
              <a:t>national</a:t>
            </a:r>
            <a:r>
              <a:rPr lang="sl-SI" sz="2000" dirty="0"/>
              <a:t> </a:t>
            </a:r>
            <a:r>
              <a:rPr lang="sl-SI" sz="2000" dirty="0" err="1"/>
              <a:t>level</a:t>
            </a:r>
            <a:r>
              <a:rPr lang="sl-SI" sz="2000" dirty="0"/>
              <a:t>: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err="1"/>
              <a:t>Promotion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Erasmus</a:t>
            </a:r>
            <a:r>
              <a:rPr lang="sl-SI" sz="2000" dirty="0"/>
              <a:t>+ </a:t>
            </a:r>
            <a:r>
              <a:rPr lang="sl-SI" sz="2000" dirty="0" err="1"/>
              <a:t>programmes</a:t>
            </a:r>
            <a:r>
              <a:rPr lang="sl-SI" sz="2000" dirty="0"/>
              <a:t> (</a:t>
            </a:r>
            <a:r>
              <a:rPr lang="sl-SI" sz="2000" dirty="0" err="1"/>
              <a:t>staff</a:t>
            </a:r>
            <a:r>
              <a:rPr lang="sl-SI" sz="2000" dirty="0"/>
              <a:t> </a:t>
            </a:r>
            <a:r>
              <a:rPr lang="sl-SI" sz="2000" dirty="0" err="1"/>
              <a:t>mobility</a:t>
            </a:r>
            <a:r>
              <a:rPr lang="sl-SI" sz="2000" dirty="0"/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err="1"/>
              <a:t>Mobility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Slovenian</a:t>
            </a:r>
            <a:r>
              <a:rPr lang="sl-SI" sz="2000" dirty="0"/>
              <a:t> </a:t>
            </a:r>
            <a:r>
              <a:rPr lang="sl-SI" sz="2000" dirty="0" err="1"/>
              <a:t>higher</a:t>
            </a:r>
            <a:r>
              <a:rPr lang="sl-SI" sz="2000" dirty="0"/>
              <a:t> </a:t>
            </a:r>
            <a:r>
              <a:rPr lang="sl-SI" sz="2000" dirty="0" err="1"/>
              <a:t>education</a:t>
            </a:r>
            <a:r>
              <a:rPr lang="sl-SI" sz="2000" dirty="0"/>
              <a:t> </a:t>
            </a:r>
            <a:r>
              <a:rPr lang="sl-SI" sz="2000" dirty="0" err="1"/>
              <a:t>teachers</a:t>
            </a:r>
            <a:endParaRPr lang="sl-SI" sz="2000" dirty="0"/>
          </a:p>
        </p:txBody>
      </p:sp>
      <p:sp>
        <p:nvSpPr>
          <p:cNvPr id="12" name="Shape 221"/>
          <p:cNvSpPr/>
          <p:nvPr/>
        </p:nvSpPr>
        <p:spPr>
          <a:xfrm>
            <a:off x="6646947" y="4683015"/>
            <a:ext cx="5345800" cy="3488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err="1"/>
              <a:t>Collaboration</a:t>
            </a:r>
            <a:r>
              <a:rPr lang="sl-SI" sz="2000" dirty="0"/>
              <a:t> on </a:t>
            </a:r>
            <a:r>
              <a:rPr lang="sl-SI" sz="2000" dirty="0" err="1"/>
              <a:t>amendments</a:t>
            </a:r>
            <a:r>
              <a:rPr lang="sl-SI" sz="2000" dirty="0"/>
              <a:t> and </a:t>
            </a:r>
            <a:r>
              <a:rPr lang="sl-SI" sz="2000" dirty="0" err="1"/>
              <a:t>additions</a:t>
            </a:r>
            <a:r>
              <a:rPr lang="sl-SI" sz="2000" dirty="0"/>
              <a:t> to </a:t>
            </a:r>
            <a:r>
              <a:rPr lang="sl-SI" sz="2000" dirty="0" err="1"/>
              <a:t>legislation</a:t>
            </a:r>
            <a:endParaRPr lang="sl-SI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/>
              <a:t>Pilot </a:t>
            </a:r>
            <a:r>
              <a:rPr lang="sl-SI" sz="2000" dirty="0" err="1"/>
              <a:t>project</a:t>
            </a:r>
            <a:r>
              <a:rPr lang="sl-SI" sz="2000" dirty="0"/>
              <a:t> – </a:t>
            </a:r>
            <a:r>
              <a:rPr lang="sl-SI" sz="2000" dirty="0" err="1"/>
              <a:t>funding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projects</a:t>
            </a:r>
            <a:r>
              <a:rPr lang="sl-SI" sz="2000" dirty="0"/>
              <a:t>, </a:t>
            </a:r>
            <a:r>
              <a:rPr lang="sl-SI" sz="2000" dirty="0" err="1"/>
              <a:t>hosted</a:t>
            </a:r>
            <a:r>
              <a:rPr lang="sl-SI" sz="2000" dirty="0"/>
              <a:t> at </a:t>
            </a:r>
            <a:r>
              <a:rPr lang="sl-SI" sz="2000" dirty="0" err="1"/>
              <a:t>Slovenian</a:t>
            </a:r>
            <a:r>
              <a:rPr lang="sl-SI" sz="2000" dirty="0"/>
              <a:t> </a:t>
            </a:r>
            <a:r>
              <a:rPr lang="sl-SI" sz="2000" dirty="0" err="1"/>
              <a:t>HEIs</a:t>
            </a:r>
            <a:endParaRPr lang="sl-SI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/>
              <a:t>Short- and </a:t>
            </a:r>
            <a:r>
              <a:rPr lang="sl-SI" sz="2000" dirty="0" err="1"/>
              <a:t>long</a:t>
            </a:r>
            <a:r>
              <a:rPr lang="sl-SI" sz="2000" dirty="0"/>
              <a:t>-term </a:t>
            </a:r>
            <a:r>
              <a:rPr lang="sl-SI" sz="2000" dirty="0" err="1"/>
              <a:t>hosting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international</a:t>
            </a:r>
            <a:r>
              <a:rPr lang="sl-SI" sz="2000" dirty="0"/>
              <a:t> </a:t>
            </a:r>
            <a:r>
              <a:rPr lang="sl-SI" sz="2000" dirty="0" err="1"/>
              <a:t>experts</a:t>
            </a:r>
            <a:r>
              <a:rPr lang="sl-SI" sz="2000" dirty="0"/>
              <a:t> and HE </a:t>
            </a:r>
            <a:r>
              <a:rPr lang="sl-SI" sz="2000" dirty="0" err="1"/>
              <a:t>teachers</a:t>
            </a:r>
            <a:r>
              <a:rPr lang="sl-SI" sz="2000" dirty="0"/>
              <a:t> at </a:t>
            </a:r>
            <a:r>
              <a:rPr lang="sl-SI" sz="2000" dirty="0" err="1"/>
              <a:t>slovenian</a:t>
            </a:r>
            <a:r>
              <a:rPr lang="sl-SI" sz="2000" dirty="0"/>
              <a:t> </a:t>
            </a:r>
            <a:r>
              <a:rPr lang="sl-SI" sz="2000" dirty="0" err="1"/>
              <a:t>HEIs</a:t>
            </a:r>
            <a:endParaRPr lang="sl-SI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err="1"/>
              <a:t>Offering</a:t>
            </a:r>
            <a:r>
              <a:rPr lang="sl-SI" sz="2000" dirty="0"/>
              <a:t> </a:t>
            </a:r>
            <a:r>
              <a:rPr lang="sl-SI" sz="2000" dirty="0" err="1"/>
              <a:t>courses</a:t>
            </a:r>
            <a:r>
              <a:rPr lang="sl-SI" sz="2000" dirty="0"/>
              <a:t> on </a:t>
            </a:r>
            <a:r>
              <a:rPr lang="sl-SI" sz="2000" dirty="0" err="1"/>
              <a:t>slovenian</a:t>
            </a:r>
            <a:r>
              <a:rPr lang="sl-SI" sz="2000" dirty="0"/>
              <a:t> </a:t>
            </a:r>
            <a:r>
              <a:rPr lang="sl-SI" sz="2000" dirty="0" err="1"/>
              <a:t>language</a:t>
            </a:r>
            <a:r>
              <a:rPr lang="sl-SI" sz="2000" dirty="0"/>
              <a:t> and </a:t>
            </a:r>
            <a:r>
              <a:rPr lang="sl-SI" sz="2000" dirty="0" err="1"/>
              <a:t>culture</a:t>
            </a:r>
            <a:r>
              <a:rPr lang="sl-SI" sz="2000" dirty="0"/>
              <a:t> </a:t>
            </a:r>
            <a:r>
              <a:rPr lang="sl-SI" sz="2000" dirty="0" err="1"/>
              <a:t>for</a:t>
            </a:r>
            <a:r>
              <a:rPr lang="sl-SI" sz="2000" dirty="0"/>
              <a:t> </a:t>
            </a:r>
            <a:r>
              <a:rPr lang="sl-SI" sz="2000" dirty="0" err="1"/>
              <a:t>foreign</a:t>
            </a:r>
            <a:r>
              <a:rPr lang="sl-SI" sz="2000" dirty="0"/>
              <a:t> HE </a:t>
            </a:r>
            <a:r>
              <a:rPr lang="sl-SI" sz="2000" dirty="0" err="1"/>
              <a:t>teachers</a:t>
            </a:r>
            <a:endParaRPr lang="sl-SI" sz="2000" dirty="0"/>
          </a:p>
          <a:p>
            <a:pPr algn="just"/>
            <a:endParaRPr lang="sl-SI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l-SI" sz="2000" dirty="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/>
        </p:nvSpPr>
        <p:spPr>
          <a:xfrm>
            <a:off x="12896231" y="-27319"/>
            <a:ext cx="117036" cy="9808238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8" name="Shape 238"/>
          <p:cNvSpPr/>
          <p:nvPr/>
        </p:nvSpPr>
        <p:spPr>
          <a:xfrm>
            <a:off x="7584942" y="926675"/>
            <a:ext cx="5835651" cy="601981"/>
          </a:xfrm>
          <a:prstGeom prst="roundRect">
            <a:avLst>
              <a:gd name="adj" fmla="val 21646"/>
            </a:avLst>
          </a:prstGeom>
          <a:solidFill>
            <a:schemeClr val="accent4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9" name="Shape 239"/>
          <p:cNvSpPr/>
          <p:nvPr/>
        </p:nvSpPr>
        <p:spPr>
          <a:xfrm>
            <a:off x="7951696" y="1044786"/>
            <a:ext cx="5482898" cy="365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100">
                <a:solidFill>
                  <a:srgbClr val="FFFFFF"/>
                </a:solidFill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r>
              <a:t>International study programmes</a:t>
            </a:r>
          </a:p>
        </p:txBody>
      </p:sp>
      <p:sp>
        <p:nvSpPr>
          <p:cNvPr id="8" name="Shape 221"/>
          <p:cNvSpPr/>
          <p:nvPr/>
        </p:nvSpPr>
        <p:spPr>
          <a:xfrm>
            <a:off x="956384" y="1815801"/>
            <a:ext cx="11147208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000" dirty="0"/>
              <a:t>1.Slovenian </a:t>
            </a:r>
            <a:r>
              <a:rPr lang="sl-SI" sz="2000" dirty="0" err="1"/>
              <a:t>higher</a:t>
            </a:r>
            <a:r>
              <a:rPr lang="sl-SI" sz="2000" dirty="0"/>
              <a:t> </a:t>
            </a:r>
            <a:r>
              <a:rPr lang="sl-SI" sz="2000" dirty="0" err="1"/>
              <a:t>education</a:t>
            </a:r>
            <a:r>
              <a:rPr lang="sl-SI" sz="2000" dirty="0"/>
              <a:t> </a:t>
            </a:r>
            <a:r>
              <a:rPr lang="sl-SI" sz="2000" dirty="0" err="1"/>
              <a:t>institutions</a:t>
            </a:r>
            <a:r>
              <a:rPr lang="sl-SI" sz="2000" dirty="0"/>
              <a:t> </a:t>
            </a:r>
            <a:r>
              <a:rPr lang="sl-SI" sz="2000" dirty="0" err="1"/>
              <a:t>report</a:t>
            </a:r>
            <a:r>
              <a:rPr lang="sl-SI" sz="2000" dirty="0"/>
              <a:t> </a:t>
            </a:r>
            <a:r>
              <a:rPr lang="sl-SI" sz="2000" dirty="0" err="1"/>
              <a:t>that</a:t>
            </a:r>
            <a:r>
              <a:rPr lang="sl-SI" sz="2000" dirty="0"/>
              <a:t> </a:t>
            </a:r>
            <a:r>
              <a:rPr lang="sl-SI" sz="2000" dirty="0" err="1"/>
              <a:t>accreditation</a:t>
            </a:r>
            <a:r>
              <a:rPr lang="sl-SI" sz="2000" dirty="0"/>
              <a:t> </a:t>
            </a:r>
            <a:r>
              <a:rPr lang="sl-SI" sz="2000" dirty="0" err="1"/>
              <a:t>procedures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international</a:t>
            </a:r>
            <a:r>
              <a:rPr lang="sl-SI" sz="2000" dirty="0"/>
              <a:t> </a:t>
            </a:r>
            <a:r>
              <a:rPr lang="sl-SI" sz="2000" dirty="0" err="1"/>
              <a:t>joint</a:t>
            </a:r>
            <a:r>
              <a:rPr lang="sl-SI" sz="2000" dirty="0"/>
              <a:t> </a:t>
            </a:r>
            <a:r>
              <a:rPr lang="sl-SI" sz="2000" dirty="0" err="1"/>
              <a:t>study</a:t>
            </a:r>
            <a:r>
              <a:rPr lang="sl-SI" sz="2000" dirty="0"/>
              <a:t> </a:t>
            </a:r>
            <a:r>
              <a:rPr lang="sl-SI" sz="2000" dirty="0" err="1"/>
              <a:t>programmes</a:t>
            </a:r>
            <a:r>
              <a:rPr lang="sl-SI" sz="2000" dirty="0"/>
              <a:t> in </a:t>
            </a:r>
            <a:r>
              <a:rPr lang="sl-SI" sz="2000" dirty="0" err="1"/>
              <a:t>Slovenia</a:t>
            </a:r>
            <a:r>
              <a:rPr lang="sl-SI" sz="2000" dirty="0"/>
              <a:t> are </a:t>
            </a:r>
            <a:r>
              <a:rPr lang="sl-SI" sz="2000" dirty="0" err="1" smtClean="0"/>
              <a:t>too</a:t>
            </a:r>
            <a:r>
              <a:rPr lang="sl-SI" sz="2000" dirty="0" smtClean="0"/>
              <a:t> </a:t>
            </a:r>
            <a:r>
              <a:rPr lang="sl-SI" sz="2000" dirty="0" err="1"/>
              <a:t>complicated</a:t>
            </a:r>
            <a:r>
              <a:rPr lang="sl-SI" sz="2000" dirty="0"/>
              <a:t> and last </a:t>
            </a:r>
            <a:r>
              <a:rPr lang="sl-SI" sz="2000" dirty="0" err="1" smtClean="0"/>
              <a:t>too</a:t>
            </a:r>
            <a:r>
              <a:rPr lang="sl-SI" sz="2000" dirty="0" smtClean="0"/>
              <a:t> </a:t>
            </a:r>
            <a:r>
              <a:rPr lang="sl-SI" sz="2000" dirty="0" err="1"/>
              <a:t>long</a:t>
            </a:r>
            <a:r>
              <a:rPr lang="sl-SI" sz="2000" dirty="0"/>
              <a:t>.</a:t>
            </a:r>
          </a:p>
          <a:p>
            <a:pPr marL="457200" indent="-457200" algn="just">
              <a:buAutoNum type="arabicPeriod"/>
            </a:pPr>
            <a:endParaRPr lang="sl-SI" sz="2000" dirty="0"/>
          </a:p>
          <a:p>
            <a:pPr algn="just"/>
            <a:r>
              <a:rPr lang="sl-SI" sz="2000" dirty="0"/>
              <a:t>2. In 2016 </a:t>
            </a:r>
            <a:r>
              <a:rPr lang="sl-SI" sz="2000" dirty="0" err="1"/>
              <a:t>the</a:t>
            </a:r>
            <a:r>
              <a:rPr lang="sl-SI" sz="2000" dirty="0"/>
              <a:t> </a:t>
            </a:r>
            <a:r>
              <a:rPr lang="sl-SI" sz="2000" dirty="0" err="1"/>
              <a:t>higher</a:t>
            </a:r>
            <a:r>
              <a:rPr lang="sl-SI" sz="2000" dirty="0"/>
              <a:t> </a:t>
            </a:r>
            <a:r>
              <a:rPr lang="sl-SI" sz="2000" dirty="0" err="1"/>
              <a:t>education</a:t>
            </a:r>
            <a:r>
              <a:rPr lang="sl-SI" sz="2000" dirty="0"/>
              <a:t> </a:t>
            </a:r>
            <a:r>
              <a:rPr lang="sl-SI" sz="2000" dirty="0" err="1"/>
              <a:t>registry</a:t>
            </a:r>
            <a:r>
              <a:rPr lang="sl-SI" sz="2000" dirty="0"/>
              <a:t> </a:t>
            </a:r>
            <a:r>
              <a:rPr lang="sl-SI" sz="2000" dirty="0" err="1"/>
              <a:t>contained</a:t>
            </a:r>
            <a:r>
              <a:rPr lang="sl-SI" sz="2000" dirty="0"/>
              <a:t> 31 </a:t>
            </a:r>
            <a:r>
              <a:rPr lang="sl-SI" sz="2000" dirty="0" err="1"/>
              <a:t>international</a:t>
            </a:r>
            <a:r>
              <a:rPr lang="sl-SI" sz="2000" dirty="0"/>
              <a:t> </a:t>
            </a:r>
            <a:r>
              <a:rPr lang="sl-SI" sz="2000" dirty="0" err="1"/>
              <a:t>joint</a:t>
            </a:r>
            <a:r>
              <a:rPr lang="sl-SI" sz="2000" dirty="0"/>
              <a:t> </a:t>
            </a:r>
            <a:r>
              <a:rPr lang="sl-SI" sz="2000" dirty="0" err="1"/>
              <a:t>study</a:t>
            </a:r>
            <a:r>
              <a:rPr lang="sl-SI" sz="2000" dirty="0"/>
              <a:t> </a:t>
            </a:r>
            <a:r>
              <a:rPr lang="sl-SI" sz="2000" dirty="0" err="1"/>
              <a:t>programmes</a:t>
            </a:r>
            <a:r>
              <a:rPr lang="sl-SI" sz="2000" dirty="0"/>
              <a:t>:</a:t>
            </a:r>
            <a:endParaRPr lang="sl-SI" sz="1600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724" y="3289056"/>
            <a:ext cx="6948527" cy="493804"/>
          </a:xfrm>
          <a:prstGeom prst="rect">
            <a:avLst/>
          </a:prstGeom>
        </p:spPr>
      </p:pic>
      <p:sp>
        <p:nvSpPr>
          <p:cNvPr id="10" name="Shape 221"/>
          <p:cNvSpPr/>
          <p:nvPr/>
        </p:nvSpPr>
        <p:spPr>
          <a:xfrm>
            <a:off x="956384" y="3905223"/>
            <a:ext cx="11147208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000" dirty="0" smtClean="0">
                <a:solidFill>
                  <a:schemeClr val="tx1"/>
                </a:solidFill>
              </a:rPr>
              <a:t>3. </a:t>
            </a:r>
            <a:r>
              <a:rPr lang="sl-SI" sz="2000" dirty="0" err="1" smtClean="0">
                <a:solidFill>
                  <a:schemeClr val="tx1"/>
                </a:solidFill>
              </a:rPr>
              <a:t>According</a:t>
            </a:r>
            <a:r>
              <a:rPr lang="sl-SI" sz="2000" dirty="0" smtClean="0">
                <a:solidFill>
                  <a:schemeClr val="tx1"/>
                </a:solidFill>
              </a:rPr>
              <a:t> </a:t>
            </a:r>
            <a:r>
              <a:rPr lang="sl-SI" sz="2000" dirty="0">
                <a:solidFill>
                  <a:schemeClr val="tx1"/>
                </a:solidFill>
              </a:rPr>
              <a:t>to data </a:t>
            </a:r>
            <a:r>
              <a:rPr lang="sl-SI" sz="2000" dirty="0" err="1">
                <a:solidFill>
                  <a:schemeClr val="tx1"/>
                </a:solidFill>
              </a:rPr>
              <a:t>of</a:t>
            </a:r>
            <a:r>
              <a:rPr lang="sl-SI" sz="2000" dirty="0">
                <a:solidFill>
                  <a:schemeClr val="tx1"/>
                </a:solidFill>
              </a:rPr>
              <a:t> the </a:t>
            </a:r>
            <a:r>
              <a:rPr lang="sl-SI" sz="2000" dirty="0" err="1">
                <a:solidFill>
                  <a:schemeClr val="tx1"/>
                </a:solidFill>
              </a:rPr>
              <a:t>Slovenian</a:t>
            </a:r>
            <a:r>
              <a:rPr lang="sl-SI" sz="2000" dirty="0">
                <a:solidFill>
                  <a:schemeClr val="tx1"/>
                </a:solidFill>
              </a:rPr>
              <a:t> </a:t>
            </a:r>
            <a:r>
              <a:rPr lang="sl-SI" sz="2000" dirty="0" err="1">
                <a:solidFill>
                  <a:schemeClr val="tx1"/>
                </a:solidFill>
              </a:rPr>
              <a:t>ministry</a:t>
            </a:r>
            <a:r>
              <a:rPr lang="sl-SI" sz="2000" dirty="0">
                <a:solidFill>
                  <a:schemeClr val="tx1"/>
                </a:solidFill>
              </a:rPr>
              <a:t> </a:t>
            </a:r>
            <a:r>
              <a:rPr lang="sl-SI" sz="2000" dirty="0" err="1">
                <a:solidFill>
                  <a:schemeClr val="tx1"/>
                </a:solidFill>
              </a:rPr>
              <a:t>of</a:t>
            </a:r>
            <a:r>
              <a:rPr lang="sl-SI" sz="2000" dirty="0">
                <a:solidFill>
                  <a:schemeClr val="tx1"/>
                </a:solidFill>
              </a:rPr>
              <a:t> </a:t>
            </a:r>
            <a:r>
              <a:rPr lang="sl-SI" sz="2000" dirty="0" err="1">
                <a:solidFill>
                  <a:schemeClr val="tx1"/>
                </a:solidFill>
              </a:rPr>
              <a:t>higher</a:t>
            </a:r>
            <a:r>
              <a:rPr lang="sl-SI" sz="2000" dirty="0">
                <a:solidFill>
                  <a:schemeClr val="tx1"/>
                </a:solidFill>
              </a:rPr>
              <a:t> </a:t>
            </a:r>
            <a:r>
              <a:rPr lang="sl-SI" sz="2000" dirty="0" err="1">
                <a:solidFill>
                  <a:schemeClr val="tx1"/>
                </a:solidFill>
              </a:rPr>
              <a:t>education</a:t>
            </a:r>
            <a:r>
              <a:rPr lang="sl-SI" sz="2000" dirty="0">
                <a:solidFill>
                  <a:schemeClr val="tx1"/>
                </a:solidFill>
              </a:rPr>
              <a:t>, </a:t>
            </a:r>
            <a:r>
              <a:rPr lang="sl-SI" sz="2000" dirty="0" err="1">
                <a:solidFill>
                  <a:schemeClr val="tx1"/>
                </a:solidFill>
              </a:rPr>
              <a:t>there</a:t>
            </a:r>
            <a:r>
              <a:rPr lang="sl-SI" sz="2000" dirty="0">
                <a:solidFill>
                  <a:schemeClr val="tx1"/>
                </a:solidFill>
              </a:rPr>
              <a:t> are 175 </a:t>
            </a:r>
            <a:r>
              <a:rPr lang="sl-SI" sz="2000" dirty="0" err="1">
                <a:solidFill>
                  <a:schemeClr val="tx1"/>
                </a:solidFill>
              </a:rPr>
              <a:t>study</a:t>
            </a:r>
            <a:r>
              <a:rPr lang="sl-SI" sz="2000" dirty="0">
                <a:solidFill>
                  <a:schemeClr val="tx1"/>
                </a:solidFill>
              </a:rPr>
              <a:t> </a:t>
            </a:r>
            <a:r>
              <a:rPr lang="sl-SI" sz="2000" dirty="0" err="1">
                <a:solidFill>
                  <a:schemeClr val="tx1"/>
                </a:solidFill>
              </a:rPr>
              <a:t>programmes</a:t>
            </a:r>
            <a:r>
              <a:rPr lang="sl-SI" sz="2000" dirty="0">
                <a:solidFill>
                  <a:schemeClr val="tx1"/>
                </a:solidFill>
              </a:rPr>
              <a:t> </a:t>
            </a:r>
            <a:r>
              <a:rPr lang="sl-SI" sz="2000" dirty="0" err="1">
                <a:solidFill>
                  <a:schemeClr val="tx1"/>
                </a:solidFill>
              </a:rPr>
              <a:t>carried</a:t>
            </a:r>
            <a:r>
              <a:rPr lang="sl-SI" sz="2000" dirty="0">
                <a:solidFill>
                  <a:schemeClr val="tx1"/>
                </a:solidFill>
              </a:rPr>
              <a:t> out in </a:t>
            </a:r>
            <a:r>
              <a:rPr lang="sl-SI" sz="2000" dirty="0" err="1">
                <a:solidFill>
                  <a:schemeClr val="tx1"/>
                </a:solidFill>
              </a:rPr>
              <a:t>English</a:t>
            </a:r>
            <a:r>
              <a:rPr lang="sl-SI" sz="2000" dirty="0">
                <a:solidFill>
                  <a:schemeClr val="tx1"/>
                </a:solidFill>
              </a:rPr>
              <a:t> (academic </a:t>
            </a:r>
            <a:r>
              <a:rPr lang="sl-SI" sz="2000" dirty="0" err="1">
                <a:solidFill>
                  <a:schemeClr val="tx1"/>
                </a:solidFill>
              </a:rPr>
              <a:t>year</a:t>
            </a:r>
            <a:r>
              <a:rPr lang="sl-SI" sz="2000" dirty="0">
                <a:solidFill>
                  <a:schemeClr val="tx1"/>
                </a:solidFill>
              </a:rPr>
              <a:t> 2016/17):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/>
              <a:t>23 </a:t>
            </a:r>
            <a:r>
              <a:rPr lang="sl-SI" sz="2000" dirty="0" smtClean="0"/>
              <a:t>BA</a:t>
            </a:r>
            <a:endParaRPr lang="sl-SI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/>
              <a:t>77 MA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/>
              <a:t>75 </a:t>
            </a:r>
            <a:r>
              <a:rPr lang="sl-SI" sz="2000" dirty="0" err="1"/>
              <a:t>PhD</a:t>
            </a:r>
            <a:endParaRPr lang="sl-SI" sz="2000" dirty="0"/>
          </a:p>
          <a:p>
            <a:pPr algn="just"/>
            <a:endParaRPr lang="sl-SI" sz="2000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9938" y="4650094"/>
            <a:ext cx="3478097" cy="1690742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9937" y="7151678"/>
            <a:ext cx="3503243" cy="1077921"/>
          </a:xfrm>
          <a:prstGeom prst="rect">
            <a:avLst/>
          </a:prstGeom>
        </p:spPr>
      </p:pic>
      <p:sp>
        <p:nvSpPr>
          <p:cNvPr id="11" name="Shape 221"/>
          <p:cNvSpPr/>
          <p:nvPr/>
        </p:nvSpPr>
        <p:spPr>
          <a:xfrm>
            <a:off x="956384" y="6380245"/>
            <a:ext cx="11147208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000" dirty="0">
                <a:solidFill>
                  <a:schemeClr val="tx1"/>
                </a:solidFill>
              </a:rPr>
              <a:t>4. Data </a:t>
            </a:r>
            <a:r>
              <a:rPr lang="sl-SI" sz="2000" dirty="0" err="1">
                <a:solidFill>
                  <a:schemeClr val="tx1"/>
                </a:solidFill>
              </a:rPr>
              <a:t>collected</a:t>
            </a:r>
            <a:r>
              <a:rPr lang="sl-SI" sz="2000" dirty="0">
                <a:solidFill>
                  <a:schemeClr val="tx1"/>
                </a:solidFill>
              </a:rPr>
              <a:t> </a:t>
            </a:r>
            <a:r>
              <a:rPr lang="sl-SI" sz="2000" dirty="0" err="1">
                <a:solidFill>
                  <a:schemeClr val="tx1"/>
                </a:solidFill>
              </a:rPr>
              <a:t>among</a:t>
            </a:r>
            <a:r>
              <a:rPr lang="sl-SI" sz="2000" dirty="0">
                <a:solidFill>
                  <a:schemeClr val="tx1"/>
                </a:solidFill>
              </a:rPr>
              <a:t> </a:t>
            </a:r>
            <a:r>
              <a:rPr lang="sl-SI" sz="2000" dirty="0" err="1">
                <a:solidFill>
                  <a:schemeClr val="tx1"/>
                </a:solidFill>
              </a:rPr>
              <a:t>Slovenian</a:t>
            </a:r>
            <a:r>
              <a:rPr lang="sl-SI" sz="2000" dirty="0">
                <a:solidFill>
                  <a:schemeClr val="tx1"/>
                </a:solidFill>
              </a:rPr>
              <a:t> </a:t>
            </a:r>
            <a:r>
              <a:rPr lang="sl-SI" sz="2000" dirty="0" err="1">
                <a:solidFill>
                  <a:schemeClr val="tx1"/>
                </a:solidFill>
              </a:rPr>
              <a:t>universities</a:t>
            </a:r>
            <a:r>
              <a:rPr lang="sl-SI" sz="2000" dirty="0">
                <a:solidFill>
                  <a:schemeClr val="tx1"/>
                </a:solidFill>
              </a:rPr>
              <a:t> show </a:t>
            </a:r>
            <a:r>
              <a:rPr lang="sl-SI" sz="2000" dirty="0" err="1">
                <a:solidFill>
                  <a:schemeClr val="tx1"/>
                </a:solidFill>
              </a:rPr>
              <a:t>that</a:t>
            </a:r>
            <a:r>
              <a:rPr lang="sl-SI" sz="2000" dirty="0">
                <a:solidFill>
                  <a:schemeClr val="tx1"/>
                </a:solidFill>
              </a:rPr>
              <a:t> in 2013 </a:t>
            </a:r>
            <a:r>
              <a:rPr lang="sl-SI" sz="2000" dirty="0" err="1" smtClean="0">
                <a:solidFill>
                  <a:schemeClr val="tx1"/>
                </a:solidFill>
              </a:rPr>
              <a:t>three</a:t>
            </a:r>
            <a:r>
              <a:rPr lang="sl-SI" sz="2000" dirty="0" smtClean="0">
                <a:solidFill>
                  <a:schemeClr val="tx1"/>
                </a:solidFill>
              </a:rPr>
              <a:t> </a:t>
            </a:r>
            <a:r>
              <a:rPr lang="sl-SI" sz="2000" dirty="0" err="1">
                <a:solidFill>
                  <a:schemeClr val="tx1"/>
                </a:solidFill>
              </a:rPr>
              <a:t>Slovenian</a:t>
            </a:r>
            <a:r>
              <a:rPr lang="sl-SI" sz="2000" dirty="0">
                <a:solidFill>
                  <a:schemeClr val="tx1"/>
                </a:solidFill>
              </a:rPr>
              <a:t> </a:t>
            </a:r>
            <a:r>
              <a:rPr lang="sl-SI" sz="2000" dirty="0" err="1">
                <a:solidFill>
                  <a:schemeClr val="tx1"/>
                </a:solidFill>
              </a:rPr>
              <a:t>universities</a:t>
            </a:r>
            <a:r>
              <a:rPr lang="sl-SI" sz="2000" dirty="0">
                <a:solidFill>
                  <a:schemeClr val="tx1"/>
                </a:solidFill>
              </a:rPr>
              <a:t> </a:t>
            </a:r>
            <a:r>
              <a:rPr lang="sl-SI" sz="2000" dirty="0" err="1">
                <a:solidFill>
                  <a:schemeClr val="tx1"/>
                </a:solidFill>
              </a:rPr>
              <a:t>carried</a:t>
            </a:r>
            <a:r>
              <a:rPr lang="sl-SI" sz="2000" dirty="0">
                <a:solidFill>
                  <a:schemeClr val="tx1"/>
                </a:solidFill>
              </a:rPr>
              <a:t> out 536 </a:t>
            </a:r>
            <a:r>
              <a:rPr lang="sl-SI" sz="2000" dirty="0" err="1">
                <a:solidFill>
                  <a:schemeClr val="tx1"/>
                </a:solidFill>
              </a:rPr>
              <a:t>courses</a:t>
            </a:r>
            <a:r>
              <a:rPr lang="sl-SI" sz="2000" dirty="0">
                <a:solidFill>
                  <a:schemeClr val="tx1"/>
                </a:solidFill>
              </a:rPr>
              <a:t> in a </a:t>
            </a:r>
            <a:r>
              <a:rPr lang="sl-SI" sz="2000" dirty="0" err="1">
                <a:solidFill>
                  <a:schemeClr val="tx1"/>
                </a:solidFill>
              </a:rPr>
              <a:t>foreign</a:t>
            </a:r>
            <a:r>
              <a:rPr lang="sl-SI" sz="2000" dirty="0">
                <a:solidFill>
                  <a:schemeClr val="tx1"/>
                </a:solidFill>
              </a:rPr>
              <a:t> </a:t>
            </a:r>
            <a:r>
              <a:rPr lang="sl-SI" sz="2000" dirty="0" err="1">
                <a:solidFill>
                  <a:schemeClr val="tx1"/>
                </a:solidFill>
              </a:rPr>
              <a:t>language</a:t>
            </a:r>
            <a:r>
              <a:rPr lang="sl-SI" sz="2000" dirty="0">
                <a:solidFill>
                  <a:schemeClr val="tx1"/>
                </a:solidFill>
              </a:rPr>
              <a:t> (366 at UL, 86 at UM and 84 at UP). </a:t>
            </a:r>
            <a:endParaRPr lang="sl-SI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/>
          <p:nvPr/>
        </p:nvSpPr>
        <p:spPr>
          <a:xfrm>
            <a:off x="12896231" y="-27319"/>
            <a:ext cx="117036" cy="9808238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1" name="Shape 251"/>
          <p:cNvSpPr/>
          <p:nvPr/>
        </p:nvSpPr>
        <p:spPr>
          <a:xfrm>
            <a:off x="7500276" y="926675"/>
            <a:ext cx="5779030" cy="601981"/>
          </a:xfrm>
          <a:prstGeom prst="roundRect">
            <a:avLst>
              <a:gd name="adj" fmla="val 21646"/>
            </a:avLst>
          </a:prstGeom>
          <a:solidFill>
            <a:schemeClr val="accent2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2" name="Shape 252"/>
          <p:cNvSpPr/>
          <p:nvPr/>
        </p:nvSpPr>
        <p:spPr>
          <a:xfrm>
            <a:off x="7867030" y="1044786"/>
            <a:ext cx="5482898" cy="365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100">
                <a:solidFill>
                  <a:srgbClr val="FFFFFF"/>
                </a:solidFill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r>
              <a:t>International research and events</a:t>
            </a:r>
          </a:p>
        </p:txBody>
      </p:sp>
      <p:sp>
        <p:nvSpPr>
          <p:cNvPr id="8" name="Shape 221"/>
          <p:cNvSpPr/>
          <p:nvPr/>
        </p:nvSpPr>
        <p:spPr>
          <a:xfrm>
            <a:off x="807528" y="1807580"/>
            <a:ext cx="11147208" cy="2564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marL="457200" indent="-457200" algn="just">
              <a:buAutoNum type="arabicPeriod"/>
            </a:pPr>
            <a:r>
              <a:rPr lang="en-US" sz="2000" dirty="0"/>
              <a:t>International  scientific  research  cooperation  and  the</a:t>
            </a:r>
            <a:r>
              <a:rPr lang="sl-SI" sz="2000" dirty="0"/>
              <a:t> </a:t>
            </a:r>
            <a:r>
              <a:rPr lang="en-US" sz="2000" dirty="0"/>
              <a:t>effective  transfer  of  knowledge  are  fundamental to the successful sharing of research outcomes between higher education institutions and the </a:t>
            </a:r>
            <a:r>
              <a:rPr lang="en-US" sz="2000" dirty="0" err="1"/>
              <a:t>labour</a:t>
            </a:r>
            <a:r>
              <a:rPr lang="en-US" sz="2000" dirty="0"/>
              <a:t> market. </a:t>
            </a:r>
            <a:endParaRPr lang="sl-SI" sz="2000" dirty="0"/>
          </a:p>
          <a:p>
            <a:pPr marL="457200" indent="-457200" algn="just">
              <a:buAutoNum type="arabicPeriod"/>
            </a:pPr>
            <a:r>
              <a:rPr lang="en-US" sz="2000" dirty="0"/>
              <a:t>As such, a Strategy for the </a:t>
            </a:r>
            <a:r>
              <a:rPr lang="en-US" sz="2000" dirty="0" err="1"/>
              <a:t>Internationalisation</a:t>
            </a:r>
            <a:r>
              <a:rPr lang="en-US" sz="2000" dirty="0"/>
              <a:t> of Slovenian Science is being drafted for the sector, stemming from the Slovenia’s Research and Innovation Strategy 2011-2020. </a:t>
            </a:r>
            <a:endParaRPr lang="sl-SI" sz="2000" dirty="0"/>
          </a:p>
          <a:p>
            <a:pPr marL="457200" indent="-457200" algn="just">
              <a:buAutoNum type="arabicPeriod"/>
            </a:pPr>
            <a:r>
              <a:rPr lang="en-US" sz="2000" dirty="0"/>
              <a:t>Its purpose is to shape and strengthen a successful and </a:t>
            </a:r>
            <a:r>
              <a:rPr lang="en-US" sz="2000" dirty="0" err="1"/>
              <a:t>internationalised</a:t>
            </a:r>
            <a:r>
              <a:rPr lang="en-US" sz="2000" dirty="0"/>
              <a:t> public research sector with a clear  mission  and  vision  to  create  excellent,  internationally </a:t>
            </a:r>
            <a:r>
              <a:rPr lang="en-US" sz="2000" dirty="0" err="1"/>
              <a:t>recognised</a:t>
            </a:r>
            <a:r>
              <a:rPr lang="en-US" sz="2000" dirty="0"/>
              <a:t>, competitive research that has a significant impact on economic growth and employment.</a:t>
            </a:r>
            <a:endParaRPr lang="sl-SI" sz="1600" dirty="0"/>
          </a:p>
        </p:txBody>
      </p:sp>
      <p:sp>
        <p:nvSpPr>
          <p:cNvPr id="2" name="Pravokotnik 1"/>
          <p:cNvSpPr/>
          <p:nvPr/>
        </p:nvSpPr>
        <p:spPr>
          <a:xfrm>
            <a:off x="710019" y="4372385"/>
            <a:ext cx="587153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2000" dirty="0" err="1"/>
              <a:t>Measures</a:t>
            </a:r>
            <a:r>
              <a:rPr lang="sl-SI" sz="2000" dirty="0"/>
              <a:t>, </a:t>
            </a:r>
            <a:r>
              <a:rPr lang="sl-SI" sz="2000" dirty="0" err="1"/>
              <a:t>undertaken</a:t>
            </a:r>
            <a:r>
              <a:rPr lang="sl-SI" sz="2000" dirty="0"/>
              <a:t> at </a:t>
            </a:r>
            <a:r>
              <a:rPr lang="sl-SI" sz="2000" dirty="0" err="1"/>
              <a:t>national</a:t>
            </a:r>
            <a:r>
              <a:rPr lang="sl-SI" sz="2000" dirty="0"/>
              <a:t> </a:t>
            </a:r>
            <a:r>
              <a:rPr lang="sl-SI" sz="2000" dirty="0" err="1"/>
              <a:t>level</a:t>
            </a:r>
            <a:r>
              <a:rPr lang="sl-SI" sz="2000" dirty="0"/>
              <a:t> </a:t>
            </a:r>
            <a:r>
              <a:rPr lang="sl-SI" sz="2000" dirty="0" err="1"/>
              <a:t>for</a:t>
            </a:r>
            <a:r>
              <a:rPr lang="sl-SI" sz="2000" dirty="0"/>
              <a:t> </a:t>
            </a:r>
            <a:r>
              <a:rPr lang="sl-SI" sz="2000" dirty="0" err="1"/>
              <a:t>better</a:t>
            </a:r>
            <a:r>
              <a:rPr lang="sl-SI" sz="2000" dirty="0"/>
              <a:t> </a:t>
            </a:r>
            <a:r>
              <a:rPr lang="sl-SI" sz="2000" dirty="0" err="1"/>
              <a:t>international</a:t>
            </a:r>
            <a:r>
              <a:rPr lang="sl-SI" sz="2000" dirty="0"/>
              <a:t> </a:t>
            </a:r>
            <a:r>
              <a:rPr lang="sl-SI" sz="2000" dirty="0" err="1"/>
              <a:t>research</a:t>
            </a:r>
            <a:r>
              <a:rPr lang="sl-SI" sz="2000" dirty="0"/>
              <a:t> </a:t>
            </a:r>
            <a:r>
              <a:rPr lang="sl-SI" sz="2000" dirty="0" err="1"/>
              <a:t>and</a:t>
            </a:r>
            <a:r>
              <a:rPr lang="sl-SI" sz="2000" dirty="0"/>
              <a:t> </a:t>
            </a:r>
            <a:r>
              <a:rPr lang="sl-SI" sz="2000" dirty="0" err="1"/>
              <a:t>development</a:t>
            </a:r>
            <a:r>
              <a:rPr lang="sl-SI" sz="2000" dirty="0"/>
              <a:t> </a:t>
            </a:r>
            <a:r>
              <a:rPr lang="sl-SI" sz="2000" dirty="0" err="1"/>
              <a:t>cooperation</a:t>
            </a:r>
            <a:r>
              <a:rPr lang="sl-SI" sz="2000" dirty="0"/>
              <a:t>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err="1"/>
              <a:t>Removing</a:t>
            </a:r>
            <a:r>
              <a:rPr lang="sl-SI" sz="2000" dirty="0"/>
              <a:t> administrative and </a:t>
            </a:r>
            <a:r>
              <a:rPr lang="sl-SI" sz="2000" dirty="0" err="1"/>
              <a:t>technical</a:t>
            </a:r>
            <a:r>
              <a:rPr lang="sl-SI" sz="2000" dirty="0"/>
              <a:t> </a:t>
            </a:r>
            <a:r>
              <a:rPr lang="sl-SI" sz="2000" dirty="0" err="1"/>
              <a:t>barriers</a:t>
            </a:r>
            <a:r>
              <a:rPr lang="sl-SI" sz="2000" dirty="0"/>
              <a:t> to </a:t>
            </a:r>
            <a:r>
              <a:rPr lang="sl-SI" sz="2000" dirty="0" err="1"/>
              <a:t>ensure</a:t>
            </a:r>
            <a:r>
              <a:rPr lang="sl-SI" sz="2000" dirty="0"/>
              <a:t> </a:t>
            </a:r>
            <a:r>
              <a:rPr lang="sl-SI" sz="2000" dirty="0" err="1"/>
              <a:t>international</a:t>
            </a:r>
            <a:r>
              <a:rPr lang="sl-SI" sz="2000" dirty="0"/>
              <a:t> </a:t>
            </a:r>
            <a:r>
              <a:rPr lang="sl-SI" sz="2000" dirty="0" err="1"/>
              <a:t>mobility</a:t>
            </a:r>
            <a:r>
              <a:rPr lang="sl-SI" sz="2000" dirty="0"/>
              <a:t> in </a:t>
            </a:r>
            <a:r>
              <a:rPr lang="sl-SI" sz="2000" dirty="0" err="1"/>
              <a:t>bothe</a:t>
            </a:r>
            <a:r>
              <a:rPr lang="sl-SI" sz="2000" dirty="0"/>
              <a:t> </a:t>
            </a:r>
            <a:r>
              <a:rPr lang="sl-SI" sz="2000" dirty="0" err="1"/>
              <a:t>directions</a:t>
            </a:r>
            <a:endParaRPr lang="sl-SI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err="1"/>
              <a:t>Enabling</a:t>
            </a:r>
            <a:r>
              <a:rPr lang="sl-SI" sz="2000" dirty="0"/>
              <a:t> </a:t>
            </a:r>
            <a:r>
              <a:rPr lang="sl-SI" sz="2000" dirty="0" err="1"/>
              <a:t>an</a:t>
            </a:r>
            <a:r>
              <a:rPr lang="sl-SI" sz="2000" dirty="0"/>
              <a:t> </a:t>
            </a:r>
            <a:r>
              <a:rPr lang="sl-SI" sz="2000" dirty="0" err="1"/>
              <a:t>effective</a:t>
            </a:r>
            <a:r>
              <a:rPr lang="sl-SI" sz="2000" dirty="0"/>
              <a:t> </a:t>
            </a:r>
            <a:r>
              <a:rPr lang="sl-SI" sz="2000" dirty="0" err="1"/>
              <a:t>network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information</a:t>
            </a:r>
            <a:r>
              <a:rPr lang="sl-SI" sz="2000" dirty="0"/>
              <a:t> on </a:t>
            </a:r>
            <a:r>
              <a:rPr lang="sl-SI" sz="2000" dirty="0" err="1"/>
              <a:t>career</a:t>
            </a:r>
            <a:r>
              <a:rPr lang="sl-SI" sz="2000" dirty="0"/>
              <a:t> </a:t>
            </a:r>
            <a:r>
              <a:rPr lang="sl-SI" sz="2000" dirty="0" err="1"/>
              <a:t>options</a:t>
            </a:r>
            <a:r>
              <a:rPr lang="sl-SI" sz="2000" dirty="0"/>
              <a:t> </a:t>
            </a:r>
            <a:r>
              <a:rPr lang="sl-SI" sz="2000" dirty="0" err="1"/>
              <a:t>for</a:t>
            </a:r>
            <a:r>
              <a:rPr lang="sl-SI" sz="2000" dirty="0"/>
              <a:t> </a:t>
            </a:r>
            <a:r>
              <a:rPr lang="sl-SI" sz="2000" dirty="0" err="1"/>
              <a:t>researchers</a:t>
            </a:r>
            <a:r>
              <a:rPr lang="sl-SI" sz="2000" dirty="0"/>
              <a:t> in </a:t>
            </a:r>
            <a:r>
              <a:rPr lang="sl-SI" sz="2000" dirty="0" err="1"/>
              <a:t>Slovenia</a:t>
            </a:r>
            <a:r>
              <a:rPr lang="sl-SI" sz="2000" dirty="0"/>
              <a:t> and </a:t>
            </a:r>
            <a:r>
              <a:rPr lang="sl-SI" sz="2000" dirty="0" err="1"/>
              <a:t>abroad</a:t>
            </a:r>
            <a:endParaRPr lang="sl-SI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err="1"/>
              <a:t>Improving</a:t>
            </a:r>
            <a:r>
              <a:rPr lang="sl-SI" sz="2000" dirty="0"/>
              <a:t> </a:t>
            </a:r>
            <a:r>
              <a:rPr lang="sl-SI" sz="2000" dirty="0" err="1"/>
              <a:t>quality</a:t>
            </a:r>
            <a:r>
              <a:rPr lang="sl-SI" sz="2000" dirty="0"/>
              <a:t> and </a:t>
            </a:r>
            <a:r>
              <a:rPr lang="sl-SI" sz="2000" dirty="0" err="1"/>
              <a:t>quantity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international</a:t>
            </a:r>
            <a:r>
              <a:rPr lang="sl-SI" sz="2000" dirty="0"/>
              <a:t> </a:t>
            </a:r>
            <a:r>
              <a:rPr lang="sl-SI" sz="2000" dirty="0" err="1"/>
              <a:t>co-operation</a:t>
            </a:r>
            <a:endParaRPr lang="sl-SI" sz="2000" dirty="0"/>
          </a:p>
        </p:txBody>
      </p:sp>
      <p:sp>
        <p:nvSpPr>
          <p:cNvPr id="10" name="Pravokotnik 9"/>
          <p:cNvSpPr/>
          <p:nvPr/>
        </p:nvSpPr>
        <p:spPr>
          <a:xfrm>
            <a:off x="6679062" y="4372385"/>
            <a:ext cx="587153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err="1"/>
              <a:t>Strengthening</a:t>
            </a:r>
            <a:r>
              <a:rPr lang="sl-SI" sz="2000" dirty="0"/>
              <a:t> the </a:t>
            </a:r>
            <a:r>
              <a:rPr lang="sl-SI" sz="2000" dirty="0" err="1"/>
              <a:t>functionality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the </a:t>
            </a:r>
            <a:r>
              <a:rPr lang="sl-SI" sz="2000" dirty="0" err="1"/>
              <a:t>national</a:t>
            </a:r>
            <a:r>
              <a:rPr lang="sl-SI" sz="2000" dirty="0"/>
              <a:t> </a:t>
            </a:r>
            <a:r>
              <a:rPr lang="sl-SI" sz="2000" dirty="0" err="1"/>
              <a:t>network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national</a:t>
            </a:r>
            <a:r>
              <a:rPr lang="sl-SI" sz="2000" dirty="0"/>
              <a:t> </a:t>
            </a:r>
            <a:r>
              <a:rPr lang="sl-SI" sz="2000" dirty="0" err="1"/>
              <a:t>contact</a:t>
            </a:r>
            <a:r>
              <a:rPr lang="sl-SI" sz="2000" dirty="0"/>
              <a:t> </a:t>
            </a:r>
            <a:r>
              <a:rPr lang="sl-SI" sz="2000" dirty="0" err="1"/>
              <a:t>point</a:t>
            </a:r>
            <a:r>
              <a:rPr lang="sl-SI" sz="2000" dirty="0"/>
              <a:t> </a:t>
            </a:r>
            <a:r>
              <a:rPr lang="sl-SI" sz="2000" dirty="0" err="1"/>
              <a:t>for</a:t>
            </a:r>
            <a:r>
              <a:rPr lang="sl-SI" sz="2000" dirty="0"/>
              <a:t> </a:t>
            </a:r>
            <a:r>
              <a:rPr lang="sl-SI" sz="2000" dirty="0" err="1"/>
              <a:t>Horizon</a:t>
            </a:r>
            <a:r>
              <a:rPr lang="sl-SI" sz="2000" dirty="0"/>
              <a:t> 2020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/>
              <a:t>The </a:t>
            </a:r>
            <a:r>
              <a:rPr lang="sl-SI" sz="2000" dirty="0" err="1"/>
              <a:t>Strategy</a:t>
            </a:r>
            <a:r>
              <a:rPr lang="sl-SI" sz="2000" dirty="0"/>
              <a:t> </a:t>
            </a:r>
            <a:r>
              <a:rPr lang="sl-SI" sz="2000" dirty="0" err="1"/>
              <a:t>for</a:t>
            </a:r>
            <a:r>
              <a:rPr lang="sl-SI" sz="2000" dirty="0"/>
              <a:t> </a:t>
            </a:r>
            <a:r>
              <a:rPr lang="sl-SI" sz="2000" dirty="0" err="1"/>
              <a:t>Internationalisation</a:t>
            </a:r>
            <a:r>
              <a:rPr lang="sl-SI" sz="2000" dirty="0"/>
              <a:t> in the </a:t>
            </a:r>
            <a:r>
              <a:rPr lang="sl-SI" sz="2000" dirty="0" err="1"/>
              <a:t>Field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Science and </a:t>
            </a:r>
            <a:r>
              <a:rPr lang="sl-SI" sz="2000" dirty="0" err="1"/>
              <a:t>Research</a:t>
            </a:r>
            <a:endParaRPr lang="sl-SI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err="1"/>
              <a:t>Participation</a:t>
            </a:r>
            <a:r>
              <a:rPr lang="sl-SI" sz="2000" dirty="0"/>
              <a:t> in the </a:t>
            </a:r>
            <a:r>
              <a:rPr lang="sl-SI" sz="2000" dirty="0" err="1"/>
              <a:t>development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key</a:t>
            </a:r>
            <a:r>
              <a:rPr lang="sl-SI" sz="2000" dirty="0"/>
              <a:t> </a:t>
            </a:r>
            <a:r>
              <a:rPr lang="sl-SI" sz="2000" dirty="0" err="1"/>
              <a:t>enabling</a:t>
            </a:r>
            <a:r>
              <a:rPr lang="sl-SI" sz="2000" dirty="0"/>
              <a:t> </a:t>
            </a:r>
            <a:r>
              <a:rPr lang="sl-SI" sz="2000" dirty="0" err="1"/>
              <a:t>technologies</a:t>
            </a:r>
            <a:r>
              <a:rPr lang="sl-SI" sz="2000" dirty="0"/>
              <a:t> and future </a:t>
            </a:r>
            <a:r>
              <a:rPr lang="sl-SI" sz="2000" dirty="0" err="1"/>
              <a:t>emerging</a:t>
            </a:r>
            <a:r>
              <a:rPr lang="sl-SI" sz="2000" dirty="0"/>
              <a:t> </a:t>
            </a:r>
            <a:r>
              <a:rPr lang="sl-SI" sz="2000" dirty="0" err="1"/>
              <a:t>technologies</a:t>
            </a:r>
            <a:endParaRPr lang="sl-SI" sz="20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924363" y="3012485"/>
            <a:ext cx="11225884" cy="3703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marL="457200" indent="-457200" algn="just">
              <a:buAutoNum type="arabicPeriod"/>
            </a:pPr>
            <a:r>
              <a:rPr lang="en-US" sz="2000" dirty="0"/>
              <a:t>The </a:t>
            </a:r>
            <a:r>
              <a:rPr lang="en-US" sz="2000" dirty="0" err="1"/>
              <a:t>internationalisation</a:t>
            </a:r>
            <a:r>
              <a:rPr lang="en-US" sz="2000" dirty="0"/>
              <a:t> of higher education is important  for  the  establishment  and  development  of  Slovenian‘s  global  relationships  and  connections  in  the world</a:t>
            </a:r>
            <a:endParaRPr lang="sl-SI" sz="2000" dirty="0"/>
          </a:p>
          <a:p>
            <a:pPr marL="457200" indent="-457200" algn="just">
              <a:buAutoNum type="arabicPeriod"/>
            </a:pPr>
            <a:r>
              <a:rPr lang="en-US" sz="2000" dirty="0"/>
              <a:t>The </a:t>
            </a:r>
            <a:r>
              <a:rPr lang="en-US" sz="2000" dirty="0" err="1"/>
              <a:t>internationalisation</a:t>
            </a:r>
            <a:r>
              <a:rPr lang="en-US" sz="2000" dirty="0"/>
              <a:t> of the Slovenian higher education area shall proceed as a part of a long-term and sustainable process based on high-quality, holistic and balanced international partnerships. For that, the following is necessary: </a:t>
            </a:r>
            <a:endParaRPr lang="sl-SI" sz="2000" dirty="0"/>
          </a:p>
          <a:p>
            <a:pPr algn="just"/>
            <a:endParaRPr lang="sl-SI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/>
              <a:t>A</a:t>
            </a:r>
            <a:r>
              <a:rPr lang="en-US" sz="2000" dirty="0"/>
              <a:t> partnership between the government, higher education institutions and the wider public </a:t>
            </a:r>
            <a:endParaRPr lang="sl-SI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/>
              <a:t>A</a:t>
            </a:r>
            <a:r>
              <a:rPr lang="en-US" sz="2000" dirty="0"/>
              <a:t> partnership between key areas</a:t>
            </a:r>
            <a:endParaRPr lang="sl-SI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/>
              <a:t>A</a:t>
            </a:r>
            <a:r>
              <a:rPr lang="en-US" sz="2000" dirty="0"/>
              <a:t> common concern for </a:t>
            </a:r>
            <a:r>
              <a:rPr lang="en-US" sz="2000" dirty="0" smtClean="0"/>
              <a:t>the</a:t>
            </a:r>
            <a:r>
              <a:rPr lang="sl-SI" sz="2000" dirty="0" smtClean="0"/>
              <a:t> P</a:t>
            </a:r>
            <a:r>
              <a:rPr lang="en-US" sz="2000" dirty="0" smtClean="0"/>
              <a:t>reservation </a:t>
            </a:r>
            <a:r>
              <a:rPr lang="en-US" sz="2000" dirty="0"/>
              <a:t>and development of the Slovenian language</a:t>
            </a:r>
            <a:endParaRPr lang="sl-SI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/>
              <a:t>An </a:t>
            </a:r>
            <a:r>
              <a:rPr lang="sl-SI" sz="2000" dirty="0" err="1"/>
              <a:t>integrated</a:t>
            </a:r>
            <a:r>
              <a:rPr lang="sl-SI" sz="2000" dirty="0"/>
              <a:t> </a:t>
            </a:r>
            <a:r>
              <a:rPr lang="sl-SI" sz="2000" dirty="0" err="1"/>
              <a:t>governmental</a:t>
            </a:r>
            <a:r>
              <a:rPr lang="sl-SI" sz="2000" dirty="0"/>
              <a:t> </a:t>
            </a:r>
            <a:r>
              <a:rPr lang="sl-SI" sz="2000" dirty="0" err="1"/>
              <a:t>policy</a:t>
            </a:r>
            <a:endParaRPr lang="sl-SI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/>
              <a:t>T</a:t>
            </a:r>
            <a:r>
              <a:rPr lang="en-US" sz="2000" dirty="0"/>
              <a:t>he establishment of a recognizable, integrated, national identity for Slovenian higher education</a:t>
            </a:r>
            <a:endParaRPr lang="sl-SI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200" name="Shape 200"/>
          <p:cNvSpPr/>
          <p:nvPr/>
        </p:nvSpPr>
        <p:spPr>
          <a:xfrm>
            <a:off x="924363" y="960927"/>
            <a:ext cx="11225884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8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800" dirty="0"/>
              <a:t>The </a:t>
            </a:r>
            <a:r>
              <a:rPr lang="sl-SI" sz="2800" dirty="0" err="1"/>
              <a:t>Internationalisation</a:t>
            </a:r>
            <a:r>
              <a:rPr lang="sl-SI" sz="2800" dirty="0"/>
              <a:t> </a:t>
            </a:r>
            <a:r>
              <a:rPr lang="sl-SI" sz="2800" dirty="0" err="1"/>
              <a:t>of</a:t>
            </a:r>
            <a:r>
              <a:rPr lang="sl-SI" sz="2800" dirty="0"/>
              <a:t> </a:t>
            </a:r>
            <a:r>
              <a:rPr lang="sl-SI" sz="2800" dirty="0" err="1"/>
              <a:t>Slovenian</a:t>
            </a:r>
            <a:r>
              <a:rPr lang="sl-SI" sz="2800" dirty="0"/>
              <a:t> </a:t>
            </a:r>
            <a:r>
              <a:rPr lang="sl-SI" sz="2800" dirty="0" err="1"/>
              <a:t>Higher</a:t>
            </a:r>
            <a:r>
              <a:rPr lang="sl-SI" sz="2800" dirty="0"/>
              <a:t> Education</a:t>
            </a:r>
            <a:endParaRPr sz="2800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924363" y="2243043"/>
            <a:ext cx="11225884" cy="5242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000" dirty="0"/>
              <a:t>1. </a:t>
            </a:r>
            <a:r>
              <a:rPr lang="sl-SI" sz="2000" dirty="0" err="1"/>
              <a:t>Resolution</a:t>
            </a:r>
            <a:r>
              <a:rPr lang="sl-SI" sz="2000" dirty="0"/>
              <a:t> on </a:t>
            </a:r>
            <a:r>
              <a:rPr lang="sl-SI" sz="2000" dirty="0" err="1"/>
              <a:t>National</a:t>
            </a:r>
            <a:r>
              <a:rPr lang="sl-SI" sz="2000" dirty="0"/>
              <a:t> </a:t>
            </a:r>
            <a:r>
              <a:rPr lang="sl-SI" sz="2000" dirty="0" err="1"/>
              <a:t>Higher</a:t>
            </a:r>
            <a:r>
              <a:rPr lang="sl-SI" sz="2000" dirty="0"/>
              <a:t> Education </a:t>
            </a:r>
            <a:r>
              <a:rPr lang="sl-SI" sz="2000" dirty="0" err="1"/>
              <a:t>Programme</a:t>
            </a:r>
            <a:r>
              <a:rPr lang="sl-SI" sz="2000" dirty="0"/>
              <a:t> 2011-2020: </a:t>
            </a:r>
            <a:r>
              <a:rPr lang="sl-SI" sz="2000" dirty="0" err="1"/>
              <a:t>internationalisation</a:t>
            </a:r>
            <a:r>
              <a:rPr lang="sl-SI" sz="2000" dirty="0"/>
              <a:t> as one </a:t>
            </a:r>
            <a:r>
              <a:rPr lang="sl-SI" sz="2000" dirty="0" err="1"/>
              <a:t>of</a:t>
            </a:r>
            <a:r>
              <a:rPr lang="sl-SI" sz="2000" dirty="0"/>
              <a:t> the </a:t>
            </a:r>
            <a:r>
              <a:rPr lang="sl-SI" sz="2000" dirty="0" err="1"/>
              <a:t>key</a:t>
            </a:r>
            <a:r>
              <a:rPr lang="sl-SI" sz="2000" dirty="0"/>
              <a:t> </a:t>
            </a:r>
            <a:r>
              <a:rPr lang="sl-SI" sz="2000" dirty="0" err="1"/>
              <a:t>areas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further</a:t>
            </a:r>
            <a:r>
              <a:rPr lang="sl-SI" sz="2000" dirty="0"/>
              <a:t> </a:t>
            </a:r>
            <a:r>
              <a:rPr lang="sl-SI" sz="2000" dirty="0" err="1"/>
              <a:t>development</a:t>
            </a:r>
            <a:r>
              <a:rPr lang="sl-SI" sz="2000" dirty="0"/>
              <a:t> </a:t>
            </a:r>
            <a:r>
              <a:rPr lang="sl-SI" sz="2000" dirty="0" err="1"/>
              <a:t>for</a:t>
            </a:r>
            <a:r>
              <a:rPr lang="sl-SI" sz="2000" dirty="0"/>
              <a:t> the </a:t>
            </a:r>
            <a:r>
              <a:rPr lang="sl-SI" sz="2000" dirty="0" err="1"/>
              <a:t>sector</a:t>
            </a:r>
            <a:endParaRPr lang="sl-SI" sz="2000" dirty="0"/>
          </a:p>
          <a:p>
            <a:pPr algn="just"/>
            <a:r>
              <a:rPr lang="sl-SI" sz="2000" dirty="0"/>
              <a:t>2. </a:t>
            </a:r>
            <a:r>
              <a:rPr lang="sl-SI" sz="2000" dirty="0" err="1"/>
              <a:t>Strategy</a:t>
            </a:r>
            <a:r>
              <a:rPr lang="sl-SI" sz="2000" dirty="0"/>
              <a:t> </a:t>
            </a:r>
            <a:r>
              <a:rPr lang="sl-SI" sz="2000" dirty="0" err="1"/>
              <a:t>for</a:t>
            </a:r>
            <a:r>
              <a:rPr lang="sl-SI" sz="2000" dirty="0"/>
              <a:t> </a:t>
            </a:r>
            <a:r>
              <a:rPr lang="sl-SI" sz="2000" dirty="0" err="1"/>
              <a:t>internationalisation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Slovenian</a:t>
            </a:r>
            <a:r>
              <a:rPr lang="sl-SI" sz="2000" dirty="0"/>
              <a:t> </a:t>
            </a:r>
            <a:r>
              <a:rPr lang="sl-SI" sz="2000" dirty="0" err="1"/>
              <a:t>higher</a:t>
            </a:r>
            <a:r>
              <a:rPr lang="sl-SI" sz="2000" dirty="0"/>
              <a:t> Education (SHE) 2016-2020:</a:t>
            </a:r>
          </a:p>
          <a:p>
            <a:pPr algn="just"/>
            <a:endParaRPr lang="sl-SI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sz="2000" dirty="0" err="1"/>
              <a:t>Adopted</a:t>
            </a:r>
            <a:r>
              <a:rPr lang="sl-SI" sz="2000" dirty="0"/>
              <a:t> in </a:t>
            </a:r>
            <a:r>
              <a:rPr lang="sl-SI" sz="2000" dirty="0" err="1"/>
              <a:t>July</a:t>
            </a:r>
            <a:r>
              <a:rPr lang="sl-SI" sz="2000" dirty="0"/>
              <a:t> 2016 </a:t>
            </a:r>
            <a:r>
              <a:rPr lang="sl-SI" sz="2000" dirty="0" err="1"/>
              <a:t>by</a:t>
            </a:r>
            <a:r>
              <a:rPr lang="sl-SI" sz="2000" dirty="0"/>
              <a:t> the </a:t>
            </a:r>
            <a:r>
              <a:rPr lang="sl-SI" sz="2000" dirty="0" err="1"/>
              <a:t>Government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the </a:t>
            </a:r>
            <a:r>
              <a:rPr lang="sl-SI" sz="2000" dirty="0" err="1"/>
              <a:t>Republic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Slovenia</a:t>
            </a:r>
            <a:endParaRPr lang="sl-SI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sz="2000" dirty="0"/>
              <a:t>SHE </a:t>
            </a:r>
            <a:r>
              <a:rPr lang="sl-SI" sz="2000" dirty="0" err="1"/>
              <a:t>shall</a:t>
            </a:r>
            <a:r>
              <a:rPr lang="sl-SI" sz="2000" dirty="0"/>
              <a:t> </a:t>
            </a:r>
            <a:r>
              <a:rPr lang="sl-SI" sz="2000" dirty="0" err="1"/>
              <a:t>become</a:t>
            </a:r>
            <a:r>
              <a:rPr lang="sl-SI" sz="2000" dirty="0"/>
              <a:t> a part </a:t>
            </a:r>
            <a:r>
              <a:rPr lang="sl-SI" sz="2000" dirty="0" err="1"/>
              <a:t>of</a:t>
            </a:r>
            <a:r>
              <a:rPr lang="sl-SI" sz="2000" dirty="0"/>
              <a:t> the global HE area </a:t>
            </a:r>
            <a:r>
              <a:rPr lang="sl-SI" sz="2000" dirty="0" err="1"/>
              <a:t>by</a:t>
            </a:r>
            <a:r>
              <a:rPr lang="sl-SI" sz="2000" dirty="0"/>
              <a:t> 2020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sz="2000" dirty="0" err="1"/>
              <a:t>Despite</a:t>
            </a:r>
            <a:r>
              <a:rPr lang="sl-SI" sz="2000" dirty="0"/>
              <a:t>  </a:t>
            </a:r>
            <a:r>
              <a:rPr lang="sl-SI" sz="2000" dirty="0" err="1"/>
              <a:t>positive</a:t>
            </a:r>
            <a:r>
              <a:rPr lang="sl-SI" sz="2000" dirty="0"/>
              <a:t>  </a:t>
            </a:r>
            <a:r>
              <a:rPr lang="sl-SI" sz="2000" dirty="0" err="1"/>
              <a:t>trends</a:t>
            </a:r>
            <a:r>
              <a:rPr lang="sl-SI" sz="2000" dirty="0"/>
              <a:t>  in  </a:t>
            </a:r>
            <a:r>
              <a:rPr lang="sl-SI" sz="2000" dirty="0" err="1"/>
              <a:t>recent</a:t>
            </a:r>
            <a:r>
              <a:rPr lang="sl-SI" sz="2000" dirty="0"/>
              <a:t>  </a:t>
            </a:r>
            <a:r>
              <a:rPr lang="sl-SI" sz="2000" dirty="0" err="1"/>
              <a:t>years</a:t>
            </a:r>
            <a:r>
              <a:rPr lang="sl-SI" sz="2000" dirty="0"/>
              <a:t>, </a:t>
            </a:r>
            <a:r>
              <a:rPr lang="sl-SI" sz="2000" dirty="0" err="1"/>
              <a:t>Slovenia</a:t>
            </a:r>
            <a:r>
              <a:rPr lang="sl-SI" sz="2000" dirty="0"/>
              <a:t> </a:t>
            </a:r>
            <a:r>
              <a:rPr lang="sl-SI" sz="2000" dirty="0" err="1"/>
              <a:t>still</a:t>
            </a:r>
            <a:r>
              <a:rPr lang="sl-SI" sz="2000" dirty="0"/>
              <a:t> </a:t>
            </a:r>
            <a:r>
              <a:rPr lang="sl-SI" sz="2000" dirty="0" err="1"/>
              <a:t>lags</a:t>
            </a:r>
            <a:r>
              <a:rPr lang="sl-SI" sz="2000" dirty="0"/>
              <a:t> </a:t>
            </a:r>
            <a:r>
              <a:rPr lang="sl-SI" sz="2000" dirty="0" err="1"/>
              <a:t>behind</a:t>
            </a:r>
            <a:r>
              <a:rPr lang="sl-SI" sz="2000" dirty="0"/>
              <a:t> the OECD and EU </a:t>
            </a:r>
            <a:r>
              <a:rPr lang="sl-SI" sz="2000" dirty="0" err="1"/>
              <a:t>averages</a:t>
            </a:r>
            <a:r>
              <a:rPr lang="sl-SI" sz="2000" dirty="0"/>
              <a:t> in the  </a:t>
            </a:r>
            <a:r>
              <a:rPr lang="sl-SI" sz="2000" dirty="0" err="1"/>
              <a:t>international</a:t>
            </a:r>
            <a:r>
              <a:rPr lang="sl-SI" sz="2000" dirty="0"/>
              <a:t>  </a:t>
            </a:r>
            <a:r>
              <a:rPr lang="sl-SI" sz="2000" dirty="0" err="1"/>
              <a:t>comparisons</a:t>
            </a:r>
            <a:r>
              <a:rPr lang="sl-SI" sz="2000" dirty="0"/>
              <a:t>  </a:t>
            </a:r>
            <a:r>
              <a:rPr lang="sl-SI" sz="2000" dirty="0" err="1"/>
              <a:t>of</a:t>
            </a:r>
            <a:r>
              <a:rPr lang="sl-SI" sz="2000" dirty="0"/>
              <a:t>  </a:t>
            </a:r>
            <a:r>
              <a:rPr lang="sl-SI" sz="2000" dirty="0" err="1"/>
              <a:t>mobility</a:t>
            </a:r>
            <a:endParaRPr lang="sl-SI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sz="2000" dirty="0"/>
              <a:t>The </a:t>
            </a:r>
            <a:r>
              <a:rPr lang="sl-SI" sz="2000" dirty="0" err="1"/>
              <a:t>strategic</a:t>
            </a:r>
            <a:r>
              <a:rPr lang="sl-SI" sz="2000" dirty="0"/>
              <a:t> plan </a:t>
            </a:r>
            <a:r>
              <a:rPr lang="sl-SI" sz="2000" dirty="0" err="1"/>
              <a:t>of</a:t>
            </a:r>
            <a:r>
              <a:rPr lang="sl-SI" sz="2000" dirty="0"/>
              <a:t> the </a:t>
            </a:r>
            <a:r>
              <a:rPr lang="sl-SI" sz="2000" dirty="0" err="1"/>
              <a:t>Ministry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Education, Science and </a:t>
            </a:r>
            <a:r>
              <a:rPr lang="sl-SI" sz="2000" dirty="0" err="1"/>
              <a:t>Sport</a:t>
            </a:r>
            <a:r>
              <a:rPr lang="sl-SI" sz="2000" dirty="0"/>
              <a:t> </a:t>
            </a:r>
            <a:r>
              <a:rPr lang="sl-SI" sz="2000" dirty="0" err="1"/>
              <a:t>focuses</a:t>
            </a:r>
            <a:r>
              <a:rPr lang="sl-SI" sz="2000" dirty="0"/>
              <a:t> </a:t>
            </a:r>
            <a:r>
              <a:rPr lang="sl-SI" sz="2000" dirty="0" err="1"/>
              <a:t>primarily</a:t>
            </a:r>
            <a:r>
              <a:rPr lang="sl-SI" sz="2000" dirty="0"/>
              <a:t> on the </a:t>
            </a:r>
            <a:r>
              <a:rPr lang="sl-SI" sz="2000" dirty="0" err="1"/>
              <a:t>opening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the </a:t>
            </a:r>
            <a:r>
              <a:rPr lang="sl-SI" sz="2000" dirty="0" err="1"/>
              <a:t>higher</a:t>
            </a:r>
            <a:r>
              <a:rPr lang="sl-SI" sz="2000" dirty="0"/>
              <a:t> </a:t>
            </a:r>
            <a:r>
              <a:rPr lang="sl-SI" sz="2000" dirty="0" err="1"/>
              <a:t>education</a:t>
            </a:r>
            <a:r>
              <a:rPr lang="sl-SI" sz="2000" dirty="0"/>
              <a:t>  and  </a:t>
            </a:r>
            <a:r>
              <a:rPr lang="sl-SI" sz="2000" dirty="0" err="1"/>
              <a:t>scientific</a:t>
            </a:r>
            <a:r>
              <a:rPr lang="sl-SI" sz="2000" dirty="0"/>
              <a:t>  </a:t>
            </a:r>
            <a:r>
              <a:rPr lang="sl-SI" sz="2000" dirty="0" err="1"/>
              <a:t>research</a:t>
            </a:r>
            <a:r>
              <a:rPr lang="sl-SI" sz="2000" dirty="0"/>
              <a:t>  area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sz="2000" dirty="0"/>
              <a:t>The </a:t>
            </a:r>
            <a:r>
              <a:rPr lang="sl-SI" sz="2000" dirty="0" err="1"/>
              <a:t>strategy</a:t>
            </a:r>
            <a:r>
              <a:rPr lang="sl-SI" sz="2000" dirty="0"/>
              <a:t> is </a:t>
            </a:r>
            <a:r>
              <a:rPr lang="sl-SI" sz="2000" dirty="0" err="1"/>
              <a:t>focused</a:t>
            </a:r>
            <a:r>
              <a:rPr lang="sl-SI" sz="2000" dirty="0"/>
              <a:t> on </a:t>
            </a:r>
            <a:r>
              <a:rPr lang="sl-SI" sz="2000" dirty="0" err="1"/>
              <a:t>five</a:t>
            </a:r>
            <a:r>
              <a:rPr lang="sl-SI" sz="2000" dirty="0"/>
              <a:t> </a:t>
            </a:r>
            <a:r>
              <a:rPr lang="sl-SI" sz="2000" dirty="0" err="1"/>
              <a:t>key</a:t>
            </a:r>
            <a:r>
              <a:rPr lang="sl-SI" sz="2000" dirty="0"/>
              <a:t> </a:t>
            </a:r>
            <a:r>
              <a:rPr lang="sl-SI" sz="2000" dirty="0" err="1"/>
              <a:t>areas</a:t>
            </a:r>
            <a:r>
              <a:rPr lang="sl-SI" sz="2000" dirty="0"/>
              <a:t>: </a:t>
            </a:r>
            <a:r>
              <a:rPr lang="sl-SI" sz="2000" u="sng" dirty="0" err="1"/>
              <a:t>international</a:t>
            </a:r>
            <a:r>
              <a:rPr lang="sl-SI" sz="2000" u="sng" dirty="0"/>
              <a:t> </a:t>
            </a:r>
            <a:r>
              <a:rPr lang="sl-SI" sz="2000" u="sng" dirty="0" err="1"/>
              <a:t>mobility</a:t>
            </a:r>
            <a:r>
              <a:rPr lang="sl-SI" sz="2000" dirty="0"/>
              <a:t>, </a:t>
            </a:r>
            <a:r>
              <a:rPr lang="sl-SI" sz="2000" u="sng" dirty="0" err="1"/>
              <a:t>openness</a:t>
            </a:r>
            <a:r>
              <a:rPr lang="sl-SI" sz="2000" u="sng" dirty="0"/>
              <a:t> </a:t>
            </a:r>
            <a:r>
              <a:rPr lang="sl-SI" sz="2000" u="sng" dirty="0" err="1"/>
              <a:t>of</a:t>
            </a:r>
            <a:r>
              <a:rPr lang="sl-SI" sz="2000" u="sng" dirty="0"/>
              <a:t> </a:t>
            </a:r>
            <a:r>
              <a:rPr lang="sl-SI" sz="2000" u="sng" dirty="0" err="1"/>
              <a:t>institutions</a:t>
            </a:r>
            <a:r>
              <a:rPr lang="sl-SI" sz="2000" u="sng" dirty="0"/>
              <a:t> </a:t>
            </a:r>
            <a:r>
              <a:rPr lang="sl-SI" sz="2000" u="sng" dirty="0" err="1"/>
              <a:t>towards</a:t>
            </a:r>
            <a:r>
              <a:rPr lang="sl-SI" sz="2000" u="sng" dirty="0"/>
              <a:t> the </a:t>
            </a:r>
            <a:r>
              <a:rPr lang="sl-SI" sz="2000" u="sng" dirty="0" err="1"/>
              <a:t>international</a:t>
            </a:r>
            <a:r>
              <a:rPr lang="sl-SI" sz="2000" u="sng" dirty="0"/>
              <a:t> </a:t>
            </a:r>
            <a:r>
              <a:rPr lang="sl-SI" sz="2000" u="sng" dirty="0" err="1"/>
              <a:t>environment</a:t>
            </a:r>
            <a:r>
              <a:rPr lang="sl-SI" sz="2000" dirty="0"/>
              <a:t>, </a:t>
            </a:r>
            <a:r>
              <a:rPr lang="sl-SI" sz="2000" u="sng" dirty="0" err="1"/>
              <a:t>high</a:t>
            </a:r>
            <a:r>
              <a:rPr lang="sl-SI" sz="2000" u="sng" dirty="0"/>
              <a:t> </a:t>
            </a:r>
            <a:r>
              <a:rPr lang="sl-SI" sz="2000" u="sng" dirty="0" err="1"/>
              <a:t>quality</a:t>
            </a:r>
            <a:r>
              <a:rPr lang="sl-SI" sz="2000" u="sng" dirty="0"/>
              <a:t> </a:t>
            </a:r>
            <a:r>
              <a:rPr lang="sl-SI" sz="2000" u="sng" dirty="0" err="1"/>
              <a:t>international</a:t>
            </a:r>
            <a:r>
              <a:rPr lang="sl-SI" sz="2000" u="sng" dirty="0"/>
              <a:t> </a:t>
            </a:r>
            <a:r>
              <a:rPr lang="sl-SI" sz="2000" u="sng" dirty="0" err="1"/>
              <a:t>scientific</a:t>
            </a:r>
            <a:r>
              <a:rPr lang="sl-SI" sz="2000" u="sng" dirty="0"/>
              <a:t> </a:t>
            </a:r>
            <a:r>
              <a:rPr lang="sl-SI" sz="2000" u="sng" dirty="0" err="1"/>
              <a:t>research</a:t>
            </a:r>
            <a:r>
              <a:rPr lang="sl-SI" sz="2000" u="sng" dirty="0"/>
              <a:t> and </a:t>
            </a:r>
            <a:r>
              <a:rPr lang="sl-SI" sz="2000" u="sng" dirty="0" err="1"/>
              <a:t>development</a:t>
            </a:r>
            <a:r>
              <a:rPr lang="sl-SI" sz="2000" u="sng" dirty="0"/>
              <a:t> </a:t>
            </a:r>
            <a:r>
              <a:rPr lang="sl-SI" sz="2000" u="sng" dirty="0" err="1"/>
              <a:t>cooperation</a:t>
            </a:r>
            <a:r>
              <a:rPr lang="sl-SI" sz="2000" dirty="0"/>
              <a:t>, </a:t>
            </a:r>
            <a:r>
              <a:rPr lang="sl-SI" sz="2000" u="sng" dirty="0" err="1"/>
              <a:t>promotion</a:t>
            </a:r>
            <a:r>
              <a:rPr lang="sl-SI" sz="2000" u="sng" dirty="0"/>
              <a:t> </a:t>
            </a:r>
            <a:r>
              <a:rPr lang="sl-SI" sz="2000" u="sng" dirty="0" err="1"/>
              <a:t>of</a:t>
            </a:r>
            <a:r>
              <a:rPr lang="sl-SI" sz="2000" u="sng" dirty="0"/>
              <a:t> </a:t>
            </a:r>
            <a:r>
              <a:rPr lang="sl-SI" sz="2000" u="sng" dirty="0" err="1"/>
              <a:t>intercultural</a:t>
            </a:r>
            <a:r>
              <a:rPr lang="sl-SI" sz="2000" u="sng" dirty="0"/>
              <a:t> </a:t>
            </a:r>
            <a:r>
              <a:rPr lang="sl-SI" sz="2000" u="sng" dirty="0" err="1"/>
              <a:t>competences</a:t>
            </a:r>
            <a:r>
              <a:rPr lang="sl-SI" sz="2000" u="sng" dirty="0"/>
              <a:t> and a </a:t>
            </a:r>
            <a:r>
              <a:rPr lang="sl-SI" sz="2000" u="sng" dirty="0" err="1"/>
              <a:t>focus</a:t>
            </a:r>
            <a:r>
              <a:rPr lang="sl-SI" sz="2000" u="sng" dirty="0"/>
              <a:t> on </a:t>
            </a:r>
            <a:r>
              <a:rPr lang="sl-SI" sz="2000" u="sng" dirty="0" err="1"/>
              <a:t>targeted</a:t>
            </a:r>
            <a:r>
              <a:rPr lang="sl-SI" sz="2000" u="sng" dirty="0"/>
              <a:t> </a:t>
            </a:r>
            <a:r>
              <a:rPr lang="sl-SI" sz="2000" u="sng" dirty="0" err="1"/>
              <a:t>priority</a:t>
            </a:r>
            <a:r>
              <a:rPr lang="sl-SI" sz="2000" u="sng" dirty="0"/>
              <a:t> </a:t>
            </a:r>
            <a:r>
              <a:rPr lang="sl-SI" sz="2000" u="sng" dirty="0" err="1"/>
              <a:t>regions</a:t>
            </a:r>
            <a:r>
              <a:rPr lang="sl-SI" sz="2000" u="sng" dirty="0"/>
              <a:t> and </a:t>
            </a:r>
            <a:r>
              <a:rPr lang="sl-SI" sz="2000" u="sng" dirty="0" err="1"/>
              <a:t>countries</a:t>
            </a:r>
            <a:r>
              <a:rPr lang="sl-SI" sz="2000" dirty="0"/>
              <a:t>, as </a:t>
            </a:r>
            <a:r>
              <a:rPr lang="sl-SI" sz="2000" dirty="0" err="1"/>
              <a:t>weel</a:t>
            </a:r>
            <a:r>
              <a:rPr lang="sl-SI" sz="2000" dirty="0"/>
              <a:t> as the </a:t>
            </a:r>
            <a:r>
              <a:rPr lang="sl-SI" sz="2000" u="sng" dirty="0" err="1"/>
              <a:t>ongoing</a:t>
            </a:r>
            <a:r>
              <a:rPr lang="sl-SI" sz="2000" u="sng" dirty="0"/>
              <a:t> </a:t>
            </a:r>
            <a:r>
              <a:rPr lang="sl-SI" sz="2000" u="sng" dirty="0" err="1"/>
              <a:t>promotion</a:t>
            </a:r>
            <a:r>
              <a:rPr lang="sl-SI" sz="2000" u="sng" dirty="0"/>
              <a:t>, </a:t>
            </a:r>
            <a:r>
              <a:rPr lang="sl-SI" sz="2000" u="sng" dirty="0" err="1"/>
              <a:t>support</a:t>
            </a:r>
            <a:r>
              <a:rPr lang="sl-SI" sz="2000" u="sng" dirty="0"/>
              <a:t> and monitoring </a:t>
            </a:r>
            <a:r>
              <a:rPr lang="sl-SI" sz="2000" u="sng" dirty="0" err="1"/>
              <a:t>of</a:t>
            </a:r>
            <a:r>
              <a:rPr lang="sl-SI" sz="2000" u="sng" dirty="0"/>
              <a:t> the </a:t>
            </a:r>
            <a:r>
              <a:rPr lang="sl-SI" sz="2000" u="sng" dirty="0" err="1"/>
              <a:t>strategy</a:t>
            </a:r>
            <a:endParaRPr lang="sl-SI" sz="2000" u="sng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sz="2000" dirty="0" err="1"/>
              <a:t>Daring</a:t>
            </a:r>
            <a:r>
              <a:rPr lang="sl-SI" sz="2000" dirty="0"/>
              <a:t> </a:t>
            </a:r>
            <a:r>
              <a:rPr lang="sl-SI" sz="2000" dirty="0" err="1"/>
              <a:t>action</a:t>
            </a:r>
            <a:r>
              <a:rPr lang="sl-SI" sz="2000" dirty="0"/>
              <a:t> plan </a:t>
            </a:r>
            <a:r>
              <a:rPr lang="sl-SI" sz="2000" dirty="0" err="1"/>
              <a:t>for</a:t>
            </a:r>
            <a:r>
              <a:rPr lang="sl-SI" sz="2000" dirty="0"/>
              <a:t> the period 2016-2018, </a:t>
            </a:r>
            <a:r>
              <a:rPr lang="sl-SI" sz="2000" dirty="0" err="1"/>
              <a:t>within</a:t>
            </a:r>
            <a:r>
              <a:rPr lang="sl-SI" sz="2000" dirty="0"/>
              <a:t> </a:t>
            </a:r>
            <a:r>
              <a:rPr lang="sl-SI" sz="2000" dirty="0" err="1"/>
              <a:t>which</a:t>
            </a:r>
            <a:r>
              <a:rPr lang="sl-SI" sz="2000" dirty="0"/>
              <a:t> </a:t>
            </a:r>
            <a:r>
              <a:rPr lang="sl-SI" sz="2000" dirty="0" err="1"/>
              <a:t>we</a:t>
            </a:r>
            <a:r>
              <a:rPr lang="sl-SI" sz="2000" dirty="0"/>
              <a:t> are </a:t>
            </a:r>
            <a:r>
              <a:rPr lang="sl-SI" sz="2000" dirty="0" err="1"/>
              <a:t>pursuing</a:t>
            </a:r>
            <a:r>
              <a:rPr lang="sl-SI" sz="2000" dirty="0"/>
              <a:t> 25 </a:t>
            </a:r>
            <a:r>
              <a:rPr lang="sl-SI" sz="2000" dirty="0" err="1"/>
              <a:t>objectives</a:t>
            </a:r>
            <a:r>
              <a:rPr lang="sl-SI" sz="2000" dirty="0"/>
              <a:t> and </a:t>
            </a:r>
            <a:r>
              <a:rPr lang="sl-SI" sz="2000" dirty="0" err="1"/>
              <a:t>over</a:t>
            </a:r>
            <a:r>
              <a:rPr lang="sl-SI" sz="2000" dirty="0"/>
              <a:t> 50 </a:t>
            </a:r>
            <a:r>
              <a:rPr lang="sl-SI" sz="2000" dirty="0" err="1"/>
              <a:t>measures</a:t>
            </a:r>
            <a:r>
              <a:rPr lang="sl-SI" sz="2000" dirty="0"/>
              <a:t> </a:t>
            </a:r>
            <a:r>
              <a:rPr lang="sl-SI" sz="2000" dirty="0" err="1"/>
              <a:t>with</a:t>
            </a:r>
            <a:r>
              <a:rPr lang="sl-SI" sz="2000" dirty="0"/>
              <a:t> a total </a:t>
            </a:r>
            <a:r>
              <a:rPr lang="sl-SI" sz="2000" dirty="0" err="1"/>
              <a:t>value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57 </a:t>
            </a:r>
            <a:r>
              <a:rPr lang="sl-SI" sz="2000" dirty="0" err="1"/>
              <a:t>million</a:t>
            </a:r>
            <a:r>
              <a:rPr lang="sl-SI" sz="2000" dirty="0"/>
              <a:t>, is </a:t>
            </a:r>
            <a:r>
              <a:rPr lang="sl-SI" sz="2000" dirty="0" err="1"/>
              <a:t>already</a:t>
            </a:r>
            <a:r>
              <a:rPr lang="sl-SI" sz="2000" dirty="0"/>
              <a:t> </a:t>
            </a:r>
            <a:r>
              <a:rPr lang="sl-SI" sz="2000" dirty="0" err="1"/>
              <a:t>being</a:t>
            </a:r>
            <a:r>
              <a:rPr lang="sl-SI" sz="2000" dirty="0"/>
              <a:t> </a:t>
            </a:r>
            <a:r>
              <a:rPr lang="sl-SI" sz="2000" dirty="0" err="1"/>
              <a:t>implemented</a:t>
            </a:r>
            <a:endParaRPr lang="sl-SI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200" name="Shape 200"/>
          <p:cNvSpPr/>
          <p:nvPr/>
        </p:nvSpPr>
        <p:spPr>
          <a:xfrm>
            <a:off x="924363" y="960927"/>
            <a:ext cx="11225884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8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800" dirty="0"/>
              <a:t>Some </a:t>
            </a:r>
            <a:r>
              <a:rPr lang="sl-SI" sz="2800" dirty="0" err="1"/>
              <a:t>Issues</a:t>
            </a:r>
            <a:r>
              <a:rPr lang="sl-SI" sz="2800" dirty="0"/>
              <a:t> on </a:t>
            </a:r>
            <a:r>
              <a:rPr lang="sl-SI" sz="2800" dirty="0" err="1"/>
              <a:t>Internationalisation</a:t>
            </a:r>
            <a:r>
              <a:rPr lang="sl-SI" sz="2800" dirty="0"/>
              <a:t> in </a:t>
            </a:r>
            <a:r>
              <a:rPr lang="sl-SI" sz="2800" dirty="0" err="1"/>
              <a:t>Slovenian</a:t>
            </a:r>
            <a:r>
              <a:rPr lang="sl-SI" sz="2800" dirty="0"/>
              <a:t> </a:t>
            </a:r>
            <a:r>
              <a:rPr lang="sl-SI" sz="2800" dirty="0" err="1"/>
              <a:t>Higher</a:t>
            </a:r>
            <a:r>
              <a:rPr lang="sl-SI" sz="2800" dirty="0"/>
              <a:t> Education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76060778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889458" y="1915794"/>
            <a:ext cx="11225884" cy="1549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000" dirty="0"/>
              <a:t>1. </a:t>
            </a:r>
            <a:r>
              <a:rPr lang="sl-SI" sz="2000" dirty="0" err="1"/>
              <a:t>Mobility</a:t>
            </a:r>
            <a:r>
              <a:rPr lang="sl-SI" sz="2000" dirty="0"/>
              <a:t> as a </a:t>
            </a:r>
            <a:r>
              <a:rPr lang="sl-SI" sz="2000" dirty="0" err="1"/>
              <a:t>key</a:t>
            </a:r>
            <a:r>
              <a:rPr lang="sl-SI" sz="2000" dirty="0"/>
              <a:t> </a:t>
            </a:r>
            <a:r>
              <a:rPr lang="sl-SI" sz="2000" dirty="0" err="1"/>
              <a:t>component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the </a:t>
            </a:r>
            <a:r>
              <a:rPr lang="sl-SI" sz="2000" dirty="0" err="1"/>
              <a:t>Slovenian</a:t>
            </a:r>
            <a:r>
              <a:rPr lang="sl-SI" sz="2000" dirty="0"/>
              <a:t> </a:t>
            </a:r>
            <a:r>
              <a:rPr lang="sl-SI" sz="2000" dirty="0" err="1"/>
              <a:t>higher</a:t>
            </a:r>
            <a:r>
              <a:rPr lang="sl-SI" sz="2000" dirty="0"/>
              <a:t> </a:t>
            </a:r>
            <a:r>
              <a:rPr lang="sl-SI" sz="2000" dirty="0" err="1"/>
              <a:t>education</a:t>
            </a:r>
            <a:r>
              <a:rPr lang="sl-SI" sz="2000" dirty="0"/>
              <a:t> </a:t>
            </a:r>
            <a:r>
              <a:rPr lang="sl-SI" sz="2000" dirty="0" err="1"/>
              <a:t>community</a:t>
            </a:r>
            <a:r>
              <a:rPr lang="sl-SI" sz="2000" dirty="0"/>
              <a:t>, open to the </a:t>
            </a:r>
            <a:r>
              <a:rPr lang="sl-SI" sz="2000" dirty="0" err="1"/>
              <a:t>international</a:t>
            </a:r>
            <a:r>
              <a:rPr lang="sl-SI" sz="2000" dirty="0"/>
              <a:t> </a:t>
            </a:r>
            <a:r>
              <a:rPr lang="sl-SI" sz="2000" dirty="0" err="1"/>
              <a:t>environment</a:t>
            </a:r>
            <a:r>
              <a:rPr lang="sl-SI" sz="2000" dirty="0"/>
              <a:t>:</a:t>
            </a:r>
          </a:p>
          <a:p>
            <a:pPr marL="457200" indent="-457200" algn="just">
              <a:buAutoNum type="arabicPeriod"/>
            </a:pPr>
            <a:endParaRPr lang="sl-SI" sz="2000" dirty="0"/>
          </a:p>
          <a:p>
            <a:pPr marL="457200" indent="-457200" algn="just">
              <a:buAutoNum type="arabicPeriod"/>
            </a:pPr>
            <a:endParaRPr lang="sl-SI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200" name="Shape 200"/>
          <p:cNvSpPr/>
          <p:nvPr/>
        </p:nvSpPr>
        <p:spPr>
          <a:xfrm>
            <a:off x="924363" y="960927"/>
            <a:ext cx="11225884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8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800" dirty="0" err="1"/>
              <a:t>Areas</a:t>
            </a:r>
            <a:r>
              <a:rPr lang="sl-SI" sz="2800" dirty="0"/>
              <a:t> and </a:t>
            </a:r>
            <a:r>
              <a:rPr lang="sl-SI" sz="2800" dirty="0" err="1"/>
              <a:t>Objectives</a:t>
            </a:r>
            <a:endParaRPr lang="sl-SI" sz="2800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353" y="2690365"/>
            <a:ext cx="5380952" cy="1980952"/>
          </a:xfrm>
          <a:prstGeom prst="rect">
            <a:avLst/>
          </a:prstGeom>
        </p:spPr>
      </p:pic>
      <p:sp>
        <p:nvSpPr>
          <p:cNvPr id="5" name="Shape 198"/>
          <p:cNvSpPr/>
          <p:nvPr/>
        </p:nvSpPr>
        <p:spPr>
          <a:xfrm>
            <a:off x="924363" y="6795127"/>
            <a:ext cx="11225884" cy="1241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000" dirty="0"/>
              <a:t>2. </a:t>
            </a:r>
            <a:r>
              <a:rPr lang="sl-SI" sz="2000" dirty="0" err="1"/>
              <a:t>Quality</a:t>
            </a:r>
            <a:r>
              <a:rPr lang="sl-SI" sz="2000" dirty="0"/>
              <a:t> </a:t>
            </a:r>
            <a:r>
              <a:rPr lang="sl-SI" sz="2000" dirty="0" err="1"/>
              <a:t>international</a:t>
            </a:r>
            <a:r>
              <a:rPr lang="sl-SI" sz="2000" dirty="0"/>
              <a:t> </a:t>
            </a:r>
            <a:r>
              <a:rPr lang="sl-SI" sz="2000" dirty="0" err="1"/>
              <a:t>scientific</a:t>
            </a:r>
            <a:r>
              <a:rPr lang="sl-SI" sz="2000" dirty="0"/>
              <a:t> </a:t>
            </a:r>
            <a:r>
              <a:rPr lang="sl-SI" sz="2000" dirty="0" err="1"/>
              <a:t>research</a:t>
            </a:r>
            <a:r>
              <a:rPr lang="sl-SI" sz="2000" dirty="0"/>
              <a:t> and </a:t>
            </a:r>
            <a:r>
              <a:rPr lang="sl-SI" sz="2000" dirty="0" err="1"/>
              <a:t>development</a:t>
            </a:r>
            <a:r>
              <a:rPr lang="sl-SI" sz="2000" dirty="0"/>
              <a:t> </a:t>
            </a:r>
            <a:r>
              <a:rPr lang="sl-SI" sz="2000" dirty="0" err="1"/>
              <a:t>cooperation</a:t>
            </a:r>
            <a:r>
              <a:rPr lang="sl-SI" sz="2000" dirty="0"/>
              <a:t>:</a:t>
            </a:r>
          </a:p>
          <a:p>
            <a:pPr marL="457200" indent="-457200" algn="just">
              <a:buAutoNum type="arabicPeriod"/>
            </a:pPr>
            <a:endParaRPr lang="sl-SI" sz="2000" dirty="0"/>
          </a:p>
          <a:p>
            <a:pPr marL="457200" indent="-457200" algn="just">
              <a:buAutoNum type="arabicPeriod"/>
            </a:pPr>
            <a:endParaRPr lang="sl-SI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6353" y="4825059"/>
            <a:ext cx="5380952" cy="1533333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3437" y="2690365"/>
            <a:ext cx="5361905" cy="1828571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53436" y="4671317"/>
            <a:ext cx="5361905" cy="212381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98982" y="7290366"/>
            <a:ext cx="5380952" cy="17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29912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924363" y="1656402"/>
            <a:ext cx="11225884" cy="1241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000" dirty="0"/>
              <a:t>3. </a:t>
            </a:r>
            <a:r>
              <a:rPr lang="sl-SI" sz="2000" dirty="0" err="1"/>
              <a:t>Promoting</a:t>
            </a:r>
            <a:r>
              <a:rPr lang="sl-SI" sz="2000" dirty="0"/>
              <a:t> the </a:t>
            </a:r>
            <a:r>
              <a:rPr lang="sl-SI" sz="2000" dirty="0" err="1"/>
              <a:t>development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intercultural</a:t>
            </a:r>
            <a:r>
              <a:rPr lang="sl-SI" sz="2000" dirty="0"/>
              <a:t> </a:t>
            </a:r>
            <a:r>
              <a:rPr lang="sl-SI" sz="2000" dirty="0" err="1"/>
              <a:t>competences</a:t>
            </a:r>
            <a:r>
              <a:rPr lang="sl-SI" sz="2000" dirty="0"/>
              <a:t>:</a:t>
            </a:r>
          </a:p>
          <a:p>
            <a:pPr marL="457200" indent="-457200" algn="just">
              <a:buAutoNum type="arabicPeriod"/>
            </a:pPr>
            <a:endParaRPr lang="sl-SI" sz="2000" dirty="0"/>
          </a:p>
          <a:p>
            <a:pPr marL="457200" indent="-457200" algn="just">
              <a:buAutoNum type="arabicPeriod"/>
            </a:pPr>
            <a:endParaRPr lang="sl-SI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200" name="Shape 200"/>
          <p:cNvSpPr/>
          <p:nvPr/>
        </p:nvSpPr>
        <p:spPr>
          <a:xfrm>
            <a:off x="924363" y="960927"/>
            <a:ext cx="11225884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8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800" dirty="0" err="1"/>
              <a:t>Areas</a:t>
            </a:r>
            <a:r>
              <a:rPr lang="sl-SI" sz="2800" dirty="0"/>
              <a:t> and </a:t>
            </a:r>
            <a:r>
              <a:rPr lang="sl-SI" sz="2800" dirty="0" err="1"/>
              <a:t>Objectives</a:t>
            </a:r>
            <a:endParaRPr lang="sl-SI" sz="2800" dirty="0"/>
          </a:p>
        </p:txBody>
      </p:sp>
      <p:sp>
        <p:nvSpPr>
          <p:cNvPr id="5" name="Shape 198"/>
          <p:cNvSpPr/>
          <p:nvPr/>
        </p:nvSpPr>
        <p:spPr>
          <a:xfrm>
            <a:off x="924363" y="3671855"/>
            <a:ext cx="11225884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000" dirty="0"/>
              <a:t>4. </a:t>
            </a:r>
            <a:r>
              <a:rPr lang="sl-SI" sz="2000" dirty="0" err="1"/>
              <a:t>Targeting</a:t>
            </a:r>
            <a:r>
              <a:rPr lang="sl-SI" sz="2000" dirty="0"/>
              <a:t> </a:t>
            </a:r>
            <a:r>
              <a:rPr lang="sl-SI" sz="2000" dirty="0" err="1"/>
              <a:t>priority</a:t>
            </a:r>
            <a:r>
              <a:rPr lang="sl-SI" sz="2000" dirty="0"/>
              <a:t> </a:t>
            </a:r>
            <a:r>
              <a:rPr lang="sl-SI" sz="2000" dirty="0" err="1"/>
              <a:t>regions</a:t>
            </a:r>
            <a:r>
              <a:rPr lang="sl-SI" sz="2000" dirty="0"/>
              <a:t> and </a:t>
            </a:r>
            <a:r>
              <a:rPr lang="sl-SI" sz="2000" dirty="0" err="1"/>
              <a:t>countries</a:t>
            </a:r>
            <a:r>
              <a:rPr lang="sl-SI" sz="2000" dirty="0"/>
              <a:t>:</a:t>
            </a:r>
          </a:p>
          <a:p>
            <a:pPr marL="457200" indent="-457200" algn="just">
              <a:buAutoNum type="arabicPeriod"/>
            </a:pPr>
            <a:endParaRPr lang="sl-SI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924" y="2172409"/>
            <a:ext cx="5352381" cy="123809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3972" y="4244132"/>
            <a:ext cx="5380952" cy="1704762"/>
          </a:xfrm>
          <a:prstGeom prst="rect">
            <a:avLst/>
          </a:prstGeom>
        </p:spPr>
      </p:pic>
      <p:sp>
        <p:nvSpPr>
          <p:cNvPr id="12" name="Shape 198"/>
          <p:cNvSpPr/>
          <p:nvPr/>
        </p:nvSpPr>
        <p:spPr>
          <a:xfrm>
            <a:off x="971982" y="6012498"/>
            <a:ext cx="11225884" cy="1241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000" dirty="0"/>
              <a:t>5. </a:t>
            </a:r>
            <a:r>
              <a:rPr lang="sl-SI" sz="2000" dirty="0" err="1"/>
              <a:t>Promotion</a:t>
            </a:r>
            <a:r>
              <a:rPr lang="sl-SI" sz="2000" dirty="0"/>
              <a:t>, </a:t>
            </a:r>
            <a:r>
              <a:rPr lang="sl-SI" sz="2000" dirty="0" err="1"/>
              <a:t>support</a:t>
            </a:r>
            <a:r>
              <a:rPr lang="sl-SI" sz="2000" dirty="0"/>
              <a:t> and monitoring </a:t>
            </a:r>
            <a:r>
              <a:rPr lang="sl-SI" sz="2000" dirty="0" err="1"/>
              <a:t>of</a:t>
            </a:r>
            <a:r>
              <a:rPr lang="sl-SI" sz="2000" dirty="0"/>
              <a:t> the </a:t>
            </a:r>
            <a:r>
              <a:rPr lang="sl-SI" sz="2000" dirty="0" err="1"/>
              <a:t>strategy</a:t>
            </a:r>
            <a:r>
              <a:rPr lang="sl-SI" sz="2000" dirty="0"/>
              <a:t>:</a:t>
            </a:r>
          </a:p>
          <a:p>
            <a:pPr algn="just"/>
            <a:endParaRPr lang="sl-SI" sz="2000" dirty="0"/>
          </a:p>
          <a:p>
            <a:pPr marL="457200" indent="-457200" algn="just">
              <a:buAutoNum type="arabicPeriod"/>
            </a:pPr>
            <a:endParaRPr lang="sl-SI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dirty="0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3972" y="6620529"/>
            <a:ext cx="5400000" cy="12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38703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/>
        </p:nvSpPr>
        <p:spPr>
          <a:xfrm>
            <a:off x="653914" y="1683383"/>
            <a:ext cx="11446500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en-US" sz="2000" dirty="0"/>
              <a:t>As is apparent from the Overview of Slovenian Higher</a:t>
            </a:r>
            <a:r>
              <a:rPr lang="sl-SI" sz="2000" dirty="0"/>
              <a:t> </a:t>
            </a:r>
            <a:r>
              <a:rPr lang="en-US" sz="2000" dirty="0"/>
              <a:t>Education in the Field of Internationalization, data shows that the mobility of Slovenian</a:t>
            </a:r>
            <a:r>
              <a:rPr lang="sl-SI" sz="2000" dirty="0"/>
              <a:t> </a:t>
            </a:r>
            <a:r>
              <a:rPr lang="en-US" sz="2000" dirty="0"/>
              <a:t>and international students and academic staff in Slovenia is among the lowest in the EU.</a:t>
            </a:r>
            <a:endParaRPr sz="2000" dirty="0"/>
          </a:p>
        </p:txBody>
      </p:sp>
      <p:sp>
        <p:nvSpPr>
          <p:cNvPr id="211" name="Shape 211"/>
          <p:cNvSpPr/>
          <p:nvPr/>
        </p:nvSpPr>
        <p:spPr>
          <a:xfrm>
            <a:off x="12896231" y="-27319"/>
            <a:ext cx="117036" cy="9808238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2" name="Shape 212"/>
          <p:cNvSpPr/>
          <p:nvPr/>
        </p:nvSpPr>
        <p:spPr>
          <a:xfrm>
            <a:off x="9549209" y="926675"/>
            <a:ext cx="4139738" cy="601981"/>
          </a:xfrm>
          <a:prstGeom prst="roundRect">
            <a:avLst>
              <a:gd name="adj" fmla="val 21646"/>
            </a:avLst>
          </a:prstGeom>
          <a:solidFill>
            <a:schemeClr val="accent6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3" name="Shape 213"/>
          <p:cNvSpPr/>
          <p:nvPr/>
        </p:nvSpPr>
        <p:spPr>
          <a:xfrm>
            <a:off x="9915963" y="1044786"/>
            <a:ext cx="5482898" cy="365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100">
                <a:solidFill>
                  <a:srgbClr val="FFFFFF"/>
                </a:solidFill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r>
              <a:rPr dirty="0"/>
              <a:t>Student mobility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90" y="3731530"/>
            <a:ext cx="5133333" cy="1314286"/>
          </a:xfrm>
          <a:prstGeom prst="rect">
            <a:avLst/>
          </a:prstGeom>
        </p:spPr>
      </p:pic>
      <p:sp>
        <p:nvSpPr>
          <p:cNvPr id="9" name="Shape 208"/>
          <p:cNvSpPr/>
          <p:nvPr/>
        </p:nvSpPr>
        <p:spPr>
          <a:xfrm>
            <a:off x="653914" y="3171808"/>
            <a:ext cx="11446500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000" dirty="0"/>
              <a:t>1. </a:t>
            </a:r>
            <a:r>
              <a:rPr lang="sl-SI" sz="2000" dirty="0" err="1"/>
              <a:t>Mobility</a:t>
            </a:r>
            <a:r>
              <a:rPr lang="sl-SI" sz="2000" dirty="0"/>
              <a:t> – </a:t>
            </a:r>
            <a:r>
              <a:rPr lang="sl-SI" sz="2000" dirty="0" err="1"/>
              <a:t>Slovenian</a:t>
            </a:r>
            <a:r>
              <a:rPr lang="sl-SI" sz="2000" dirty="0"/>
              <a:t> </a:t>
            </a:r>
            <a:r>
              <a:rPr lang="sl-SI" sz="2000" dirty="0" err="1"/>
              <a:t>students</a:t>
            </a:r>
            <a:r>
              <a:rPr lang="sl-SI" sz="2000" dirty="0"/>
              <a:t> „</a:t>
            </a:r>
            <a:r>
              <a:rPr lang="sl-SI" sz="2000" dirty="0" err="1"/>
              <a:t>going</a:t>
            </a:r>
            <a:r>
              <a:rPr lang="sl-SI" sz="2000" dirty="0"/>
              <a:t> out“ – </a:t>
            </a:r>
            <a:r>
              <a:rPr lang="sl-SI" sz="2000" dirty="0" err="1"/>
              <a:t>mobility</a:t>
            </a:r>
            <a:r>
              <a:rPr lang="sl-SI" sz="2000" dirty="0"/>
              <a:t> </a:t>
            </a:r>
            <a:r>
              <a:rPr lang="sl-SI" sz="1600" dirty="0"/>
              <a:t>(</a:t>
            </a:r>
            <a:r>
              <a:rPr lang="sl-SI" sz="1600" dirty="0" err="1"/>
              <a:t>share</a:t>
            </a:r>
            <a:r>
              <a:rPr lang="sl-SI" sz="1600" dirty="0"/>
              <a:t> </a:t>
            </a:r>
            <a:r>
              <a:rPr lang="sl-SI" sz="1600" dirty="0" err="1"/>
              <a:t>according</a:t>
            </a:r>
            <a:r>
              <a:rPr lang="sl-SI" sz="1600" dirty="0"/>
              <a:t> to </a:t>
            </a:r>
            <a:r>
              <a:rPr lang="sl-SI" sz="1600" dirty="0" err="1"/>
              <a:t>Slovenian</a:t>
            </a:r>
            <a:r>
              <a:rPr lang="sl-SI" sz="1600" dirty="0"/>
              <a:t> </a:t>
            </a:r>
            <a:r>
              <a:rPr lang="sl-SI" sz="1600" dirty="0" err="1"/>
              <a:t>students</a:t>
            </a:r>
            <a:r>
              <a:rPr lang="sl-SI" sz="1600" dirty="0"/>
              <a:t>‘ </a:t>
            </a:r>
            <a:r>
              <a:rPr lang="sl-SI" sz="1600" dirty="0" err="1"/>
              <a:t>population</a:t>
            </a:r>
            <a:r>
              <a:rPr lang="sl-SI" sz="1600" dirty="0"/>
              <a:t>)</a:t>
            </a:r>
            <a:endParaRPr sz="1600" dirty="0"/>
          </a:p>
        </p:txBody>
      </p:sp>
      <p:sp>
        <p:nvSpPr>
          <p:cNvPr id="10" name="Shape 208"/>
          <p:cNvSpPr/>
          <p:nvPr/>
        </p:nvSpPr>
        <p:spPr>
          <a:xfrm>
            <a:off x="653914" y="5244418"/>
            <a:ext cx="11446500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000" dirty="0"/>
              <a:t>2. </a:t>
            </a:r>
            <a:r>
              <a:rPr lang="sl-SI" sz="2000" dirty="0" err="1"/>
              <a:t>Mobility</a:t>
            </a:r>
            <a:r>
              <a:rPr lang="sl-SI" sz="2000" dirty="0"/>
              <a:t> – </a:t>
            </a:r>
            <a:r>
              <a:rPr lang="sl-SI" sz="2000" dirty="0" err="1"/>
              <a:t>Foreign</a:t>
            </a:r>
            <a:r>
              <a:rPr lang="sl-SI" sz="2000" dirty="0"/>
              <a:t> </a:t>
            </a:r>
            <a:r>
              <a:rPr lang="sl-SI" sz="2000" dirty="0" err="1"/>
              <a:t>students</a:t>
            </a:r>
            <a:r>
              <a:rPr lang="sl-SI" sz="2000" dirty="0"/>
              <a:t> „</a:t>
            </a:r>
            <a:r>
              <a:rPr lang="sl-SI" sz="2000" dirty="0" err="1"/>
              <a:t>coming</a:t>
            </a:r>
            <a:r>
              <a:rPr lang="sl-SI" sz="2000" dirty="0"/>
              <a:t> in“ – </a:t>
            </a:r>
            <a:r>
              <a:rPr lang="sl-SI" sz="2000" dirty="0" err="1"/>
              <a:t>mobility</a:t>
            </a:r>
            <a:r>
              <a:rPr lang="sl-SI" sz="2000" dirty="0"/>
              <a:t> </a:t>
            </a:r>
            <a:r>
              <a:rPr lang="sl-SI" sz="1600" dirty="0"/>
              <a:t>(</a:t>
            </a:r>
            <a:r>
              <a:rPr lang="sl-SI" sz="1600" dirty="0" err="1"/>
              <a:t>share</a:t>
            </a:r>
            <a:r>
              <a:rPr lang="sl-SI" sz="1600" dirty="0"/>
              <a:t> </a:t>
            </a:r>
            <a:r>
              <a:rPr lang="sl-SI" sz="1600" dirty="0" err="1"/>
              <a:t>according</a:t>
            </a:r>
            <a:r>
              <a:rPr lang="sl-SI" sz="1600" dirty="0"/>
              <a:t> to </a:t>
            </a:r>
            <a:r>
              <a:rPr lang="sl-SI" sz="1600" dirty="0" err="1"/>
              <a:t>Slovenian</a:t>
            </a:r>
            <a:r>
              <a:rPr lang="sl-SI" sz="1600" dirty="0"/>
              <a:t> </a:t>
            </a:r>
            <a:r>
              <a:rPr lang="sl-SI" sz="1600" dirty="0" err="1"/>
              <a:t>students</a:t>
            </a:r>
            <a:r>
              <a:rPr lang="sl-SI" sz="1600" dirty="0"/>
              <a:t>‘ </a:t>
            </a:r>
            <a:r>
              <a:rPr lang="sl-SI" sz="1600" dirty="0" err="1"/>
              <a:t>population</a:t>
            </a:r>
            <a:r>
              <a:rPr lang="sl-SI" sz="1600" dirty="0"/>
              <a:t>)</a:t>
            </a:r>
            <a:endParaRPr sz="1600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590" y="5853388"/>
            <a:ext cx="5109757" cy="1324025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/>
        </p:nvSpPr>
        <p:spPr>
          <a:xfrm>
            <a:off x="12896231" y="-27319"/>
            <a:ext cx="117036" cy="9808238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2" name="Shape 212"/>
          <p:cNvSpPr/>
          <p:nvPr/>
        </p:nvSpPr>
        <p:spPr>
          <a:xfrm>
            <a:off x="9549209" y="926675"/>
            <a:ext cx="4139738" cy="601981"/>
          </a:xfrm>
          <a:prstGeom prst="roundRect">
            <a:avLst>
              <a:gd name="adj" fmla="val 21646"/>
            </a:avLst>
          </a:prstGeom>
          <a:solidFill>
            <a:schemeClr val="accent6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3" name="Shape 213"/>
          <p:cNvSpPr/>
          <p:nvPr/>
        </p:nvSpPr>
        <p:spPr>
          <a:xfrm>
            <a:off x="9915963" y="1044786"/>
            <a:ext cx="5482898" cy="365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100">
                <a:solidFill>
                  <a:srgbClr val="FFFFFF"/>
                </a:solidFill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r>
              <a:rPr dirty="0"/>
              <a:t>Student mobility</a:t>
            </a:r>
          </a:p>
        </p:txBody>
      </p:sp>
      <p:sp>
        <p:nvSpPr>
          <p:cNvPr id="9" name="Shape 208"/>
          <p:cNvSpPr/>
          <p:nvPr/>
        </p:nvSpPr>
        <p:spPr>
          <a:xfrm>
            <a:off x="678358" y="1886675"/>
            <a:ext cx="11446500" cy="15183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000" dirty="0"/>
              <a:t>3. </a:t>
            </a:r>
            <a:r>
              <a:rPr lang="sl-SI" sz="2000" dirty="0" err="1"/>
              <a:t>Mobility</a:t>
            </a:r>
            <a:r>
              <a:rPr lang="sl-SI" sz="2000" dirty="0"/>
              <a:t> – </a:t>
            </a:r>
            <a:r>
              <a:rPr lang="sl-SI" sz="2000" dirty="0" err="1"/>
              <a:t>Slovenian</a:t>
            </a:r>
            <a:r>
              <a:rPr lang="sl-SI" sz="2000" dirty="0"/>
              <a:t> </a:t>
            </a:r>
            <a:r>
              <a:rPr lang="sl-SI" sz="2000" dirty="0" err="1"/>
              <a:t>students</a:t>
            </a:r>
            <a:r>
              <a:rPr lang="sl-SI" sz="2000" dirty="0"/>
              <a:t> „</a:t>
            </a:r>
            <a:r>
              <a:rPr lang="sl-SI" sz="2000" dirty="0" err="1"/>
              <a:t>going</a:t>
            </a:r>
            <a:r>
              <a:rPr lang="sl-SI" sz="2000" dirty="0"/>
              <a:t> out“ – </a:t>
            </a:r>
            <a:r>
              <a:rPr lang="sl-SI" sz="2000" dirty="0" err="1"/>
              <a:t>full</a:t>
            </a:r>
            <a:r>
              <a:rPr lang="sl-SI" sz="2000" dirty="0"/>
              <a:t> </a:t>
            </a:r>
            <a:r>
              <a:rPr lang="sl-SI" sz="2000" dirty="0" err="1"/>
              <a:t>study</a:t>
            </a:r>
            <a:r>
              <a:rPr lang="sl-SI" sz="2000" dirty="0"/>
              <a:t> </a:t>
            </a:r>
            <a:r>
              <a:rPr lang="sl-SI" sz="2000" dirty="0" err="1"/>
              <a:t>abroad</a:t>
            </a:r>
            <a:r>
              <a:rPr lang="sl-SI" sz="2000" dirty="0"/>
              <a:t> </a:t>
            </a:r>
            <a:r>
              <a:rPr lang="sl-SI" sz="1600" dirty="0"/>
              <a:t>(</a:t>
            </a:r>
            <a:r>
              <a:rPr lang="sl-SI" sz="1600" dirty="0" err="1"/>
              <a:t>share</a:t>
            </a:r>
            <a:r>
              <a:rPr lang="sl-SI" sz="1600" dirty="0"/>
              <a:t> </a:t>
            </a:r>
            <a:r>
              <a:rPr lang="sl-SI" sz="1600" dirty="0" err="1"/>
              <a:t>according</a:t>
            </a:r>
            <a:r>
              <a:rPr lang="sl-SI" sz="1600" dirty="0"/>
              <a:t> to </a:t>
            </a:r>
            <a:r>
              <a:rPr lang="sl-SI" sz="1600" dirty="0" err="1"/>
              <a:t>Slovenian</a:t>
            </a:r>
            <a:r>
              <a:rPr lang="sl-SI" sz="1600" dirty="0"/>
              <a:t> </a:t>
            </a:r>
            <a:r>
              <a:rPr lang="sl-SI" sz="1600" dirty="0" err="1"/>
              <a:t>students</a:t>
            </a:r>
            <a:r>
              <a:rPr lang="sl-SI" sz="1600" dirty="0"/>
              <a:t>‘ </a:t>
            </a:r>
            <a:r>
              <a:rPr lang="sl-SI" sz="1600" dirty="0" err="1"/>
              <a:t>population</a:t>
            </a:r>
            <a:r>
              <a:rPr lang="sl-SI" sz="1600" dirty="0"/>
              <a:t>)</a:t>
            </a:r>
          </a:p>
          <a:p>
            <a:pPr algn="just"/>
            <a:endParaRPr lang="sl-SI" sz="1600" dirty="0"/>
          </a:p>
          <a:p>
            <a:pPr algn="just"/>
            <a:r>
              <a:rPr lang="sl-SI" sz="2000" dirty="0"/>
              <a:t>In 2013 </a:t>
            </a:r>
            <a:r>
              <a:rPr lang="sl-SI" sz="2000" dirty="0" err="1"/>
              <a:t>there</a:t>
            </a:r>
            <a:r>
              <a:rPr lang="sl-SI" sz="2000" dirty="0"/>
              <a:t> </a:t>
            </a:r>
            <a:r>
              <a:rPr lang="sl-SI" sz="2000" dirty="0" err="1"/>
              <a:t>was</a:t>
            </a:r>
            <a:r>
              <a:rPr lang="sl-SI" sz="2000" dirty="0"/>
              <a:t> 2.370 </a:t>
            </a:r>
            <a:r>
              <a:rPr lang="sl-SI" sz="2000" dirty="0" err="1"/>
              <a:t>Slovenians</a:t>
            </a:r>
            <a:r>
              <a:rPr lang="sl-SI" sz="2000" dirty="0"/>
              <a:t>, </a:t>
            </a:r>
            <a:r>
              <a:rPr lang="sl-SI" sz="2000" dirty="0" err="1"/>
              <a:t>enroled</a:t>
            </a:r>
            <a:r>
              <a:rPr lang="sl-SI" sz="2000" dirty="0"/>
              <a:t> </a:t>
            </a:r>
            <a:r>
              <a:rPr lang="sl-SI" sz="2000" dirty="0" err="1"/>
              <a:t>into</a:t>
            </a:r>
            <a:r>
              <a:rPr lang="sl-SI" sz="2000" dirty="0"/>
              <a:t> </a:t>
            </a:r>
            <a:r>
              <a:rPr lang="sl-SI" sz="2000" dirty="0" err="1"/>
              <a:t>study</a:t>
            </a:r>
            <a:r>
              <a:rPr lang="sl-SI" sz="2000" dirty="0"/>
              <a:t> </a:t>
            </a:r>
            <a:r>
              <a:rPr lang="sl-SI" sz="2000" dirty="0" err="1"/>
              <a:t>programmes</a:t>
            </a:r>
            <a:r>
              <a:rPr lang="sl-SI" sz="2000" dirty="0"/>
              <a:t> </a:t>
            </a:r>
            <a:r>
              <a:rPr lang="sl-SI" sz="2000" dirty="0" err="1"/>
              <a:t>all</a:t>
            </a:r>
            <a:r>
              <a:rPr lang="sl-SI" sz="2000" dirty="0"/>
              <a:t> </a:t>
            </a:r>
            <a:r>
              <a:rPr lang="sl-SI" sz="2000" dirty="0" err="1"/>
              <a:t>over</a:t>
            </a:r>
            <a:r>
              <a:rPr lang="sl-SI" sz="2000" dirty="0"/>
              <a:t> the </a:t>
            </a:r>
            <a:r>
              <a:rPr lang="sl-SI" sz="2000" dirty="0" err="1"/>
              <a:t>world</a:t>
            </a:r>
            <a:r>
              <a:rPr lang="sl-SI" sz="2000" dirty="0"/>
              <a:t>. Most </a:t>
            </a:r>
            <a:r>
              <a:rPr lang="sl-SI" sz="2000" dirty="0" err="1"/>
              <a:t>of</a:t>
            </a:r>
            <a:r>
              <a:rPr lang="sl-SI" sz="2000" dirty="0"/>
              <a:t> the </a:t>
            </a:r>
            <a:r>
              <a:rPr lang="sl-SI" sz="2000" dirty="0" err="1"/>
              <a:t>students</a:t>
            </a:r>
            <a:r>
              <a:rPr lang="sl-SI" sz="2000" dirty="0"/>
              <a:t>, are </a:t>
            </a:r>
            <a:r>
              <a:rPr lang="sl-SI" sz="2000" dirty="0" err="1"/>
              <a:t>studying</a:t>
            </a:r>
            <a:r>
              <a:rPr lang="sl-SI" sz="2000" dirty="0"/>
              <a:t> in </a:t>
            </a:r>
            <a:r>
              <a:rPr lang="sl-SI" sz="2000" dirty="0" err="1"/>
              <a:t>Austria</a:t>
            </a:r>
            <a:r>
              <a:rPr lang="sl-SI" sz="2000" dirty="0"/>
              <a:t> (28 %), </a:t>
            </a:r>
            <a:r>
              <a:rPr lang="sl-SI" sz="2000" dirty="0" err="1"/>
              <a:t>Italy</a:t>
            </a:r>
            <a:r>
              <a:rPr lang="sl-SI" sz="2000" dirty="0"/>
              <a:t> (11,2 %), </a:t>
            </a:r>
            <a:r>
              <a:rPr lang="sl-SI" sz="2000" dirty="0" err="1"/>
              <a:t>Germany</a:t>
            </a:r>
            <a:r>
              <a:rPr lang="sl-SI" sz="2000" dirty="0"/>
              <a:t> (11, 2 %), USA and </a:t>
            </a:r>
            <a:r>
              <a:rPr lang="sl-SI" sz="2000" dirty="0" err="1"/>
              <a:t>Netherlands</a:t>
            </a:r>
            <a:r>
              <a:rPr lang="sl-SI" sz="2000" dirty="0"/>
              <a:t>. </a:t>
            </a:r>
            <a:endParaRPr sz="2000" dirty="0"/>
          </a:p>
        </p:txBody>
      </p:sp>
      <p:sp>
        <p:nvSpPr>
          <p:cNvPr id="10" name="Shape 208"/>
          <p:cNvSpPr/>
          <p:nvPr/>
        </p:nvSpPr>
        <p:spPr>
          <a:xfrm>
            <a:off x="678358" y="3380846"/>
            <a:ext cx="11446500" cy="1395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000" dirty="0"/>
              <a:t>4. </a:t>
            </a:r>
            <a:r>
              <a:rPr lang="sl-SI" sz="2000" dirty="0" err="1"/>
              <a:t>Mobility</a:t>
            </a:r>
            <a:r>
              <a:rPr lang="sl-SI" sz="2000" dirty="0"/>
              <a:t> – </a:t>
            </a:r>
            <a:r>
              <a:rPr lang="sl-SI" sz="2000" dirty="0" err="1"/>
              <a:t>Foreign</a:t>
            </a:r>
            <a:r>
              <a:rPr lang="sl-SI" sz="2000" dirty="0"/>
              <a:t> </a:t>
            </a:r>
            <a:r>
              <a:rPr lang="sl-SI" sz="2000" dirty="0" err="1"/>
              <a:t>students</a:t>
            </a:r>
            <a:r>
              <a:rPr lang="sl-SI" sz="2000" dirty="0"/>
              <a:t> „</a:t>
            </a:r>
            <a:r>
              <a:rPr lang="sl-SI" sz="2000" dirty="0" err="1"/>
              <a:t>coming</a:t>
            </a:r>
            <a:r>
              <a:rPr lang="sl-SI" sz="2000" dirty="0"/>
              <a:t> in“ – </a:t>
            </a:r>
            <a:r>
              <a:rPr lang="en-US" sz="2000" dirty="0"/>
              <a:t>full study abroad </a:t>
            </a:r>
            <a:r>
              <a:rPr lang="en-US" sz="1600" dirty="0"/>
              <a:t>(share according to Slovenian students‘ population)</a:t>
            </a:r>
          </a:p>
          <a:p>
            <a:pPr algn="just"/>
            <a:endParaRPr lang="sl-SI" sz="1600" dirty="0"/>
          </a:p>
          <a:p>
            <a:pPr algn="just"/>
            <a:endParaRPr lang="sl-SI" sz="1600" dirty="0"/>
          </a:p>
          <a:p>
            <a:pPr algn="just"/>
            <a:endParaRPr sz="1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358" y="4304289"/>
            <a:ext cx="5171429" cy="447619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1160" y="4304289"/>
            <a:ext cx="5400000" cy="3333333"/>
          </a:xfrm>
          <a:prstGeom prst="rect">
            <a:avLst/>
          </a:prstGeom>
        </p:spPr>
      </p:pic>
      <p:sp>
        <p:nvSpPr>
          <p:cNvPr id="11" name="Shape 208"/>
          <p:cNvSpPr/>
          <p:nvPr/>
        </p:nvSpPr>
        <p:spPr>
          <a:xfrm>
            <a:off x="678358" y="5016791"/>
            <a:ext cx="5475411" cy="238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000" dirty="0" smtClean="0"/>
              <a:t>Last data </a:t>
            </a:r>
            <a:r>
              <a:rPr lang="sl-SI" sz="2000" dirty="0" err="1" smtClean="0"/>
              <a:t>shows</a:t>
            </a:r>
            <a:r>
              <a:rPr lang="sl-SI" sz="2000" dirty="0" smtClean="0"/>
              <a:t> (on 17. 11. 2017) how </a:t>
            </a:r>
            <a:r>
              <a:rPr lang="sl-SI" sz="2000" dirty="0" err="1" smtClean="0"/>
              <a:t>the</a:t>
            </a:r>
            <a:r>
              <a:rPr lang="sl-SI" sz="2000" dirty="0" smtClean="0"/>
              <a:t> </a:t>
            </a:r>
            <a:r>
              <a:rPr lang="sl-SI" sz="2000" dirty="0" err="1" smtClean="0"/>
              <a:t>numbers</a:t>
            </a:r>
            <a:r>
              <a:rPr lang="sl-SI" sz="2000" dirty="0" smtClean="0"/>
              <a:t> are </a:t>
            </a:r>
            <a:r>
              <a:rPr lang="sl-SI" sz="2000" dirty="0" err="1" smtClean="0"/>
              <a:t>increasing</a:t>
            </a:r>
            <a:r>
              <a:rPr lang="sl-SI" sz="2000" dirty="0" smtClean="0"/>
              <a:t> (</a:t>
            </a:r>
            <a:r>
              <a:rPr lang="sl-SI" sz="2000" dirty="0" err="1" smtClean="0"/>
              <a:t>full</a:t>
            </a:r>
            <a:r>
              <a:rPr lang="sl-SI" sz="2000" dirty="0" smtClean="0"/>
              <a:t> time </a:t>
            </a:r>
            <a:r>
              <a:rPr lang="sl-SI" sz="2000" dirty="0" err="1" smtClean="0"/>
              <a:t>students</a:t>
            </a:r>
            <a:r>
              <a:rPr lang="sl-SI" sz="2000" dirty="0" smtClean="0"/>
              <a:t>:</a:t>
            </a:r>
          </a:p>
          <a:p>
            <a:pPr algn="just"/>
            <a:endParaRPr lang="sl-SI" sz="2000" dirty="0" smtClean="0"/>
          </a:p>
          <a:p>
            <a:pPr algn="just"/>
            <a:r>
              <a:rPr lang="sl-SI" sz="2000" dirty="0" smtClean="0"/>
              <a:t>2016/17 – 5,5 %</a:t>
            </a:r>
          </a:p>
          <a:p>
            <a:pPr algn="just"/>
            <a:r>
              <a:rPr lang="sl-SI" sz="2000" dirty="0" smtClean="0"/>
              <a:t>2017/18 – 7,5 %</a:t>
            </a:r>
            <a:endParaRPr lang="en-US" sz="1600" dirty="0"/>
          </a:p>
          <a:p>
            <a:pPr algn="just"/>
            <a:endParaRPr lang="sl-SI" sz="1600" dirty="0"/>
          </a:p>
          <a:p>
            <a:pPr algn="just"/>
            <a:endParaRPr lang="sl-SI" sz="1600" dirty="0"/>
          </a:p>
          <a:p>
            <a:pPr algn="just"/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293835857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/>
        </p:nvSpPr>
        <p:spPr>
          <a:xfrm>
            <a:off x="916961" y="1646767"/>
            <a:ext cx="11446500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000" dirty="0" err="1"/>
              <a:t>Comparison</a:t>
            </a:r>
            <a:r>
              <a:rPr lang="sl-SI" sz="2000" dirty="0"/>
              <a:t> – </a:t>
            </a:r>
            <a:r>
              <a:rPr lang="sl-SI" sz="2000" dirty="0" err="1"/>
              <a:t>share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outgoing</a:t>
            </a:r>
            <a:r>
              <a:rPr lang="sl-SI" sz="2000" dirty="0"/>
              <a:t> </a:t>
            </a:r>
            <a:r>
              <a:rPr lang="sl-SI" sz="2000" dirty="0" err="1"/>
              <a:t>and</a:t>
            </a:r>
            <a:r>
              <a:rPr lang="sl-SI" sz="2000" dirty="0"/>
              <a:t> </a:t>
            </a:r>
            <a:r>
              <a:rPr lang="sl-SI" sz="2000" dirty="0" err="1"/>
              <a:t>incoming</a:t>
            </a:r>
            <a:r>
              <a:rPr lang="sl-SI" sz="2000" dirty="0"/>
              <a:t> </a:t>
            </a:r>
            <a:r>
              <a:rPr lang="sl-SI" sz="2000" dirty="0" err="1"/>
              <a:t>students</a:t>
            </a:r>
            <a:r>
              <a:rPr lang="sl-SI" sz="2000" dirty="0"/>
              <a:t> </a:t>
            </a:r>
            <a:r>
              <a:rPr lang="sl-SI" sz="2000" dirty="0" err="1"/>
              <a:t>compared</a:t>
            </a:r>
            <a:r>
              <a:rPr lang="sl-SI" sz="2000" dirty="0"/>
              <a:t> to </a:t>
            </a:r>
            <a:r>
              <a:rPr lang="sl-SI" sz="2000" dirty="0" err="1"/>
              <a:t>other</a:t>
            </a:r>
            <a:r>
              <a:rPr lang="sl-SI" sz="2000" dirty="0"/>
              <a:t> </a:t>
            </a:r>
            <a:r>
              <a:rPr lang="sl-SI" sz="2000" dirty="0" err="1"/>
              <a:t>countries</a:t>
            </a:r>
            <a:r>
              <a:rPr lang="sl-SI" sz="2000" dirty="0"/>
              <a:t> </a:t>
            </a:r>
            <a:endParaRPr sz="2000" dirty="0"/>
          </a:p>
        </p:txBody>
      </p:sp>
      <p:sp>
        <p:nvSpPr>
          <p:cNvPr id="211" name="Shape 211"/>
          <p:cNvSpPr/>
          <p:nvPr/>
        </p:nvSpPr>
        <p:spPr>
          <a:xfrm>
            <a:off x="12896231" y="-27319"/>
            <a:ext cx="117036" cy="9808238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2" name="Shape 212"/>
          <p:cNvSpPr/>
          <p:nvPr/>
        </p:nvSpPr>
        <p:spPr>
          <a:xfrm>
            <a:off x="9549209" y="926675"/>
            <a:ext cx="4139738" cy="601981"/>
          </a:xfrm>
          <a:prstGeom prst="roundRect">
            <a:avLst>
              <a:gd name="adj" fmla="val 21646"/>
            </a:avLst>
          </a:prstGeom>
          <a:solidFill>
            <a:schemeClr val="accent6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3" name="Shape 213"/>
          <p:cNvSpPr/>
          <p:nvPr/>
        </p:nvSpPr>
        <p:spPr>
          <a:xfrm>
            <a:off x="9915963" y="1044786"/>
            <a:ext cx="5482898" cy="365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100">
                <a:solidFill>
                  <a:srgbClr val="FFFFFF"/>
                </a:solidFill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r>
              <a:rPr dirty="0"/>
              <a:t>Student mobility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961" y="2175247"/>
            <a:ext cx="5504762" cy="5209524"/>
          </a:xfrm>
          <a:prstGeom prst="rect">
            <a:avLst/>
          </a:prstGeom>
        </p:spPr>
      </p:pic>
      <p:sp>
        <p:nvSpPr>
          <p:cNvPr id="11" name="Shape 208"/>
          <p:cNvSpPr/>
          <p:nvPr/>
        </p:nvSpPr>
        <p:spPr>
          <a:xfrm>
            <a:off x="6602040" y="2211024"/>
            <a:ext cx="5017038" cy="5334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000" dirty="0" err="1"/>
              <a:t>Measures</a:t>
            </a:r>
            <a:r>
              <a:rPr lang="sl-SI" sz="2000" dirty="0"/>
              <a:t>, </a:t>
            </a:r>
            <a:r>
              <a:rPr lang="sl-SI" sz="2000" dirty="0" err="1"/>
              <a:t>undertaken</a:t>
            </a:r>
            <a:r>
              <a:rPr lang="sl-SI" sz="2000" dirty="0"/>
              <a:t> at </a:t>
            </a:r>
            <a:r>
              <a:rPr lang="sl-SI" sz="2000" dirty="0" err="1"/>
              <a:t>national</a:t>
            </a:r>
            <a:r>
              <a:rPr lang="sl-SI" sz="2000" dirty="0"/>
              <a:t> </a:t>
            </a:r>
            <a:r>
              <a:rPr lang="sl-SI" sz="2000" dirty="0" err="1"/>
              <a:t>level</a:t>
            </a:r>
            <a:r>
              <a:rPr lang="sl-SI" sz="2000" dirty="0"/>
              <a:t>: </a:t>
            </a:r>
          </a:p>
          <a:p>
            <a:pPr algn="just"/>
            <a:endParaRPr lang="sl-SI" sz="2000" dirty="0"/>
          </a:p>
          <a:p>
            <a:pPr algn="just"/>
            <a:r>
              <a:rPr lang="sl-SI" sz="2000" dirty="0"/>
              <a:t>1. OUTGOING MOBILITY: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err="1"/>
              <a:t>implementation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programmes</a:t>
            </a:r>
            <a:r>
              <a:rPr lang="sl-SI" sz="2000" dirty="0"/>
              <a:t> </a:t>
            </a:r>
            <a:r>
              <a:rPr lang="sl-SI" sz="2000" dirty="0" err="1"/>
              <a:t>Erasmus</a:t>
            </a:r>
            <a:r>
              <a:rPr lang="sl-SI" sz="2000" dirty="0"/>
              <a:t>+ CEEPUS, </a:t>
            </a:r>
            <a:r>
              <a:rPr lang="sl-SI" sz="2000" dirty="0" err="1"/>
              <a:t>bilaterals</a:t>
            </a:r>
            <a:r>
              <a:rPr lang="sl-SI" sz="2000" dirty="0"/>
              <a:t>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err="1"/>
              <a:t>additional</a:t>
            </a:r>
            <a:r>
              <a:rPr lang="sl-SI" sz="2000" dirty="0"/>
              <a:t> </a:t>
            </a:r>
            <a:r>
              <a:rPr lang="sl-SI" sz="2000" dirty="0" err="1"/>
              <a:t>funding</a:t>
            </a:r>
            <a:r>
              <a:rPr lang="sl-SI" sz="2000" dirty="0"/>
              <a:t> </a:t>
            </a:r>
            <a:r>
              <a:rPr lang="sl-SI" sz="2000" dirty="0" err="1"/>
              <a:t>for</a:t>
            </a:r>
            <a:r>
              <a:rPr lang="sl-SI" sz="2000" dirty="0"/>
              <a:t> </a:t>
            </a:r>
            <a:r>
              <a:rPr lang="sl-SI" sz="2000" dirty="0" err="1"/>
              <a:t>Erasmus</a:t>
            </a:r>
            <a:r>
              <a:rPr lang="sl-SI" sz="2000" dirty="0"/>
              <a:t> (</a:t>
            </a:r>
            <a:r>
              <a:rPr lang="sl-SI" sz="2000" dirty="0" err="1"/>
              <a:t>inclusion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students</a:t>
            </a:r>
            <a:r>
              <a:rPr lang="sl-SI" sz="2000" dirty="0"/>
              <a:t> </a:t>
            </a:r>
            <a:r>
              <a:rPr lang="sl-SI" sz="2000" dirty="0" err="1"/>
              <a:t>from</a:t>
            </a:r>
            <a:r>
              <a:rPr lang="sl-SI" sz="2000" dirty="0"/>
              <a:t> </a:t>
            </a:r>
            <a:r>
              <a:rPr lang="sl-SI" sz="2000" dirty="0" err="1"/>
              <a:t>disadvantaged</a:t>
            </a:r>
            <a:r>
              <a:rPr lang="sl-SI" sz="2000" dirty="0"/>
              <a:t> </a:t>
            </a:r>
            <a:r>
              <a:rPr lang="sl-SI" sz="2000" dirty="0" err="1"/>
              <a:t>backgrounds</a:t>
            </a:r>
            <a:r>
              <a:rPr lang="sl-SI" sz="2000" dirty="0"/>
              <a:t>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err="1"/>
              <a:t>national</a:t>
            </a:r>
            <a:r>
              <a:rPr lang="sl-SI" sz="2000" dirty="0"/>
              <a:t> </a:t>
            </a:r>
            <a:r>
              <a:rPr lang="sl-SI" sz="2000" dirty="0" err="1"/>
              <a:t>scholarships</a:t>
            </a:r>
            <a:r>
              <a:rPr lang="sl-SI" sz="2000" dirty="0"/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err="1"/>
              <a:t>creating</a:t>
            </a:r>
            <a:r>
              <a:rPr lang="sl-SI" sz="2000" dirty="0"/>
              <a:t> a </a:t>
            </a:r>
            <a:r>
              <a:rPr lang="sl-SI" sz="2000" dirty="0" err="1"/>
              <a:t>system</a:t>
            </a:r>
            <a:r>
              <a:rPr lang="sl-SI" sz="2000" dirty="0"/>
              <a:t> </a:t>
            </a:r>
            <a:r>
              <a:rPr lang="sl-SI" sz="2000" dirty="0" err="1"/>
              <a:t>for</a:t>
            </a:r>
            <a:r>
              <a:rPr lang="sl-SI" sz="2000" dirty="0"/>
              <a:t> monitoring the </a:t>
            </a:r>
            <a:r>
              <a:rPr lang="sl-SI" sz="2000" dirty="0" err="1"/>
              <a:t>quality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mobilty</a:t>
            </a:r>
            <a:r>
              <a:rPr lang="sl-SI" sz="2000" dirty="0"/>
              <a:t>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err="1"/>
              <a:t>creating</a:t>
            </a:r>
            <a:r>
              <a:rPr lang="sl-SI" sz="2000" dirty="0"/>
              <a:t> a </a:t>
            </a:r>
            <a:r>
              <a:rPr lang="sl-SI" sz="2000" dirty="0" err="1"/>
              <a:t>database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international</a:t>
            </a:r>
            <a:r>
              <a:rPr lang="sl-SI" sz="2000" dirty="0"/>
              <a:t> </a:t>
            </a:r>
            <a:r>
              <a:rPr lang="sl-SI" sz="2000" dirty="0" err="1"/>
              <a:t>employers</a:t>
            </a:r>
            <a:r>
              <a:rPr lang="sl-SI" sz="2000" dirty="0"/>
              <a:t>, </a:t>
            </a:r>
            <a:r>
              <a:rPr lang="sl-SI" sz="2000" dirty="0" err="1"/>
              <a:t>offering</a:t>
            </a:r>
            <a:r>
              <a:rPr lang="sl-SI" sz="2000" dirty="0"/>
              <a:t> </a:t>
            </a:r>
            <a:r>
              <a:rPr lang="sl-SI" sz="2000" dirty="0" err="1"/>
              <a:t>student</a:t>
            </a:r>
            <a:r>
              <a:rPr lang="sl-SI" sz="2000" dirty="0"/>
              <a:t> </a:t>
            </a:r>
            <a:r>
              <a:rPr lang="sl-SI" sz="2000" dirty="0" err="1"/>
              <a:t>internship</a:t>
            </a:r>
            <a:endParaRPr lang="sl-SI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err="1"/>
              <a:t>promoting</a:t>
            </a:r>
            <a:r>
              <a:rPr lang="sl-SI" sz="2000" dirty="0"/>
              <a:t> the </a:t>
            </a:r>
            <a:r>
              <a:rPr lang="sl-SI" sz="2000" dirty="0" err="1"/>
              <a:t>impacts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international</a:t>
            </a:r>
            <a:r>
              <a:rPr lang="sl-SI" sz="2000" dirty="0"/>
              <a:t> </a:t>
            </a:r>
            <a:r>
              <a:rPr lang="sl-SI" sz="2000" dirty="0" err="1"/>
              <a:t>mobility</a:t>
            </a:r>
            <a:r>
              <a:rPr lang="sl-SI" sz="2000" dirty="0"/>
              <a:t> on the </a:t>
            </a:r>
            <a:r>
              <a:rPr lang="sl-SI" sz="2000" dirty="0" err="1"/>
              <a:t>development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competences</a:t>
            </a:r>
            <a:endParaRPr lang="sl-SI" sz="2000" dirty="0"/>
          </a:p>
          <a:p>
            <a:pPr algn="just"/>
            <a:endParaRPr sz="2000" dirty="0"/>
          </a:p>
        </p:txBody>
      </p:sp>
      <p:sp>
        <p:nvSpPr>
          <p:cNvPr id="12" name="Shape 208"/>
          <p:cNvSpPr/>
          <p:nvPr/>
        </p:nvSpPr>
        <p:spPr>
          <a:xfrm>
            <a:off x="916961" y="7518567"/>
            <a:ext cx="11446500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000" dirty="0" err="1"/>
              <a:t>Slovenia</a:t>
            </a:r>
            <a:r>
              <a:rPr lang="sl-SI" sz="2000" dirty="0"/>
              <a:t> is </a:t>
            </a:r>
            <a:r>
              <a:rPr lang="sl-SI" sz="2000" dirty="0" err="1"/>
              <a:t>placed</a:t>
            </a:r>
            <a:r>
              <a:rPr lang="sl-SI" sz="2000" dirty="0"/>
              <a:t> </a:t>
            </a:r>
            <a:r>
              <a:rPr lang="sl-SI" sz="2000" dirty="0" err="1"/>
              <a:t>among</a:t>
            </a:r>
            <a:r>
              <a:rPr lang="sl-SI" sz="2000" dirty="0"/>
              <a:t> last </a:t>
            </a:r>
            <a:r>
              <a:rPr lang="sl-SI" sz="2000" dirty="0" err="1"/>
              <a:t>according</a:t>
            </a:r>
            <a:r>
              <a:rPr lang="sl-SI" sz="2000" dirty="0"/>
              <a:t> to </a:t>
            </a:r>
            <a:r>
              <a:rPr lang="sl-SI" sz="2000" dirty="0" err="1"/>
              <a:t>number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outgoing</a:t>
            </a:r>
            <a:r>
              <a:rPr lang="sl-SI" sz="2000" dirty="0"/>
              <a:t> and </a:t>
            </a:r>
            <a:r>
              <a:rPr lang="sl-SI" sz="2000" dirty="0" err="1"/>
              <a:t>incoming</a:t>
            </a:r>
            <a:r>
              <a:rPr lang="sl-SI" sz="2000" dirty="0"/>
              <a:t> </a:t>
            </a:r>
            <a:r>
              <a:rPr lang="sl-SI" sz="2000" dirty="0" err="1"/>
              <a:t>students</a:t>
            </a:r>
            <a:r>
              <a:rPr lang="sl-SI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6229320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/>
        </p:nvSpPr>
        <p:spPr>
          <a:xfrm>
            <a:off x="12896231" y="-27319"/>
            <a:ext cx="117036" cy="9808238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2" name="Shape 212"/>
          <p:cNvSpPr/>
          <p:nvPr/>
        </p:nvSpPr>
        <p:spPr>
          <a:xfrm>
            <a:off x="9549209" y="926675"/>
            <a:ext cx="4139738" cy="601981"/>
          </a:xfrm>
          <a:prstGeom prst="roundRect">
            <a:avLst>
              <a:gd name="adj" fmla="val 21646"/>
            </a:avLst>
          </a:prstGeom>
          <a:solidFill>
            <a:schemeClr val="accent6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3" name="Shape 213"/>
          <p:cNvSpPr/>
          <p:nvPr/>
        </p:nvSpPr>
        <p:spPr>
          <a:xfrm>
            <a:off x="9915963" y="1044786"/>
            <a:ext cx="5482898" cy="365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100">
                <a:solidFill>
                  <a:srgbClr val="FFFFFF"/>
                </a:solidFill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r>
              <a:rPr dirty="0"/>
              <a:t>Student mobility</a:t>
            </a:r>
          </a:p>
        </p:txBody>
      </p:sp>
      <p:sp>
        <p:nvSpPr>
          <p:cNvPr id="11" name="Shape 208"/>
          <p:cNvSpPr/>
          <p:nvPr/>
        </p:nvSpPr>
        <p:spPr>
          <a:xfrm>
            <a:off x="1165743" y="2869690"/>
            <a:ext cx="10466275" cy="3488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algn="just"/>
            <a:r>
              <a:rPr lang="sl-SI" sz="2000" dirty="0"/>
              <a:t>2. INCOMING MOBILITY: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err="1"/>
              <a:t>Promoting</a:t>
            </a:r>
            <a:r>
              <a:rPr lang="sl-SI" sz="2000" dirty="0"/>
              <a:t> </a:t>
            </a:r>
            <a:r>
              <a:rPr lang="sl-SI" sz="2000" dirty="0" err="1"/>
              <a:t>Erasmus</a:t>
            </a:r>
            <a:r>
              <a:rPr lang="sl-SI" sz="2000" dirty="0"/>
              <a:t>+ </a:t>
            </a:r>
            <a:r>
              <a:rPr lang="sl-SI" sz="2000" dirty="0" err="1"/>
              <a:t>programmes</a:t>
            </a:r>
            <a:r>
              <a:rPr lang="sl-SI" sz="2000" dirty="0"/>
              <a:t>, CEPUS, </a:t>
            </a:r>
            <a:r>
              <a:rPr lang="sl-SI" sz="2000" dirty="0" err="1"/>
              <a:t>bilateral</a:t>
            </a:r>
            <a:r>
              <a:rPr lang="sl-SI" sz="2000" dirty="0"/>
              <a:t> </a:t>
            </a:r>
            <a:r>
              <a:rPr lang="sl-SI" sz="2000" dirty="0" err="1"/>
              <a:t>programmes</a:t>
            </a:r>
            <a:endParaRPr lang="sl-SI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err="1"/>
              <a:t>Increasing</a:t>
            </a:r>
            <a:r>
              <a:rPr lang="sl-SI" sz="2000" dirty="0"/>
              <a:t> </a:t>
            </a:r>
            <a:r>
              <a:rPr lang="sl-SI" sz="2000" dirty="0" err="1"/>
              <a:t>support</a:t>
            </a:r>
            <a:r>
              <a:rPr lang="sl-SI" sz="2000" dirty="0"/>
              <a:t> </a:t>
            </a:r>
            <a:r>
              <a:rPr lang="sl-SI" sz="2000" dirty="0" err="1"/>
              <a:t>for</a:t>
            </a:r>
            <a:r>
              <a:rPr lang="sl-SI" sz="2000" dirty="0"/>
              <a:t> </a:t>
            </a:r>
            <a:r>
              <a:rPr lang="sl-SI" sz="2000" dirty="0" err="1"/>
              <a:t>mobility</a:t>
            </a:r>
            <a:r>
              <a:rPr lang="sl-SI" sz="2000" dirty="0"/>
              <a:t> and </a:t>
            </a:r>
            <a:r>
              <a:rPr lang="sl-SI" sz="2000" dirty="0" err="1"/>
              <a:t>for</a:t>
            </a:r>
            <a:r>
              <a:rPr lang="sl-SI" sz="2000" dirty="0"/>
              <a:t> the </a:t>
            </a:r>
            <a:r>
              <a:rPr lang="sl-SI" sz="2000" dirty="0" err="1"/>
              <a:t>process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internationalisation</a:t>
            </a:r>
            <a:r>
              <a:rPr lang="sl-SI" sz="2000" dirty="0"/>
              <a:t> at home (</a:t>
            </a:r>
            <a:r>
              <a:rPr lang="sl-SI" sz="2000" dirty="0" err="1"/>
              <a:t>info</a:t>
            </a:r>
            <a:r>
              <a:rPr lang="sl-SI" sz="2000" dirty="0"/>
              <a:t> </a:t>
            </a:r>
            <a:r>
              <a:rPr lang="sl-SI" sz="2000" dirty="0" err="1"/>
              <a:t>points</a:t>
            </a:r>
            <a:r>
              <a:rPr lang="sl-SI" sz="2000" dirty="0"/>
              <a:t>, </a:t>
            </a:r>
            <a:r>
              <a:rPr lang="sl-SI" sz="2000" dirty="0" err="1"/>
              <a:t>orientation</a:t>
            </a:r>
            <a:r>
              <a:rPr lang="sl-SI" sz="2000" dirty="0"/>
              <a:t> </a:t>
            </a:r>
            <a:r>
              <a:rPr lang="sl-SI" sz="2000" dirty="0" err="1"/>
              <a:t>days</a:t>
            </a:r>
            <a:r>
              <a:rPr lang="sl-SI" sz="2000" dirty="0"/>
              <a:t>, </a:t>
            </a:r>
            <a:r>
              <a:rPr lang="sl-SI" sz="2000" dirty="0" err="1"/>
              <a:t>Slovene</a:t>
            </a:r>
            <a:r>
              <a:rPr lang="sl-SI" sz="2000" dirty="0"/>
              <a:t> </a:t>
            </a:r>
            <a:r>
              <a:rPr lang="sl-SI" sz="2000" dirty="0" err="1"/>
              <a:t>language</a:t>
            </a:r>
            <a:r>
              <a:rPr lang="sl-SI" sz="2000" dirty="0"/>
              <a:t> </a:t>
            </a:r>
            <a:r>
              <a:rPr lang="sl-SI" sz="2000" dirty="0" err="1"/>
              <a:t>courses</a:t>
            </a:r>
            <a:r>
              <a:rPr lang="sl-SI" sz="2000" dirty="0"/>
              <a:t>, </a:t>
            </a:r>
            <a:r>
              <a:rPr lang="sl-SI" sz="2000" dirty="0" err="1"/>
              <a:t>preparation</a:t>
            </a:r>
            <a:r>
              <a:rPr lang="sl-SI" sz="2000" dirty="0"/>
              <a:t> module </a:t>
            </a:r>
            <a:r>
              <a:rPr lang="sl-SI" sz="2000" dirty="0" err="1"/>
              <a:t>for</a:t>
            </a:r>
            <a:r>
              <a:rPr lang="sl-SI" sz="2000" dirty="0"/>
              <a:t> </a:t>
            </a:r>
            <a:r>
              <a:rPr lang="sl-SI" sz="2000" dirty="0" err="1"/>
              <a:t>foreign</a:t>
            </a:r>
            <a:r>
              <a:rPr lang="sl-SI" sz="2000" dirty="0"/>
              <a:t> </a:t>
            </a:r>
            <a:r>
              <a:rPr lang="sl-SI" sz="2000" dirty="0" err="1"/>
              <a:t>students</a:t>
            </a:r>
            <a:r>
              <a:rPr lang="sl-SI" sz="2000" dirty="0"/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err="1"/>
              <a:t>Regulation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the </a:t>
            </a:r>
            <a:r>
              <a:rPr lang="sl-SI" sz="2000" dirty="0" err="1"/>
              <a:t>relevant</a:t>
            </a:r>
            <a:r>
              <a:rPr lang="sl-SI" sz="2000" dirty="0"/>
              <a:t> </a:t>
            </a:r>
            <a:r>
              <a:rPr lang="sl-SI" sz="2000" dirty="0" err="1"/>
              <a:t>legislation</a:t>
            </a:r>
            <a:endParaRPr lang="sl-SI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err="1"/>
              <a:t>Regular</a:t>
            </a:r>
            <a:r>
              <a:rPr lang="sl-SI" sz="2000" dirty="0"/>
              <a:t> </a:t>
            </a:r>
            <a:r>
              <a:rPr lang="sl-SI" sz="2000" dirty="0" err="1"/>
              <a:t>renewals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study</a:t>
            </a:r>
            <a:r>
              <a:rPr lang="sl-SI" sz="2000" dirty="0"/>
              <a:t> </a:t>
            </a:r>
            <a:r>
              <a:rPr lang="sl-SI" sz="2000" dirty="0" err="1"/>
              <a:t>agreements</a:t>
            </a:r>
            <a:r>
              <a:rPr lang="sl-SI" sz="2000" dirty="0"/>
              <a:t> (West Balkan </a:t>
            </a:r>
            <a:r>
              <a:rPr lang="sl-SI" sz="2000" dirty="0" err="1"/>
              <a:t>countries</a:t>
            </a:r>
            <a:r>
              <a:rPr lang="sl-SI" sz="2000" dirty="0"/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err="1"/>
              <a:t>Changes</a:t>
            </a:r>
            <a:r>
              <a:rPr lang="sl-SI" sz="2000" dirty="0"/>
              <a:t> and </a:t>
            </a:r>
            <a:r>
              <a:rPr lang="sl-SI" sz="2000" dirty="0" err="1"/>
              <a:t>amandments</a:t>
            </a:r>
            <a:r>
              <a:rPr lang="sl-SI" sz="2000" dirty="0"/>
              <a:t> to the </a:t>
            </a:r>
            <a:r>
              <a:rPr lang="sl-SI" sz="2000" dirty="0" err="1"/>
              <a:t>regulations</a:t>
            </a:r>
            <a:r>
              <a:rPr lang="sl-SI" sz="2000" dirty="0"/>
              <a:t> on </a:t>
            </a:r>
            <a:r>
              <a:rPr lang="sl-SI" sz="2000" dirty="0" err="1"/>
              <a:t>tuition</a:t>
            </a:r>
            <a:r>
              <a:rPr lang="sl-SI" sz="2000" dirty="0"/>
              <a:t> </a:t>
            </a:r>
            <a:r>
              <a:rPr lang="sl-SI" sz="2000" dirty="0" err="1"/>
              <a:t>fees</a:t>
            </a:r>
            <a:r>
              <a:rPr lang="sl-SI" sz="2000" dirty="0"/>
              <a:t> </a:t>
            </a:r>
            <a:r>
              <a:rPr lang="sl-SI" sz="2000" dirty="0" smtClean="0"/>
              <a:t>and </a:t>
            </a:r>
            <a:r>
              <a:rPr lang="sl-SI" sz="2000" dirty="0" err="1" smtClean="0"/>
              <a:t>accommodation</a:t>
            </a:r>
            <a:r>
              <a:rPr lang="sl-SI" sz="2000" dirty="0" smtClean="0"/>
              <a:t> </a:t>
            </a:r>
            <a:r>
              <a:rPr lang="sl-SI" sz="2000" dirty="0"/>
              <a:t>in </a:t>
            </a:r>
            <a:r>
              <a:rPr lang="sl-SI" sz="2000" dirty="0" err="1"/>
              <a:t>students</a:t>
            </a:r>
            <a:r>
              <a:rPr lang="sl-SI" sz="2000" dirty="0"/>
              <a:t>‘ </a:t>
            </a:r>
            <a:r>
              <a:rPr lang="sl-SI" sz="2000" dirty="0" err="1"/>
              <a:t>dormitories</a:t>
            </a:r>
            <a:endParaRPr lang="sl-SI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err="1"/>
              <a:t>Offering</a:t>
            </a:r>
            <a:r>
              <a:rPr lang="sl-SI" sz="2000" dirty="0"/>
              <a:t> </a:t>
            </a:r>
            <a:r>
              <a:rPr lang="sl-SI" sz="2000" dirty="0" err="1"/>
              <a:t>courses</a:t>
            </a:r>
            <a:r>
              <a:rPr lang="sl-SI" sz="2000" dirty="0"/>
              <a:t> on </a:t>
            </a:r>
            <a:r>
              <a:rPr lang="sl-SI" sz="2000" dirty="0" err="1"/>
              <a:t>Slovenian</a:t>
            </a:r>
            <a:r>
              <a:rPr lang="sl-SI" sz="2000" dirty="0"/>
              <a:t> </a:t>
            </a:r>
            <a:r>
              <a:rPr lang="sl-SI" sz="2000" dirty="0" err="1"/>
              <a:t>language</a:t>
            </a:r>
            <a:r>
              <a:rPr lang="sl-SI" sz="2000" dirty="0"/>
              <a:t> and </a:t>
            </a:r>
            <a:r>
              <a:rPr lang="sl-SI" sz="2000" dirty="0" err="1"/>
              <a:t>culture</a:t>
            </a:r>
            <a:r>
              <a:rPr lang="sl-SI" sz="2000" dirty="0"/>
              <a:t> to </a:t>
            </a:r>
            <a:r>
              <a:rPr lang="sl-SI" sz="2000" dirty="0" err="1"/>
              <a:t>international</a:t>
            </a:r>
            <a:r>
              <a:rPr lang="sl-SI" sz="2000" dirty="0"/>
              <a:t> </a:t>
            </a:r>
            <a:r>
              <a:rPr lang="sl-SI" sz="2000" dirty="0" err="1"/>
              <a:t>students</a:t>
            </a:r>
            <a:endParaRPr lang="sl-SI" sz="2000" dirty="0"/>
          </a:p>
          <a:p>
            <a:pPr algn="just"/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37236884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1195</Words>
  <Application>Microsoft Office PowerPoint</Application>
  <PresentationFormat>Po meri</PresentationFormat>
  <Paragraphs>99</Paragraphs>
  <Slides>12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9" baseType="lpstr">
      <vt:lpstr>Arial</vt:lpstr>
      <vt:lpstr>Code Pro LC</vt:lpstr>
      <vt:lpstr>Helvetica</vt:lpstr>
      <vt:lpstr>Helvetica Light</vt:lpstr>
      <vt:lpstr>Helvetica Neue</vt:lpstr>
      <vt:lpstr>Quincy CF</vt:lpstr>
      <vt:lpstr>White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Vadim Casap</dc:creator>
  <cp:lastModifiedBy>Sebastijan Frumen</cp:lastModifiedBy>
  <cp:revision>158</cp:revision>
  <dcterms:modified xsi:type="dcterms:W3CDTF">2017-11-23T11:51:42Z</dcterms:modified>
</cp:coreProperties>
</file>