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handoutMasterIdLst>
    <p:handoutMasterId r:id="rId24"/>
  </p:handoutMasterIdLst>
  <p:sldIdLst>
    <p:sldId id="262" r:id="rId2"/>
    <p:sldId id="263" r:id="rId3"/>
    <p:sldId id="266" r:id="rId4"/>
    <p:sldId id="267" r:id="rId5"/>
    <p:sldId id="268" r:id="rId6"/>
    <p:sldId id="269" r:id="rId7"/>
    <p:sldId id="270" r:id="rId8"/>
    <p:sldId id="271" r:id="rId9"/>
    <p:sldId id="272" r:id="rId10"/>
    <p:sldId id="284" r:id="rId11"/>
    <p:sldId id="273" r:id="rId12"/>
    <p:sldId id="274" r:id="rId13"/>
    <p:sldId id="275" r:id="rId14"/>
    <p:sldId id="286" r:id="rId15"/>
    <p:sldId id="277" r:id="rId16"/>
    <p:sldId id="278" r:id="rId17"/>
    <p:sldId id="279" r:id="rId18"/>
    <p:sldId id="281" r:id="rId19"/>
    <p:sldId id="282" r:id="rId20"/>
    <p:sldId id="283" r:id="rId21"/>
    <p:sldId id="285" r:id="rId22"/>
  </p:sldIdLst>
  <p:sldSz cx="13004800" cy="9753600"/>
  <p:notesSz cx="6794500" cy="99314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584200" rtl="0" fontAlgn="auto" latinLnBrk="0" hangingPunct="0">
      <a:lnSpc>
        <a:spcPct val="100000"/>
      </a:lnSpc>
      <a:spcBef>
        <a:spcPts val="0"/>
      </a:spcBef>
      <a:spcAft>
        <a:spcPts val="0"/>
      </a:spcAft>
      <a:buClrTx/>
      <a:buSzTx/>
      <a:buFontTx/>
      <a:buNone/>
      <a:tabLst/>
      <a:defRPr kumimoji="0" sz="1700" b="0" i="0" u="none" strike="noStrike" cap="none" spc="0" normalizeH="0" baseline="0">
        <a:ln>
          <a:noFill/>
        </a:ln>
        <a:solidFill>
          <a:srgbClr val="000000"/>
        </a:solidFill>
        <a:effectLst/>
        <a:uFillTx/>
        <a:latin typeface="+mj-lt"/>
        <a:ea typeface="+mj-ea"/>
        <a:cs typeface="+mj-cs"/>
        <a:sym typeface="Helvetica Neue"/>
      </a:defRPr>
    </a:lvl1pPr>
    <a:lvl2pPr marL="0" marR="0" indent="0" algn="l" defTabSz="584200" rtl="0" fontAlgn="auto" latinLnBrk="0" hangingPunct="0">
      <a:lnSpc>
        <a:spcPct val="100000"/>
      </a:lnSpc>
      <a:spcBef>
        <a:spcPts val="0"/>
      </a:spcBef>
      <a:spcAft>
        <a:spcPts val="0"/>
      </a:spcAft>
      <a:buClrTx/>
      <a:buSzTx/>
      <a:buFontTx/>
      <a:buNone/>
      <a:tabLst/>
      <a:defRPr kumimoji="0" sz="1700" b="0" i="0" u="none" strike="noStrike" cap="none" spc="0" normalizeH="0" baseline="0">
        <a:ln>
          <a:noFill/>
        </a:ln>
        <a:solidFill>
          <a:srgbClr val="000000"/>
        </a:solidFill>
        <a:effectLst/>
        <a:uFillTx/>
        <a:latin typeface="+mj-lt"/>
        <a:ea typeface="+mj-ea"/>
        <a:cs typeface="+mj-cs"/>
        <a:sym typeface="Helvetica Neue"/>
      </a:defRPr>
    </a:lvl2pPr>
    <a:lvl3pPr marL="0" marR="0" indent="0" algn="l" defTabSz="584200" rtl="0" fontAlgn="auto" latinLnBrk="0" hangingPunct="0">
      <a:lnSpc>
        <a:spcPct val="100000"/>
      </a:lnSpc>
      <a:spcBef>
        <a:spcPts val="0"/>
      </a:spcBef>
      <a:spcAft>
        <a:spcPts val="0"/>
      </a:spcAft>
      <a:buClrTx/>
      <a:buSzTx/>
      <a:buFontTx/>
      <a:buNone/>
      <a:tabLst/>
      <a:defRPr kumimoji="0" sz="1700" b="0" i="0" u="none" strike="noStrike" cap="none" spc="0" normalizeH="0" baseline="0">
        <a:ln>
          <a:noFill/>
        </a:ln>
        <a:solidFill>
          <a:srgbClr val="000000"/>
        </a:solidFill>
        <a:effectLst/>
        <a:uFillTx/>
        <a:latin typeface="+mj-lt"/>
        <a:ea typeface="+mj-ea"/>
        <a:cs typeface="+mj-cs"/>
        <a:sym typeface="Helvetica Neue"/>
      </a:defRPr>
    </a:lvl3pPr>
    <a:lvl4pPr marL="0" marR="0" indent="0" algn="l" defTabSz="584200" rtl="0" fontAlgn="auto" latinLnBrk="0" hangingPunct="0">
      <a:lnSpc>
        <a:spcPct val="100000"/>
      </a:lnSpc>
      <a:spcBef>
        <a:spcPts val="0"/>
      </a:spcBef>
      <a:spcAft>
        <a:spcPts val="0"/>
      </a:spcAft>
      <a:buClrTx/>
      <a:buSzTx/>
      <a:buFontTx/>
      <a:buNone/>
      <a:tabLst/>
      <a:defRPr kumimoji="0" sz="1700" b="0" i="0" u="none" strike="noStrike" cap="none" spc="0" normalizeH="0" baseline="0">
        <a:ln>
          <a:noFill/>
        </a:ln>
        <a:solidFill>
          <a:srgbClr val="000000"/>
        </a:solidFill>
        <a:effectLst/>
        <a:uFillTx/>
        <a:latin typeface="+mj-lt"/>
        <a:ea typeface="+mj-ea"/>
        <a:cs typeface="+mj-cs"/>
        <a:sym typeface="Helvetica Neue"/>
      </a:defRPr>
    </a:lvl4pPr>
    <a:lvl5pPr marL="0" marR="0" indent="0" algn="l" defTabSz="584200" rtl="0" fontAlgn="auto" latinLnBrk="0" hangingPunct="0">
      <a:lnSpc>
        <a:spcPct val="100000"/>
      </a:lnSpc>
      <a:spcBef>
        <a:spcPts val="0"/>
      </a:spcBef>
      <a:spcAft>
        <a:spcPts val="0"/>
      </a:spcAft>
      <a:buClrTx/>
      <a:buSzTx/>
      <a:buFontTx/>
      <a:buNone/>
      <a:tabLst/>
      <a:defRPr kumimoji="0" sz="1700" b="0" i="0" u="none" strike="noStrike" cap="none" spc="0" normalizeH="0" baseline="0">
        <a:ln>
          <a:noFill/>
        </a:ln>
        <a:solidFill>
          <a:srgbClr val="000000"/>
        </a:solidFill>
        <a:effectLst/>
        <a:uFillTx/>
        <a:latin typeface="+mj-lt"/>
        <a:ea typeface="+mj-ea"/>
        <a:cs typeface="+mj-cs"/>
        <a:sym typeface="Helvetica Neue"/>
      </a:defRPr>
    </a:lvl5pPr>
    <a:lvl6pPr marL="0" marR="0" indent="0" algn="l" defTabSz="584200" rtl="0" fontAlgn="auto" latinLnBrk="0" hangingPunct="0">
      <a:lnSpc>
        <a:spcPct val="100000"/>
      </a:lnSpc>
      <a:spcBef>
        <a:spcPts val="0"/>
      </a:spcBef>
      <a:spcAft>
        <a:spcPts val="0"/>
      </a:spcAft>
      <a:buClrTx/>
      <a:buSzTx/>
      <a:buFontTx/>
      <a:buNone/>
      <a:tabLst/>
      <a:defRPr kumimoji="0" sz="1700" b="0" i="0" u="none" strike="noStrike" cap="none" spc="0" normalizeH="0" baseline="0">
        <a:ln>
          <a:noFill/>
        </a:ln>
        <a:solidFill>
          <a:srgbClr val="000000"/>
        </a:solidFill>
        <a:effectLst/>
        <a:uFillTx/>
        <a:latin typeface="+mj-lt"/>
        <a:ea typeface="+mj-ea"/>
        <a:cs typeface="+mj-cs"/>
        <a:sym typeface="Helvetica Neue"/>
      </a:defRPr>
    </a:lvl6pPr>
    <a:lvl7pPr marL="0" marR="0" indent="0" algn="l" defTabSz="584200" rtl="0" fontAlgn="auto" latinLnBrk="0" hangingPunct="0">
      <a:lnSpc>
        <a:spcPct val="100000"/>
      </a:lnSpc>
      <a:spcBef>
        <a:spcPts val="0"/>
      </a:spcBef>
      <a:spcAft>
        <a:spcPts val="0"/>
      </a:spcAft>
      <a:buClrTx/>
      <a:buSzTx/>
      <a:buFontTx/>
      <a:buNone/>
      <a:tabLst/>
      <a:defRPr kumimoji="0" sz="1700" b="0" i="0" u="none" strike="noStrike" cap="none" spc="0" normalizeH="0" baseline="0">
        <a:ln>
          <a:noFill/>
        </a:ln>
        <a:solidFill>
          <a:srgbClr val="000000"/>
        </a:solidFill>
        <a:effectLst/>
        <a:uFillTx/>
        <a:latin typeface="+mj-lt"/>
        <a:ea typeface="+mj-ea"/>
        <a:cs typeface="+mj-cs"/>
        <a:sym typeface="Helvetica Neue"/>
      </a:defRPr>
    </a:lvl7pPr>
    <a:lvl8pPr marL="0" marR="0" indent="0" algn="l" defTabSz="584200" rtl="0" fontAlgn="auto" latinLnBrk="0" hangingPunct="0">
      <a:lnSpc>
        <a:spcPct val="100000"/>
      </a:lnSpc>
      <a:spcBef>
        <a:spcPts val="0"/>
      </a:spcBef>
      <a:spcAft>
        <a:spcPts val="0"/>
      </a:spcAft>
      <a:buClrTx/>
      <a:buSzTx/>
      <a:buFontTx/>
      <a:buNone/>
      <a:tabLst/>
      <a:defRPr kumimoji="0" sz="1700" b="0" i="0" u="none" strike="noStrike" cap="none" spc="0" normalizeH="0" baseline="0">
        <a:ln>
          <a:noFill/>
        </a:ln>
        <a:solidFill>
          <a:srgbClr val="000000"/>
        </a:solidFill>
        <a:effectLst/>
        <a:uFillTx/>
        <a:latin typeface="+mj-lt"/>
        <a:ea typeface="+mj-ea"/>
        <a:cs typeface="+mj-cs"/>
        <a:sym typeface="Helvetica Neue"/>
      </a:defRPr>
    </a:lvl8pPr>
    <a:lvl9pPr marL="0" marR="0" indent="0" algn="l" defTabSz="584200" rtl="0" fontAlgn="auto" latinLnBrk="0" hangingPunct="0">
      <a:lnSpc>
        <a:spcPct val="100000"/>
      </a:lnSpc>
      <a:spcBef>
        <a:spcPts val="0"/>
      </a:spcBef>
      <a:spcAft>
        <a:spcPts val="0"/>
      </a:spcAft>
      <a:buClrTx/>
      <a:buSzTx/>
      <a:buFontTx/>
      <a:buNone/>
      <a:tabLst/>
      <a:defRPr kumimoji="0" sz="1700" b="0" i="0" u="none" strike="noStrike" cap="none" spc="0" normalizeH="0" baseline="0">
        <a:ln>
          <a:noFill/>
        </a:ln>
        <a:solidFill>
          <a:srgbClr val="000000"/>
        </a:solidFill>
        <a:effectLst/>
        <a:uFillTx/>
        <a:latin typeface="+mj-lt"/>
        <a:ea typeface="+mj-ea"/>
        <a:cs typeface="+mj-cs"/>
        <a:sym typeface="Helvetica Neue"/>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2E8"/>
          </a:solidFill>
        </a:fill>
      </a:tcStyle>
    </a:wholeTbl>
    <a:band2H>
      <a:tcTxStyle/>
      <a:tcStyle>
        <a:tcBdr/>
        <a:fill>
          <a:solidFill>
            <a:srgbClr val="E6EA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2E7CB"/>
          </a:solidFill>
        </a:fill>
      </a:tcStyle>
    </a:wholeTbl>
    <a:band2H>
      <a:tcTxStyle/>
      <a:tcStyle>
        <a:tcBdr/>
        <a:fill>
          <a:solidFill>
            <a:srgbClr val="F8F4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CDDE"/>
          </a:solidFill>
        </a:fill>
      </a:tcStyle>
    </a:wholeTbl>
    <a:band2H>
      <a:tcTxStyle/>
      <a:tcStyle>
        <a:tcBdr/>
        <a:fill>
          <a:solidFill>
            <a:srgbClr val="EBE8E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1116" y="78"/>
      </p:cViewPr>
      <p:guideLst>
        <p:guide orient="horz" pos="3072"/>
        <p:guide pos="4096"/>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sl-SI"/>
          </a:p>
        </p:txBody>
      </p:sp>
      <p:sp>
        <p:nvSpPr>
          <p:cNvPr id="3" name="Označba mesta datuma 2"/>
          <p:cNvSpPr>
            <a:spLocks noGrp="1"/>
          </p:cNvSpPr>
          <p:nvPr>
            <p:ph type="dt" sz="quarter" idx="1"/>
          </p:nvPr>
        </p:nvSpPr>
        <p:spPr>
          <a:xfrm>
            <a:off x="3848645" y="0"/>
            <a:ext cx="2944283" cy="498295"/>
          </a:xfrm>
          <a:prstGeom prst="rect">
            <a:avLst/>
          </a:prstGeom>
        </p:spPr>
        <p:txBody>
          <a:bodyPr vert="horz" lIns="91440" tIns="45720" rIns="91440" bIns="45720" rtlCol="0"/>
          <a:lstStyle>
            <a:lvl1pPr algn="r">
              <a:defRPr sz="1200"/>
            </a:lvl1pPr>
          </a:lstStyle>
          <a:p>
            <a:fld id="{3323EC3B-794C-4988-916A-BC62311CEF3C}" type="datetimeFigureOut">
              <a:rPr lang="sl-SI" smtClean="0"/>
              <a:t>24.11.2017</a:t>
            </a:fld>
            <a:endParaRPr lang="sl-SI"/>
          </a:p>
        </p:txBody>
      </p:sp>
      <p:sp>
        <p:nvSpPr>
          <p:cNvPr id="4" name="Označba mesta noge 3"/>
          <p:cNvSpPr>
            <a:spLocks noGrp="1"/>
          </p:cNvSpPr>
          <p:nvPr>
            <p:ph type="ftr" sz="quarter" idx="2"/>
          </p:nvPr>
        </p:nvSpPr>
        <p:spPr>
          <a:xfrm>
            <a:off x="0" y="9433107"/>
            <a:ext cx="2944283" cy="498294"/>
          </a:xfrm>
          <a:prstGeom prst="rect">
            <a:avLst/>
          </a:prstGeom>
        </p:spPr>
        <p:txBody>
          <a:bodyPr vert="horz" lIns="91440" tIns="45720" rIns="91440" bIns="45720" rtlCol="0" anchor="b"/>
          <a:lstStyle>
            <a:lvl1pPr algn="l">
              <a:defRPr sz="1200"/>
            </a:lvl1pPr>
          </a:lstStyle>
          <a:p>
            <a:endParaRPr lang="sl-SI"/>
          </a:p>
        </p:txBody>
      </p:sp>
      <p:sp>
        <p:nvSpPr>
          <p:cNvPr id="5" name="Označba mesta številke diapozitiva 4"/>
          <p:cNvSpPr>
            <a:spLocks noGrp="1"/>
          </p:cNvSpPr>
          <p:nvPr>
            <p:ph type="sldNum" sz="quarter" idx="3"/>
          </p:nvPr>
        </p:nvSpPr>
        <p:spPr>
          <a:xfrm>
            <a:off x="3848645" y="9433107"/>
            <a:ext cx="2944283" cy="498294"/>
          </a:xfrm>
          <a:prstGeom prst="rect">
            <a:avLst/>
          </a:prstGeom>
        </p:spPr>
        <p:txBody>
          <a:bodyPr vert="horz" lIns="91440" tIns="45720" rIns="91440" bIns="45720" rtlCol="0" anchor="b"/>
          <a:lstStyle>
            <a:lvl1pPr algn="r">
              <a:defRPr sz="1200"/>
            </a:lvl1pPr>
          </a:lstStyle>
          <a:p>
            <a:fld id="{4F2267EB-14D8-41C4-BDA7-349D1C43E37D}" type="slidenum">
              <a:rPr lang="sl-SI" smtClean="0"/>
              <a:t>‹#›</a:t>
            </a:fld>
            <a:endParaRPr lang="sl-SI"/>
          </a:p>
        </p:txBody>
      </p:sp>
    </p:spTree>
    <p:extLst>
      <p:ext uri="{BB962C8B-B14F-4D97-AF65-F5344CB8AC3E}">
        <p14:creationId xmlns:p14="http://schemas.microsoft.com/office/powerpoint/2010/main" val="31485988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914400" y="744538"/>
            <a:ext cx="4965700" cy="3724275"/>
          </a:xfrm>
          <a:prstGeom prst="rect">
            <a:avLst/>
          </a:prstGeom>
        </p:spPr>
        <p:txBody>
          <a:bodyPr/>
          <a:lstStyle/>
          <a:p>
            <a:endParaRPr/>
          </a:p>
        </p:txBody>
      </p:sp>
      <p:sp>
        <p:nvSpPr>
          <p:cNvPr id="117" name="Shape 117"/>
          <p:cNvSpPr>
            <a:spLocks noGrp="1"/>
          </p:cNvSpPr>
          <p:nvPr>
            <p:ph type="body" sz="quarter" idx="1"/>
          </p:nvPr>
        </p:nvSpPr>
        <p:spPr>
          <a:xfrm>
            <a:off x="905934" y="4717415"/>
            <a:ext cx="4982633" cy="4469130"/>
          </a:xfrm>
          <a:prstGeom prst="rect">
            <a:avLst/>
          </a:prstGeom>
        </p:spPr>
        <p:txBody>
          <a:bodyPr/>
          <a:lstStyle/>
          <a:p>
            <a:endParaRPr/>
          </a:p>
        </p:txBody>
      </p:sp>
    </p:spTree>
    <p:extLst>
      <p:ext uri="{BB962C8B-B14F-4D97-AF65-F5344CB8AC3E}">
        <p14:creationId xmlns:p14="http://schemas.microsoft.com/office/powerpoint/2010/main" val="116137799"/>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11" name="Shape 11"/>
          <p:cNvSpPr>
            <a:spLocks noGrp="1"/>
          </p:cNvSpPr>
          <p:nvPr>
            <p:ph type="title"/>
          </p:nvPr>
        </p:nvSpPr>
        <p:spPr>
          <a:xfrm>
            <a:off x="1270000" y="1638300"/>
            <a:ext cx="10464800" cy="3302000"/>
          </a:xfrm>
          <a:prstGeom prst="rect">
            <a:avLst/>
          </a:prstGeom>
        </p:spPr>
        <p:txBody>
          <a:bodyPr anchor="b"/>
          <a:lstStyle/>
          <a:p>
            <a:r>
              <a:t>Текст заголовка</a:t>
            </a:r>
          </a:p>
        </p:txBody>
      </p:sp>
      <p:sp>
        <p:nvSpPr>
          <p:cNvPr id="12" name="Shape 12"/>
          <p:cNvSpPr>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Пустой">
    <p:spTree>
      <p:nvGrpSpPr>
        <p:cNvPr id="1" name=""/>
        <p:cNvGrpSpPr/>
        <p:nvPr/>
      </p:nvGrpSpPr>
      <p:grpSpPr>
        <a:xfrm>
          <a:off x="0" y="0"/>
          <a:ext cx="0" cy="0"/>
          <a:chOff x="0" y="0"/>
          <a:chExt cx="0" cy="0"/>
        </a:xfrm>
      </p:grpSpPr>
      <p:sp>
        <p:nvSpPr>
          <p:cNvPr id="110" name="Shape 11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вертикально">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endParaRPr/>
          </a:p>
        </p:txBody>
      </p:sp>
      <p:sp>
        <p:nvSpPr>
          <p:cNvPr id="39" name="Shape 39"/>
          <p:cNvSpPr>
            <a:spLocks noGrp="1"/>
          </p:cNvSpPr>
          <p:nvPr>
            <p:ph type="title"/>
          </p:nvPr>
        </p:nvSpPr>
        <p:spPr>
          <a:xfrm>
            <a:off x="952500" y="635000"/>
            <a:ext cx="5334000" cy="3987800"/>
          </a:xfrm>
          <a:prstGeom prst="rect">
            <a:avLst/>
          </a:prstGeom>
        </p:spPr>
        <p:txBody>
          <a:bodyPr anchor="b"/>
          <a:lstStyle>
            <a:lvl1pPr>
              <a:defRPr sz="6000"/>
            </a:lvl1pPr>
          </a:lstStyle>
          <a:p>
            <a:r>
              <a:t>Текст заголовка</a:t>
            </a:r>
          </a:p>
        </p:txBody>
      </p:sp>
      <p:sp>
        <p:nvSpPr>
          <p:cNvPr id="40" name="Shape 40"/>
          <p:cNvSpPr>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1" name="Shape 4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48" name="Shape 48"/>
          <p:cNvSpPr>
            <a:spLocks noGrp="1"/>
          </p:cNvSpPr>
          <p:nvPr>
            <p:ph type="title"/>
          </p:nvPr>
        </p:nvSpPr>
        <p:spPr>
          <a:prstGeom prst="rect">
            <a:avLst/>
          </a:prstGeom>
        </p:spPr>
        <p:txBody>
          <a:bodyPr/>
          <a:lstStyle/>
          <a:p>
            <a:r>
              <a:t>Текст заголовка</a:t>
            </a:r>
          </a:p>
        </p:txBody>
      </p:sp>
      <p:sp>
        <p:nvSpPr>
          <p:cNvPr id="49" name="Shape 4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Заголовок и пункты">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Текст заголовка</a:t>
            </a:r>
          </a:p>
        </p:txBody>
      </p:sp>
      <p:sp>
        <p:nvSpPr>
          <p:cNvPr id="57" name="Shape 57"/>
          <p:cNvSpPr>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пункты и фото">
    <p:spTree>
      <p:nvGrpSpPr>
        <p:cNvPr id="1" name=""/>
        <p:cNvGrpSpPr/>
        <p:nvPr/>
      </p:nvGrpSpPr>
      <p:grpSpPr>
        <a:xfrm>
          <a:off x="0" y="0"/>
          <a:ext cx="0" cy="0"/>
          <a:chOff x="0" y="0"/>
          <a:chExt cx="0" cy="0"/>
        </a:xfrm>
      </p:grpSpPr>
      <p:sp>
        <p:nvSpPr>
          <p:cNvPr id="65" name="Shape 65"/>
          <p:cNvSpPr>
            <a:spLocks noGrp="1"/>
          </p:cNvSpPr>
          <p:nvPr>
            <p:ph type="pic" sz="half" idx="13"/>
          </p:nvPr>
        </p:nvSpPr>
        <p:spPr>
          <a:xfrm>
            <a:off x="6718300" y="2603500"/>
            <a:ext cx="5334000" cy="6286500"/>
          </a:xfrm>
          <a:prstGeom prst="rect">
            <a:avLst/>
          </a:prstGeom>
        </p:spPr>
        <p:txBody>
          <a:bodyPr lIns="91439" tIns="45719" rIns="91439" bIns="45719" anchor="t">
            <a:noAutofit/>
          </a:bodyPr>
          <a:lstStyle/>
          <a:p>
            <a:endParaRPr/>
          </a:p>
        </p:txBody>
      </p:sp>
      <p:sp>
        <p:nvSpPr>
          <p:cNvPr id="66" name="Shape 66"/>
          <p:cNvSpPr>
            <a:spLocks noGrp="1"/>
          </p:cNvSpPr>
          <p:nvPr>
            <p:ph type="title"/>
          </p:nvPr>
        </p:nvSpPr>
        <p:spPr>
          <a:prstGeom prst="rect">
            <a:avLst/>
          </a:prstGeom>
        </p:spPr>
        <p:txBody>
          <a:bodyPr/>
          <a:lstStyle/>
          <a:p>
            <a:r>
              <a:t>Текст заголовка</a:t>
            </a:r>
          </a:p>
        </p:txBody>
      </p:sp>
      <p:sp>
        <p:nvSpPr>
          <p:cNvPr id="67" name="Shape 67"/>
          <p:cNvSpPr>
            <a:spLocks noGrp="1"/>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68" name="Shape 6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Пункты">
    <p:spTree>
      <p:nvGrpSpPr>
        <p:cNvPr id="1" name=""/>
        <p:cNvGrpSpPr/>
        <p:nvPr/>
      </p:nvGrpSpPr>
      <p:grpSpPr>
        <a:xfrm>
          <a:off x="0" y="0"/>
          <a:ext cx="0" cy="0"/>
          <a:chOff x="0" y="0"/>
          <a:chExt cx="0" cy="0"/>
        </a:xfrm>
      </p:grpSpPr>
      <p:sp>
        <p:nvSpPr>
          <p:cNvPr id="75" name="Shape 75"/>
          <p:cNvSpPr>
            <a:spLocks noGrp="1"/>
          </p:cNvSpPr>
          <p:nvPr>
            <p:ph type="body" idx="1"/>
          </p:nvPr>
        </p:nvSpPr>
        <p:spPr>
          <a:xfrm>
            <a:off x="952500" y="1270000"/>
            <a:ext cx="11099800" cy="7213600"/>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76" name="Shape 7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Фото — 3 шт.">
    <p:spTree>
      <p:nvGrpSpPr>
        <p:cNvPr id="1" name=""/>
        <p:cNvGrpSpPr/>
        <p:nvPr/>
      </p:nvGrpSpPr>
      <p:grpSpPr>
        <a:xfrm>
          <a:off x="0" y="0"/>
          <a:ext cx="0" cy="0"/>
          <a:chOff x="0" y="0"/>
          <a:chExt cx="0" cy="0"/>
        </a:xfrm>
      </p:grpSpPr>
      <p:sp>
        <p:nvSpPr>
          <p:cNvPr id="83" name="Shape 83"/>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Shape 84"/>
          <p:cNvSpPr>
            <a:spLocks noGrp="1"/>
          </p:cNvSpPr>
          <p:nvPr>
            <p:ph type="pic" sz="quarter" idx="14"/>
          </p:nvPr>
        </p:nvSpPr>
        <p:spPr>
          <a:xfrm>
            <a:off x="6724518" y="889000"/>
            <a:ext cx="5334003" cy="3771900"/>
          </a:xfrm>
          <a:prstGeom prst="rect">
            <a:avLst/>
          </a:prstGeom>
        </p:spPr>
        <p:txBody>
          <a:bodyPr lIns="91439" tIns="45719" rIns="91439" bIns="45719" anchor="t">
            <a:noAutofit/>
          </a:bodyPr>
          <a:lstStyle/>
          <a:p>
            <a:endParaRPr/>
          </a:p>
        </p:txBody>
      </p:sp>
      <p:sp>
        <p:nvSpPr>
          <p:cNvPr id="85" name="Shape 85"/>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Shape 8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Цитата">
    <p:spTree>
      <p:nvGrpSpPr>
        <p:cNvPr id="1" name=""/>
        <p:cNvGrpSpPr/>
        <p:nvPr/>
      </p:nvGrpSpPr>
      <p:grpSpPr>
        <a:xfrm>
          <a:off x="0" y="0"/>
          <a:ext cx="0" cy="0"/>
          <a:chOff x="0" y="0"/>
          <a:chExt cx="0" cy="0"/>
        </a:xfrm>
      </p:grpSpPr>
      <p:sp>
        <p:nvSpPr>
          <p:cNvPr id="93" name="Shape 93"/>
          <p:cNvSpPr>
            <a:spLocks noGrp="1"/>
          </p:cNvSpPr>
          <p:nvPr>
            <p:ph type="body" sz="quarter" idx="1"/>
          </p:nvPr>
        </p:nvSpPr>
        <p:spPr>
          <a:xfrm>
            <a:off x="1270000" y="6362700"/>
            <a:ext cx="10464800" cy="469900"/>
          </a:xfrm>
          <a:prstGeom prst="rect">
            <a:avLst/>
          </a:prstGeom>
        </p:spPr>
        <p:txBody>
          <a:bodyPr anchor="t"/>
          <a:lstStyle>
            <a:lvl1pPr marL="0" indent="0" algn="ctr">
              <a:spcBef>
                <a:spcPts val="0"/>
              </a:spcBef>
              <a:buSzTx/>
              <a:buNone/>
              <a:defRPr sz="2400">
                <a:latin typeface="+mn-lt"/>
                <a:ea typeface="+mn-ea"/>
                <a:cs typeface="+mn-cs"/>
                <a:sym typeface="Helvetica"/>
              </a:defRPr>
            </a:lvl1pPr>
          </a:lstStyle>
          <a:p>
            <a:r>
              <a:t>–Иван Арсентьев</a:t>
            </a:r>
          </a:p>
        </p:txBody>
      </p:sp>
      <p:sp>
        <p:nvSpPr>
          <p:cNvPr id="94" name="Shape 94"/>
          <p:cNvSpPr>
            <a:spLocks noGrp="1"/>
          </p:cNvSpPr>
          <p:nvPr>
            <p:ph type="body" sz="quarter" idx="13"/>
          </p:nvPr>
        </p:nvSpPr>
        <p:spPr>
          <a:xfrm>
            <a:off x="1270000" y="4267200"/>
            <a:ext cx="10464800" cy="685800"/>
          </a:xfrm>
          <a:prstGeom prst="rect">
            <a:avLst/>
          </a:prstGeom>
        </p:spPr>
        <p:txBody>
          <a:bodyPr/>
          <a:lstStyle/>
          <a:p>
            <a:endParaRPr/>
          </a:p>
        </p:txBody>
      </p:sp>
      <p:sp>
        <p:nvSpPr>
          <p:cNvPr id="95" name="Shape 9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p:spTree>
      <p:nvGrpSpPr>
        <p:cNvPr id="1" name=""/>
        <p:cNvGrpSpPr/>
        <p:nvPr/>
      </p:nvGrpSpPr>
      <p:grpSpPr>
        <a:xfrm>
          <a:off x="0" y="0"/>
          <a:ext cx="0" cy="0"/>
          <a:chOff x="0" y="0"/>
          <a:chExt cx="0" cy="0"/>
        </a:xfrm>
      </p:grpSpPr>
      <p:sp>
        <p:nvSpPr>
          <p:cNvPr id="102" name="Shape 102"/>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hape 10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444500"/>
            <a:ext cx="11099800" cy="21590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Текст заголовка</a:t>
            </a:r>
          </a:p>
        </p:txBody>
      </p:sp>
      <p:sp>
        <p:nvSpPr>
          <p:cNvPr id="3" name="Shape 3"/>
          <p:cNvSpPr>
            <a:spLocks noGrp="1"/>
          </p:cNvSpPr>
          <p:nvPr>
            <p:ph type="body" idx="1"/>
          </p:nvPr>
        </p:nvSpPr>
        <p:spPr>
          <a:xfrm>
            <a:off x="952500" y="2603500"/>
            <a:ext cx="11099800" cy="62865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Shape 4"/>
          <p:cNvSpPr>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lgn="ctr">
              <a:defRPr sz="1800">
                <a:latin typeface="Helvetica Light"/>
                <a:ea typeface="Helvetica Light"/>
                <a:cs typeface="Helvetica Light"/>
                <a:sym typeface="Helvetica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portal.evs.gov.si/prijava/"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mailto:enicnaric-slovenia.mvzt@gov.si"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hyperlink" Target="http://www.mizs.gov.si/en/areas_of_work/directorate_of_higher_education/enic_naric_centre/"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portal.evs.gov.si/prijava/"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89" name="Shape 189"/>
          <p:cNvSpPr/>
          <p:nvPr/>
        </p:nvSpPr>
        <p:spPr>
          <a:xfrm>
            <a:off x="1390390" y="4690923"/>
            <a:ext cx="10359024" cy="795089"/>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p>
            <a:pPr algn="ctr">
              <a:defRPr sz="4500">
                <a:latin typeface="Code Pro LC"/>
                <a:ea typeface="Code Pro LC"/>
                <a:cs typeface="Code Pro LC"/>
                <a:sym typeface="Code Pro LC"/>
              </a:defRPr>
            </a:pPr>
            <a:r>
              <a:rPr lang="sl-SI" dirty="0"/>
              <a:t> </a:t>
            </a:r>
            <a:endParaRPr dirty="0"/>
          </a:p>
        </p:txBody>
      </p:sp>
      <p:sp>
        <p:nvSpPr>
          <p:cNvPr id="190" name="Shape 190"/>
          <p:cNvSpPr/>
          <p:nvPr/>
        </p:nvSpPr>
        <p:spPr>
          <a:xfrm>
            <a:off x="2235992" y="8569528"/>
            <a:ext cx="8532815" cy="29464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ctr">
              <a:defRPr sz="1400">
                <a:latin typeface="Code Pro LC"/>
                <a:ea typeface="Code Pro LC"/>
                <a:cs typeface="Code Pro LC"/>
                <a:sym typeface="Code Pro LC"/>
              </a:defRPr>
            </a:lvl1pPr>
          </a:lstStyle>
          <a:p>
            <a:r>
              <a:rPr dirty="0"/>
              <a:t>www.elevate.space</a:t>
            </a:r>
          </a:p>
        </p:txBody>
      </p:sp>
      <p:sp>
        <p:nvSpPr>
          <p:cNvPr id="4" name="TextBox 3"/>
          <p:cNvSpPr txBox="1"/>
          <p:nvPr/>
        </p:nvSpPr>
        <p:spPr>
          <a:xfrm>
            <a:off x="6642827" y="4949888"/>
            <a:ext cx="102592" cy="77970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endParaRPr kumimoji="0" lang="en-US" sz="4400" b="1" i="0" u="none" strike="noStrike" cap="none" spc="0" normalizeH="0" baseline="0" dirty="0">
              <a:ln>
                <a:noFill/>
              </a:ln>
              <a:solidFill>
                <a:srgbClr val="000000"/>
              </a:solidFill>
              <a:effectLst/>
              <a:uFillTx/>
              <a:latin typeface="+mj-lt"/>
              <a:ea typeface="+mj-ea"/>
              <a:cs typeface="+mj-cs"/>
              <a:sym typeface="Helvetica Neue"/>
            </a:endParaRPr>
          </a:p>
        </p:txBody>
      </p:sp>
      <p:sp>
        <p:nvSpPr>
          <p:cNvPr id="2" name="Pravokotnik 1"/>
          <p:cNvSpPr/>
          <p:nvPr/>
        </p:nvSpPr>
        <p:spPr>
          <a:xfrm>
            <a:off x="2509968" y="3365078"/>
            <a:ext cx="8470901" cy="4274825"/>
          </a:xfrm>
          <a:prstGeom prst="rect">
            <a:avLst/>
          </a:prstGeom>
        </p:spPr>
        <p:txBody>
          <a:bodyPr wrap="square">
            <a:spAutoFit/>
          </a:bodyPr>
          <a:lstStyle/>
          <a:p>
            <a:pPr algn="ctr" fontAlgn="base">
              <a:lnSpc>
                <a:spcPct val="107000"/>
              </a:lnSpc>
              <a:tabLst>
                <a:tab pos="111760" algn="l"/>
                <a:tab pos="201295" algn="l"/>
              </a:tabLst>
            </a:pPr>
            <a:r>
              <a:rPr lang="en-US" sz="4200" b="1" i="1" dirty="0">
                <a:solidFill>
                  <a:srgbClr val="1F3864"/>
                </a:solidFill>
                <a:latin typeface="Calibri" panose="020F0502020204030204" pitchFamily="34" charset="0"/>
                <a:ea typeface="Times New Roman" panose="02020603050405020304" pitchFamily="18" charset="0"/>
                <a:cs typeface="Times New Roman" panose="02020603050405020304" pitchFamily="18" charset="0"/>
              </a:rPr>
              <a:t>Recognition of foreign education for the purpose of further studies at the University of Maribor</a:t>
            </a:r>
            <a:endParaRPr lang="sl-SI" sz="4200" b="1" i="1" dirty="0">
              <a:solidFill>
                <a:srgbClr val="1F3864"/>
              </a:solidFill>
              <a:latin typeface="Calibri" panose="020F0502020204030204" pitchFamily="34" charset="0"/>
              <a:ea typeface="Times New Roman" panose="02020603050405020304" pitchFamily="18" charset="0"/>
              <a:cs typeface="Times New Roman" panose="02020603050405020304" pitchFamily="18" charset="0"/>
            </a:endParaRPr>
          </a:p>
          <a:p>
            <a:pPr fontAlgn="base">
              <a:lnSpc>
                <a:spcPct val="107000"/>
              </a:lnSpc>
              <a:tabLst>
                <a:tab pos="111760" algn="l"/>
                <a:tab pos="201295" algn="l"/>
              </a:tabLst>
            </a:pPr>
            <a:endParaRPr lang="sl-SI" sz="3600" b="1" i="1" dirty="0">
              <a:solidFill>
                <a:srgbClr val="1F3864"/>
              </a:solidFill>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tabLst>
                <a:tab pos="111760" algn="l"/>
                <a:tab pos="201295" algn="l"/>
              </a:tabLst>
            </a:pPr>
            <a:endParaRPr lang="sl-SI" sz="3600" b="1" i="1" dirty="0">
              <a:solidFill>
                <a:srgbClr val="1F3864"/>
              </a:solidFill>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tabLst>
                <a:tab pos="111760" algn="l"/>
                <a:tab pos="201295" algn="l"/>
              </a:tabLst>
            </a:pPr>
            <a:r>
              <a:rPr lang="sl-SI" sz="2000" b="1" i="1" dirty="0">
                <a:solidFill>
                  <a:srgbClr val="1F3864"/>
                </a:solidFill>
                <a:latin typeface="Calibri" panose="020F0502020204030204" pitchFamily="34" charset="0"/>
                <a:ea typeface="Calibri" panose="020F0502020204030204" pitchFamily="34" charset="0"/>
                <a:cs typeface="Times New Roman" panose="02020603050405020304" pitchFamily="18" charset="0"/>
              </a:rPr>
              <a:t>                                         				Brina Zavrl </a:t>
            </a:r>
          </a:p>
          <a:p>
            <a:pPr fontAlgn="base">
              <a:lnSpc>
                <a:spcPct val="107000"/>
              </a:lnSpc>
              <a:tabLst>
                <a:tab pos="111760" algn="l"/>
                <a:tab pos="201295" algn="l"/>
              </a:tabLst>
            </a:pPr>
            <a:r>
              <a:rPr lang="sl-SI" sz="2000" b="1" i="1" dirty="0">
                <a:solidFill>
                  <a:srgbClr val="1F3864"/>
                </a:solidFill>
                <a:latin typeface="Calibri" panose="020F0502020204030204" pitchFamily="34" charset="0"/>
                <a:ea typeface="Calibri" panose="020F0502020204030204" pitchFamily="34" charset="0"/>
                <a:cs typeface="Times New Roman" panose="02020603050405020304" pitchFamily="18" charset="0"/>
              </a:rPr>
              <a:t>										brina.zavrl@um.si                                                                                         </a:t>
            </a:r>
            <a:r>
              <a:rPr lang="sl-SI" sz="3600" b="1" i="1" dirty="0">
                <a:solidFill>
                  <a:srgbClr val="1F3864"/>
                </a:solidFill>
                <a:latin typeface="Calibri" panose="020F0502020204030204" pitchFamily="34" charset="0"/>
                <a:ea typeface="Calibri" panose="020F0502020204030204" pitchFamily="34" charset="0"/>
                <a:cs typeface="Times New Roman" panose="02020603050405020304" pitchFamily="18" charset="0"/>
              </a:rPr>
              <a:t>           </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98" name="Shape 198"/>
          <p:cNvSpPr/>
          <p:nvPr/>
        </p:nvSpPr>
        <p:spPr>
          <a:xfrm>
            <a:off x="924363" y="4705256"/>
            <a:ext cx="11225884" cy="318036"/>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1400">
                <a:latin typeface="Code Pro LC"/>
                <a:ea typeface="Code Pro LC"/>
                <a:cs typeface="Code Pro LC"/>
                <a:sym typeface="Code Pro LC"/>
              </a:defRPr>
            </a:lvl1pPr>
          </a:lstStyle>
          <a:p>
            <a:pPr marL="285750" indent="-285750" algn="just">
              <a:buFont typeface="Arial" panose="020B0604020202020204" pitchFamily="34" charset="0"/>
              <a:buChar char="•"/>
            </a:pPr>
            <a:endParaRPr dirty="0"/>
          </a:p>
        </p:txBody>
      </p:sp>
      <p:sp>
        <p:nvSpPr>
          <p:cNvPr id="2" name="PoljeZBesedilom 1">
            <a:extLst>
              <a:ext uri="{FF2B5EF4-FFF2-40B4-BE49-F238E27FC236}">
                <a16:creationId xmlns="" xmlns:a16="http://schemas.microsoft.com/office/drawing/2014/main" id="{70502EA8-4E47-4DC0-8003-4004935E0E3E}"/>
              </a:ext>
            </a:extLst>
          </p:cNvPr>
          <p:cNvSpPr txBox="1"/>
          <p:nvPr/>
        </p:nvSpPr>
        <p:spPr>
          <a:xfrm>
            <a:off x="1076763" y="1155566"/>
            <a:ext cx="10526123" cy="35496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just"/>
            <a:r>
              <a:rPr lang="en-US" sz="2800" dirty="0">
                <a:latin typeface="Calibri" panose="020F0502020204030204" pitchFamily="34" charset="0"/>
              </a:rPr>
              <a:t>The candidate needs to send the stated documents to the following address: </a:t>
            </a:r>
            <a:endParaRPr lang="sl-SI" sz="2800" dirty="0">
              <a:latin typeface="Calibri" panose="020F0502020204030204" pitchFamily="34" charset="0"/>
            </a:endParaRPr>
          </a:p>
          <a:p>
            <a:pPr algn="just"/>
            <a:endParaRPr lang="en-US" sz="2800" dirty="0">
              <a:latin typeface="Calibri" panose="020F0502020204030204" pitchFamily="34" charset="0"/>
            </a:endParaRPr>
          </a:p>
          <a:p>
            <a:pPr algn="just"/>
            <a:r>
              <a:rPr lang="en-US" sz="2800" b="1" dirty="0">
                <a:latin typeface="Calibri" panose="020F0502020204030204" pitchFamily="34" charset="0"/>
              </a:rPr>
              <a:t>University of Maribor</a:t>
            </a:r>
          </a:p>
          <a:p>
            <a:pPr algn="just"/>
            <a:r>
              <a:rPr lang="en-US" sz="2800" b="1" dirty="0" err="1">
                <a:latin typeface="Calibri" panose="020F0502020204030204" pitchFamily="34" charset="0"/>
              </a:rPr>
              <a:t>Slomškov</a:t>
            </a:r>
            <a:r>
              <a:rPr lang="en-US" sz="2800" b="1" dirty="0">
                <a:latin typeface="Calibri" panose="020F0502020204030204" pitchFamily="34" charset="0"/>
              </a:rPr>
              <a:t> </a:t>
            </a:r>
            <a:r>
              <a:rPr lang="en-US" sz="2800" b="1" dirty="0" err="1">
                <a:latin typeface="Calibri" panose="020F0502020204030204" pitchFamily="34" charset="0"/>
              </a:rPr>
              <a:t>trg</a:t>
            </a:r>
            <a:r>
              <a:rPr lang="en-US" sz="2800" b="1" dirty="0">
                <a:latin typeface="Calibri" panose="020F0502020204030204" pitchFamily="34" charset="0"/>
              </a:rPr>
              <a:t> 15</a:t>
            </a:r>
          </a:p>
          <a:p>
            <a:pPr algn="just"/>
            <a:r>
              <a:rPr lang="en-US" sz="2800" b="1" dirty="0">
                <a:latin typeface="Calibri" panose="020F0502020204030204" pitchFamily="34" charset="0"/>
              </a:rPr>
              <a:t>2000 Maribor</a:t>
            </a:r>
          </a:p>
          <a:p>
            <a:pPr algn="just"/>
            <a:r>
              <a:rPr lang="en-US" sz="2800" b="1" dirty="0">
                <a:latin typeface="Calibri" panose="020F0502020204030204" pitchFamily="34" charset="0"/>
              </a:rPr>
              <a:t>Slovenia</a:t>
            </a:r>
          </a:p>
          <a:p>
            <a:pPr algn="just"/>
            <a:r>
              <a:rPr lang="en-US" sz="2800" b="1" dirty="0">
                <a:latin typeface="Calibri" panose="020F0502020204030204" pitchFamily="34" charset="0"/>
              </a:rPr>
              <a:t>“recognition of education”</a:t>
            </a:r>
          </a:p>
        </p:txBody>
      </p:sp>
    </p:spTree>
    <p:extLst>
      <p:ext uri="{BB962C8B-B14F-4D97-AF65-F5344CB8AC3E}">
        <p14:creationId xmlns:p14="http://schemas.microsoft.com/office/powerpoint/2010/main" val="70797404"/>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98" name="Shape 198"/>
          <p:cNvSpPr/>
          <p:nvPr/>
        </p:nvSpPr>
        <p:spPr>
          <a:xfrm>
            <a:off x="924363" y="4705256"/>
            <a:ext cx="11225884" cy="318036"/>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1400">
                <a:latin typeface="Code Pro LC"/>
                <a:ea typeface="Code Pro LC"/>
                <a:cs typeface="Code Pro LC"/>
                <a:sym typeface="Code Pro LC"/>
              </a:defRPr>
            </a:lvl1pPr>
          </a:lstStyle>
          <a:p>
            <a:pPr marL="285750" indent="-285750" algn="just">
              <a:buFont typeface="Arial" panose="020B0604020202020204" pitchFamily="34" charset="0"/>
              <a:buChar char="•"/>
            </a:pPr>
            <a:endParaRPr dirty="0"/>
          </a:p>
        </p:txBody>
      </p:sp>
      <p:sp>
        <p:nvSpPr>
          <p:cNvPr id="2" name="PoljeZBesedilom 1">
            <a:extLst>
              <a:ext uri="{FF2B5EF4-FFF2-40B4-BE49-F238E27FC236}">
                <a16:creationId xmlns="" xmlns:a16="http://schemas.microsoft.com/office/drawing/2014/main" id="{70502EA8-4E47-4DC0-8003-4004935E0E3E}"/>
              </a:ext>
            </a:extLst>
          </p:cNvPr>
          <p:cNvSpPr txBox="1"/>
          <p:nvPr/>
        </p:nvSpPr>
        <p:spPr>
          <a:xfrm>
            <a:off x="1090724" y="1166931"/>
            <a:ext cx="11225884" cy="305724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sl-SI" sz="3200" b="1" u="sng" dirty="0">
                <a:latin typeface="Calibri" panose="020F0502020204030204" pitchFamily="34" charset="0"/>
              </a:rPr>
              <a:t>IMPORTANT:</a:t>
            </a:r>
          </a:p>
          <a:p>
            <a:endParaRPr lang="sl-SI" sz="3200" dirty="0">
              <a:latin typeface="Calibri" panose="020F0502020204030204" pitchFamily="34" charset="0"/>
            </a:endParaRPr>
          </a:p>
          <a:p>
            <a:r>
              <a:rPr lang="en-US" sz="3200" dirty="0">
                <a:latin typeface="Calibri" panose="020F0502020204030204" pitchFamily="34" charset="0"/>
              </a:rPr>
              <a:t>According to the Hague Convention of 5 October 1961 Abolishing the Requirement of Legalization for Foreign Public Documents (Hague Apostille Convention) the documents must be verified with APOSTILLE stamp.</a:t>
            </a:r>
          </a:p>
        </p:txBody>
      </p:sp>
    </p:spTree>
    <p:extLst>
      <p:ext uri="{BB962C8B-B14F-4D97-AF65-F5344CB8AC3E}">
        <p14:creationId xmlns:p14="http://schemas.microsoft.com/office/powerpoint/2010/main" val="1226726278"/>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98" name="Shape 198"/>
          <p:cNvSpPr/>
          <p:nvPr/>
        </p:nvSpPr>
        <p:spPr>
          <a:xfrm>
            <a:off x="924363" y="4705256"/>
            <a:ext cx="11225884" cy="318036"/>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1400">
                <a:latin typeface="Code Pro LC"/>
                <a:ea typeface="Code Pro LC"/>
                <a:cs typeface="Code Pro LC"/>
                <a:sym typeface="Code Pro LC"/>
              </a:defRPr>
            </a:lvl1pPr>
          </a:lstStyle>
          <a:p>
            <a:pPr marL="285750" indent="-285750" algn="just">
              <a:buFont typeface="Arial" panose="020B0604020202020204" pitchFamily="34" charset="0"/>
              <a:buChar char="•"/>
            </a:pPr>
            <a:endParaRPr dirty="0"/>
          </a:p>
        </p:txBody>
      </p:sp>
      <p:sp>
        <p:nvSpPr>
          <p:cNvPr id="2" name="PoljeZBesedilom 1">
            <a:extLst>
              <a:ext uri="{FF2B5EF4-FFF2-40B4-BE49-F238E27FC236}">
                <a16:creationId xmlns="" xmlns:a16="http://schemas.microsoft.com/office/drawing/2014/main" id="{70502EA8-4E47-4DC0-8003-4004935E0E3E}"/>
              </a:ext>
            </a:extLst>
          </p:cNvPr>
          <p:cNvSpPr txBox="1"/>
          <p:nvPr/>
        </p:nvSpPr>
        <p:spPr>
          <a:xfrm>
            <a:off x="1155700" y="1099369"/>
            <a:ext cx="11225884" cy="404213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just"/>
            <a:r>
              <a:rPr lang="en-GB" sz="3200" b="1" dirty="0"/>
              <a:t>The most important point to consider, when we are deciding whether a candidate is eligible to study at a certain undergraduate study program, is what kind of the right the obtained certificate gives him in the country that issued the certificate. That means, if he has the right to continue his education at a Higher Education Institution in the country of its origin, he will also be granted the same right here in Slovenia. </a:t>
            </a:r>
          </a:p>
        </p:txBody>
      </p:sp>
    </p:spTree>
    <p:extLst>
      <p:ext uri="{BB962C8B-B14F-4D97-AF65-F5344CB8AC3E}">
        <p14:creationId xmlns:p14="http://schemas.microsoft.com/office/powerpoint/2010/main" val="89637881"/>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98" name="Shape 198"/>
          <p:cNvSpPr/>
          <p:nvPr/>
        </p:nvSpPr>
        <p:spPr>
          <a:xfrm>
            <a:off x="924363" y="4705256"/>
            <a:ext cx="11225884" cy="318036"/>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1400">
                <a:latin typeface="Code Pro LC"/>
                <a:ea typeface="Code Pro LC"/>
                <a:cs typeface="Code Pro LC"/>
                <a:sym typeface="Code Pro LC"/>
              </a:defRPr>
            </a:lvl1pPr>
          </a:lstStyle>
          <a:p>
            <a:pPr marL="285750" indent="-285750" algn="just">
              <a:buFont typeface="Arial" panose="020B0604020202020204" pitchFamily="34" charset="0"/>
              <a:buChar char="•"/>
            </a:pPr>
            <a:endParaRPr dirty="0"/>
          </a:p>
        </p:txBody>
      </p:sp>
      <p:sp>
        <p:nvSpPr>
          <p:cNvPr id="200" name="Shape 200"/>
          <p:cNvSpPr/>
          <p:nvPr/>
        </p:nvSpPr>
        <p:spPr>
          <a:xfrm>
            <a:off x="924363" y="960927"/>
            <a:ext cx="11225884" cy="533479"/>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3800">
                <a:latin typeface="Code Pro LC"/>
                <a:ea typeface="Code Pro LC"/>
                <a:cs typeface="Code Pro LC"/>
                <a:sym typeface="Code Pro LC"/>
              </a:defRPr>
            </a:lvl1pPr>
          </a:lstStyle>
          <a:p>
            <a:pPr algn="just"/>
            <a:endParaRPr sz="2800" dirty="0"/>
          </a:p>
        </p:txBody>
      </p:sp>
      <p:sp>
        <p:nvSpPr>
          <p:cNvPr id="2" name="PoljeZBesedilom 1">
            <a:extLst>
              <a:ext uri="{FF2B5EF4-FFF2-40B4-BE49-F238E27FC236}">
                <a16:creationId xmlns="" xmlns:a16="http://schemas.microsoft.com/office/drawing/2014/main" id="{70502EA8-4E47-4DC0-8003-4004935E0E3E}"/>
              </a:ext>
            </a:extLst>
          </p:cNvPr>
          <p:cNvSpPr txBox="1"/>
          <p:nvPr/>
        </p:nvSpPr>
        <p:spPr>
          <a:xfrm>
            <a:off x="1128824" y="1073818"/>
            <a:ext cx="11225884" cy="299569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lvl="0" algn="just"/>
            <a:r>
              <a:rPr lang="en-US" sz="3200" b="1" dirty="0"/>
              <a:t>positive Decision on recognition</a:t>
            </a:r>
            <a:r>
              <a:rPr lang="en-US" sz="3200" dirty="0"/>
              <a:t> - allows the candidate to participate in the enrollment procedure  </a:t>
            </a:r>
            <a:endParaRPr lang="sl-SI" sz="3200" dirty="0"/>
          </a:p>
          <a:p>
            <a:pPr lvl="0" algn="just"/>
            <a:endParaRPr lang="sl-SI" sz="3200" b="1" dirty="0"/>
          </a:p>
          <a:p>
            <a:pPr lvl="0" algn="just"/>
            <a:r>
              <a:rPr lang="en-US" sz="3200" b="1" dirty="0"/>
              <a:t>negative Decision on recognition</a:t>
            </a:r>
            <a:r>
              <a:rPr lang="en-US" sz="3200" dirty="0"/>
              <a:t> - the candidate’s  access to the enrollment procedure is rejected</a:t>
            </a:r>
            <a:endParaRPr lang="sl-SI" sz="3200" dirty="0"/>
          </a:p>
          <a:p>
            <a:endParaRPr lang="sl-SI" sz="2800" dirty="0">
              <a:latin typeface="Calibri" panose="020F0502020204030204" pitchFamily="34" charset="0"/>
            </a:endParaRPr>
          </a:p>
        </p:txBody>
      </p:sp>
    </p:spTree>
    <p:extLst>
      <p:ext uri="{BB962C8B-B14F-4D97-AF65-F5344CB8AC3E}">
        <p14:creationId xmlns:p14="http://schemas.microsoft.com/office/powerpoint/2010/main" val="611207680"/>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98" name="Shape 198"/>
          <p:cNvSpPr/>
          <p:nvPr/>
        </p:nvSpPr>
        <p:spPr>
          <a:xfrm>
            <a:off x="924363" y="4705256"/>
            <a:ext cx="11225884" cy="318036"/>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1400">
                <a:latin typeface="Code Pro LC"/>
                <a:ea typeface="Code Pro LC"/>
                <a:cs typeface="Code Pro LC"/>
                <a:sym typeface="Code Pro LC"/>
              </a:defRPr>
            </a:lvl1pPr>
          </a:lstStyle>
          <a:p>
            <a:pPr marL="285750" indent="-285750" algn="just">
              <a:buFont typeface="Arial" panose="020B0604020202020204" pitchFamily="34" charset="0"/>
              <a:buChar char="•"/>
            </a:pPr>
            <a:endParaRPr dirty="0"/>
          </a:p>
        </p:txBody>
      </p:sp>
      <p:sp>
        <p:nvSpPr>
          <p:cNvPr id="2" name="PoljeZBesedilom 1">
            <a:extLst>
              <a:ext uri="{FF2B5EF4-FFF2-40B4-BE49-F238E27FC236}">
                <a16:creationId xmlns="" xmlns:a16="http://schemas.microsoft.com/office/drawing/2014/main" id="{70502EA8-4E47-4DC0-8003-4004935E0E3E}"/>
              </a:ext>
            </a:extLst>
          </p:cNvPr>
          <p:cNvSpPr txBox="1"/>
          <p:nvPr/>
        </p:nvSpPr>
        <p:spPr>
          <a:xfrm>
            <a:off x="1040662" y="1124411"/>
            <a:ext cx="11354538" cy="598112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AU" sz="3200" b="1" dirty="0">
                <a:latin typeface="Calibri" panose="020F0502020204030204" pitchFamily="34" charset="0"/>
              </a:rPr>
              <a:t>RECOGNITION OF EDUCATION FOR ACCESS TO </a:t>
            </a:r>
            <a:r>
              <a:rPr lang="sl-SI" sz="3200" b="1" dirty="0">
                <a:latin typeface="Calibri" panose="020F0502020204030204" pitchFamily="34" charset="0"/>
              </a:rPr>
              <a:t>POST</a:t>
            </a:r>
            <a:r>
              <a:rPr lang="en-AU" sz="3200" b="1" dirty="0">
                <a:latin typeface="Calibri" panose="020F0502020204030204" pitchFamily="34" charset="0"/>
              </a:rPr>
              <a:t>GRADUATE STUDY PROGRAMS </a:t>
            </a:r>
          </a:p>
          <a:p>
            <a:endParaRPr lang="en-AU" sz="3000" dirty="0">
              <a:latin typeface="Calibri" panose="020F0502020204030204" pitchFamily="34" charset="0"/>
            </a:endParaRPr>
          </a:p>
          <a:p>
            <a:pPr algn="just"/>
            <a:r>
              <a:rPr lang="en-AU" sz="3200" dirty="0">
                <a:latin typeface="Calibri" panose="020F0502020204030204" pitchFamily="34" charset="0"/>
              </a:rPr>
              <a:t>The process of application for enrolment </a:t>
            </a:r>
            <a:r>
              <a:rPr lang="en-AU" sz="3200" b="1" dirty="0">
                <a:latin typeface="Calibri" panose="020F0502020204030204" pitchFamily="34" charset="0"/>
              </a:rPr>
              <a:t>starts</a:t>
            </a:r>
            <a:r>
              <a:rPr lang="en-AU" sz="3200" dirty="0">
                <a:latin typeface="Calibri" panose="020F0502020204030204" pitchFamily="34" charset="0"/>
              </a:rPr>
              <a:t> with an application which is at the same time also the application for recognition of foreign education.</a:t>
            </a:r>
          </a:p>
          <a:p>
            <a:endParaRPr lang="en-AU" sz="3200" dirty="0">
              <a:latin typeface="Calibri" panose="020F0502020204030204" pitchFamily="34" charset="0"/>
            </a:endParaRPr>
          </a:p>
          <a:p>
            <a:r>
              <a:rPr lang="en-AU" sz="3200" dirty="0">
                <a:solidFill>
                  <a:schemeClr val="tx1"/>
                </a:solidFill>
                <a:latin typeface="Calibri" panose="020F0502020204030204" pitchFamily="34" charset="0"/>
              </a:rPr>
              <a:t>Candidates can apply electronically using E‐ application portal </a:t>
            </a:r>
            <a:r>
              <a:rPr lang="en-AU" sz="3200" dirty="0" err="1">
                <a:solidFill>
                  <a:schemeClr val="tx1"/>
                </a:solidFill>
                <a:latin typeface="Calibri" panose="020F0502020204030204" pitchFamily="34" charset="0"/>
              </a:rPr>
              <a:t>eVŠ</a:t>
            </a:r>
            <a:r>
              <a:rPr lang="en-AU" sz="3200" dirty="0">
                <a:solidFill>
                  <a:schemeClr val="tx1"/>
                </a:solidFill>
                <a:latin typeface="Calibri" panose="020F0502020204030204" pitchFamily="34" charset="0"/>
              </a:rPr>
              <a:t>: </a:t>
            </a:r>
          </a:p>
          <a:p>
            <a:endParaRPr lang="en-AU" sz="3200" dirty="0">
              <a:solidFill>
                <a:schemeClr val="tx1"/>
              </a:solidFill>
              <a:latin typeface="Calibri" panose="020F0502020204030204" pitchFamily="34" charset="0"/>
              <a:hlinkClick r:id="rId3"/>
            </a:endParaRPr>
          </a:p>
          <a:p>
            <a:r>
              <a:rPr lang="en-AU" sz="3200" dirty="0">
                <a:solidFill>
                  <a:schemeClr val="tx1"/>
                </a:solidFill>
                <a:latin typeface="Calibri" panose="020F0502020204030204" pitchFamily="34" charset="0"/>
                <a:hlinkClick r:id="rId3"/>
              </a:rPr>
              <a:t>http://portal.evs.gov.si/prijava/</a:t>
            </a:r>
            <a:r>
              <a:rPr lang="en-AU" sz="3200" dirty="0">
                <a:solidFill>
                  <a:schemeClr val="tx1"/>
                </a:solidFill>
                <a:latin typeface="Calibri" panose="020F0502020204030204" pitchFamily="34" charset="0"/>
              </a:rPr>
              <a:t> or</a:t>
            </a:r>
          </a:p>
          <a:p>
            <a:endParaRPr lang="en-AU" sz="3200" dirty="0">
              <a:solidFill>
                <a:schemeClr val="tx1"/>
              </a:solidFill>
              <a:latin typeface="Calibri" panose="020F0502020204030204" pitchFamily="34" charset="0"/>
            </a:endParaRPr>
          </a:p>
          <a:p>
            <a:r>
              <a:rPr lang="en-AU" sz="3200" u="sng" dirty="0">
                <a:solidFill>
                  <a:schemeClr val="tx1"/>
                </a:solidFill>
                <a:latin typeface="Calibri" panose="020F0502020204030204" pitchFamily="34" charset="0"/>
              </a:rPr>
              <a:t>http://portal.evs.gov.si/prijava/?locale=en</a:t>
            </a:r>
          </a:p>
        </p:txBody>
      </p:sp>
    </p:spTree>
    <p:extLst>
      <p:ext uri="{BB962C8B-B14F-4D97-AF65-F5344CB8AC3E}">
        <p14:creationId xmlns:p14="http://schemas.microsoft.com/office/powerpoint/2010/main" val="428083288"/>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98" name="Shape 198"/>
          <p:cNvSpPr/>
          <p:nvPr/>
        </p:nvSpPr>
        <p:spPr>
          <a:xfrm>
            <a:off x="924363" y="4705256"/>
            <a:ext cx="11225884" cy="318036"/>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1400">
                <a:latin typeface="Code Pro LC"/>
                <a:ea typeface="Code Pro LC"/>
                <a:cs typeface="Code Pro LC"/>
                <a:sym typeface="Code Pro LC"/>
              </a:defRPr>
            </a:lvl1pPr>
          </a:lstStyle>
          <a:p>
            <a:pPr marL="285750" indent="-285750" algn="just">
              <a:buFont typeface="Arial" panose="020B0604020202020204" pitchFamily="34" charset="0"/>
              <a:buChar char="•"/>
            </a:pPr>
            <a:endParaRPr dirty="0"/>
          </a:p>
        </p:txBody>
      </p:sp>
      <p:sp>
        <p:nvSpPr>
          <p:cNvPr id="200" name="Shape 200"/>
          <p:cNvSpPr/>
          <p:nvPr/>
        </p:nvSpPr>
        <p:spPr>
          <a:xfrm>
            <a:off x="924363" y="960927"/>
            <a:ext cx="11225884" cy="533479"/>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3800">
                <a:latin typeface="Code Pro LC"/>
                <a:ea typeface="Code Pro LC"/>
                <a:cs typeface="Code Pro LC"/>
                <a:sym typeface="Code Pro LC"/>
              </a:defRPr>
            </a:lvl1pPr>
          </a:lstStyle>
          <a:p>
            <a:pPr algn="just"/>
            <a:endParaRPr sz="2800" dirty="0"/>
          </a:p>
        </p:txBody>
      </p:sp>
      <p:sp>
        <p:nvSpPr>
          <p:cNvPr id="2" name="PoljeZBesedilom 1">
            <a:extLst>
              <a:ext uri="{FF2B5EF4-FFF2-40B4-BE49-F238E27FC236}">
                <a16:creationId xmlns="" xmlns:a16="http://schemas.microsoft.com/office/drawing/2014/main" id="{70502EA8-4E47-4DC0-8003-4004935E0E3E}"/>
              </a:ext>
            </a:extLst>
          </p:cNvPr>
          <p:cNvSpPr txBox="1"/>
          <p:nvPr/>
        </p:nvSpPr>
        <p:spPr>
          <a:xfrm>
            <a:off x="1116124" y="1079862"/>
            <a:ext cx="11225884" cy="69967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lvl="0" algn="just"/>
            <a:r>
              <a:rPr lang="en-US" sz="3200" dirty="0">
                <a:latin typeface="Calibri" panose="020F0502020204030204" pitchFamily="34" charset="0"/>
              </a:rPr>
              <a:t>To prepare the Decision on recognition of  foreign education for access to </a:t>
            </a:r>
            <a:r>
              <a:rPr lang="sl-SI" sz="3200" b="1" dirty="0">
                <a:latin typeface="Calibri" panose="020F0502020204030204" pitchFamily="34" charset="0"/>
              </a:rPr>
              <a:t>post</a:t>
            </a:r>
            <a:r>
              <a:rPr lang="en-US" sz="3200" b="1" dirty="0">
                <a:latin typeface="Calibri" panose="020F0502020204030204" pitchFamily="34" charset="0"/>
              </a:rPr>
              <a:t>graduate study </a:t>
            </a:r>
            <a:r>
              <a:rPr lang="en-US" sz="3200" b="1" dirty="0" err="1">
                <a:latin typeface="Calibri" panose="020F0502020204030204" pitchFamily="34" charset="0"/>
              </a:rPr>
              <a:t>programmes</a:t>
            </a:r>
            <a:r>
              <a:rPr lang="en-US" sz="3200" b="1" dirty="0">
                <a:latin typeface="Calibri" panose="020F0502020204030204" pitchFamily="34" charset="0"/>
              </a:rPr>
              <a:t> </a:t>
            </a:r>
            <a:r>
              <a:rPr lang="en-GB" sz="3200" dirty="0">
                <a:latin typeface="Calibri" panose="020F0502020204030204" pitchFamily="34" charset="0"/>
              </a:rPr>
              <a:t>at 2</a:t>
            </a:r>
            <a:r>
              <a:rPr lang="en-GB" sz="3200" baseline="30000" dirty="0">
                <a:latin typeface="Calibri" panose="020F0502020204030204" pitchFamily="34" charset="0"/>
              </a:rPr>
              <a:t>nd</a:t>
            </a:r>
            <a:r>
              <a:rPr lang="en-GB" sz="3200" dirty="0">
                <a:latin typeface="Calibri" panose="020F0502020204030204" pitchFamily="34" charset="0"/>
              </a:rPr>
              <a:t> cycle (MA) studies</a:t>
            </a:r>
            <a:r>
              <a:rPr lang="sl-SI" sz="3200" dirty="0">
                <a:latin typeface="Calibri" panose="020F0502020204030204" pitchFamily="34" charset="0"/>
              </a:rPr>
              <a:t>:</a:t>
            </a:r>
          </a:p>
          <a:p>
            <a:pPr lvl="0"/>
            <a:r>
              <a:rPr lang="sl-SI" sz="3200" dirty="0">
                <a:latin typeface="Calibri" panose="020F0502020204030204" pitchFamily="34" charset="0"/>
              </a:rPr>
              <a:t>- </a:t>
            </a:r>
            <a:r>
              <a:rPr lang="en-GB" sz="3200" u="sng" dirty="0">
                <a:latin typeface="Calibri" panose="020F0502020204030204" pitchFamily="34" charset="0"/>
              </a:rPr>
              <a:t>Original </a:t>
            </a:r>
            <a:r>
              <a:rPr lang="en-GB" sz="3200" dirty="0">
                <a:latin typeface="Calibri" panose="020F0502020204030204" pitchFamily="34" charset="0"/>
              </a:rPr>
              <a:t>of the 1</a:t>
            </a:r>
            <a:r>
              <a:rPr lang="en-GB" sz="3200" baseline="30000" dirty="0">
                <a:latin typeface="Calibri" panose="020F0502020204030204" pitchFamily="34" charset="0"/>
              </a:rPr>
              <a:t>st</a:t>
            </a:r>
            <a:r>
              <a:rPr lang="en-GB" sz="3200" dirty="0">
                <a:latin typeface="Calibri" panose="020F0502020204030204" pitchFamily="34" charset="0"/>
              </a:rPr>
              <a:t> cycle (bachelor) certificate/diploma paper, or the original of the document confirming graduation at the 1</a:t>
            </a:r>
            <a:r>
              <a:rPr lang="en-GB" sz="3200" baseline="30000" dirty="0">
                <a:latin typeface="Calibri" panose="020F0502020204030204" pitchFamily="34" charset="0"/>
              </a:rPr>
              <a:t>st</a:t>
            </a:r>
            <a:r>
              <a:rPr lang="en-GB" sz="3200" dirty="0">
                <a:latin typeface="Calibri" panose="020F0502020204030204" pitchFamily="34" charset="0"/>
              </a:rPr>
              <a:t> cycle (bachelor) level if the actual certificate/diploma paper was not issued yet</a:t>
            </a:r>
            <a:r>
              <a:rPr lang="sl-SI" sz="3200" dirty="0">
                <a:latin typeface="Calibri" panose="020F0502020204030204" pitchFamily="34" charset="0"/>
              </a:rPr>
              <a:t>, </a:t>
            </a:r>
            <a:r>
              <a:rPr lang="sl-SI" sz="3200" b="1" dirty="0">
                <a:latin typeface="Calibri" panose="020F0502020204030204" pitchFamily="34" charset="0"/>
              </a:rPr>
              <a:t>the </a:t>
            </a:r>
            <a:r>
              <a:rPr lang="en-US" sz="3200" b="1" dirty="0">
                <a:latin typeface="Calibri" panose="020F0502020204030204" pitchFamily="34" charset="0"/>
              </a:rPr>
              <a:t>document must be verified with APOSTILLE stamp</a:t>
            </a:r>
            <a:r>
              <a:rPr lang="sl-SI" sz="3200" dirty="0">
                <a:latin typeface="Calibri" panose="020F0502020204030204" pitchFamily="34" charset="0"/>
              </a:rPr>
              <a:t>.</a:t>
            </a:r>
          </a:p>
          <a:p>
            <a:pPr lvl="0"/>
            <a:r>
              <a:rPr lang="sl-SI" sz="3200" dirty="0">
                <a:latin typeface="Calibri" panose="020F0502020204030204" pitchFamily="34" charset="0"/>
              </a:rPr>
              <a:t>- </a:t>
            </a:r>
            <a:r>
              <a:rPr lang="en-GB" sz="3200" u="sng" dirty="0">
                <a:latin typeface="Calibri" panose="020F0502020204030204" pitchFamily="34" charset="0"/>
              </a:rPr>
              <a:t>Translation of the 1</a:t>
            </a:r>
            <a:r>
              <a:rPr lang="en-GB" sz="3200" u="sng" baseline="30000" dirty="0">
                <a:latin typeface="Calibri" panose="020F0502020204030204" pitchFamily="34" charset="0"/>
              </a:rPr>
              <a:t>st</a:t>
            </a:r>
            <a:r>
              <a:rPr lang="en-GB" sz="3200" u="sng" dirty="0">
                <a:latin typeface="Calibri" panose="020F0502020204030204" pitchFamily="34" charset="0"/>
              </a:rPr>
              <a:t> cycle (bachelor) certificate/diploma paper, or of the original of the document confirming graduation at the 1</a:t>
            </a:r>
            <a:r>
              <a:rPr lang="en-GB" sz="3200" u="sng" baseline="30000" dirty="0">
                <a:latin typeface="Calibri" panose="020F0502020204030204" pitchFamily="34" charset="0"/>
              </a:rPr>
              <a:t>st</a:t>
            </a:r>
            <a:r>
              <a:rPr lang="en-GB" sz="3200" u="sng" dirty="0">
                <a:latin typeface="Calibri" panose="020F0502020204030204" pitchFamily="34" charset="0"/>
              </a:rPr>
              <a:t> cycle (bachelor)</a:t>
            </a:r>
            <a:r>
              <a:rPr lang="en-GB" sz="3200" dirty="0">
                <a:latin typeface="Calibri" panose="020F0502020204030204" pitchFamily="34" charset="0"/>
              </a:rPr>
              <a:t> level if the actual certificate/diploma paper was not issued yet, to Slovene or English language by a court appointed translator (translation is not necessary for documents in the following languages: English, Croatian, Bosnian, Serbian, if the document is issued in Latin script)</a:t>
            </a:r>
            <a:endParaRPr lang="en-US" sz="3200" dirty="0">
              <a:latin typeface="Calibri" panose="020F0502020204030204" pitchFamily="34" charset="0"/>
            </a:endParaRPr>
          </a:p>
        </p:txBody>
      </p:sp>
    </p:spTree>
    <p:extLst>
      <p:ext uri="{BB962C8B-B14F-4D97-AF65-F5344CB8AC3E}">
        <p14:creationId xmlns:p14="http://schemas.microsoft.com/office/powerpoint/2010/main" val="448534270"/>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98" name="Shape 198"/>
          <p:cNvSpPr/>
          <p:nvPr/>
        </p:nvSpPr>
        <p:spPr>
          <a:xfrm>
            <a:off x="924363" y="4705256"/>
            <a:ext cx="11225884" cy="318036"/>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1400">
                <a:latin typeface="Code Pro LC"/>
                <a:ea typeface="Code Pro LC"/>
                <a:cs typeface="Code Pro LC"/>
                <a:sym typeface="Code Pro LC"/>
              </a:defRPr>
            </a:lvl1pPr>
          </a:lstStyle>
          <a:p>
            <a:pPr marL="285750" indent="-285750" algn="just">
              <a:buFont typeface="Arial" panose="020B0604020202020204" pitchFamily="34" charset="0"/>
              <a:buChar char="•"/>
            </a:pPr>
            <a:endParaRPr dirty="0"/>
          </a:p>
        </p:txBody>
      </p:sp>
      <p:sp>
        <p:nvSpPr>
          <p:cNvPr id="200" name="Shape 200"/>
          <p:cNvSpPr/>
          <p:nvPr/>
        </p:nvSpPr>
        <p:spPr>
          <a:xfrm>
            <a:off x="924363" y="960927"/>
            <a:ext cx="11225884" cy="533479"/>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3800">
                <a:latin typeface="Code Pro LC"/>
                <a:ea typeface="Code Pro LC"/>
                <a:cs typeface="Code Pro LC"/>
                <a:sym typeface="Code Pro LC"/>
              </a:defRPr>
            </a:lvl1pPr>
          </a:lstStyle>
          <a:p>
            <a:pPr algn="just"/>
            <a:endParaRPr sz="2800" dirty="0"/>
          </a:p>
        </p:txBody>
      </p:sp>
      <p:sp>
        <p:nvSpPr>
          <p:cNvPr id="2" name="PoljeZBesedilom 1">
            <a:extLst>
              <a:ext uri="{FF2B5EF4-FFF2-40B4-BE49-F238E27FC236}">
                <a16:creationId xmlns="" xmlns:a16="http://schemas.microsoft.com/office/drawing/2014/main" id="{70502EA8-4E47-4DC0-8003-4004935E0E3E}"/>
              </a:ext>
            </a:extLst>
          </p:cNvPr>
          <p:cNvSpPr txBox="1"/>
          <p:nvPr/>
        </p:nvSpPr>
        <p:spPr>
          <a:xfrm>
            <a:off x="1116124" y="1007493"/>
            <a:ext cx="11393376" cy="69967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lvl="0"/>
            <a:r>
              <a:rPr lang="sl-SI" sz="3200" dirty="0">
                <a:latin typeface="Calibri" panose="020F0502020204030204" pitchFamily="34" charset="0"/>
              </a:rPr>
              <a:t>- </a:t>
            </a:r>
            <a:r>
              <a:rPr lang="en-GB" sz="3200" dirty="0">
                <a:latin typeface="Calibri" panose="020F0502020204030204" pitchFamily="34" charset="0"/>
              </a:rPr>
              <a:t>Photocopy of the 1</a:t>
            </a:r>
            <a:r>
              <a:rPr lang="en-GB" sz="3200" baseline="30000" dirty="0">
                <a:latin typeface="Calibri" panose="020F0502020204030204" pitchFamily="34" charset="0"/>
              </a:rPr>
              <a:t>st</a:t>
            </a:r>
            <a:r>
              <a:rPr lang="en-GB" sz="3200" dirty="0">
                <a:latin typeface="Calibri" panose="020F0502020204030204" pitchFamily="34" charset="0"/>
              </a:rPr>
              <a:t> cycle (bachelor) diploma supplement (or similar document confirming the completed subjects, grades obtained, credit points awarded and showing the length of your study)</a:t>
            </a:r>
            <a:r>
              <a:rPr lang="sl-SI" sz="3200" dirty="0">
                <a:latin typeface="Calibri" panose="020F0502020204030204" pitchFamily="34" charset="0"/>
              </a:rPr>
              <a:t>,</a:t>
            </a:r>
          </a:p>
          <a:p>
            <a:pPr lvl="0"/>
            <a:r>
              <a:rPr lang="sl-SI" sz="3200" dirty="0">
                <a:latin typeface="Calibri" panose="020F0502020204030204" pitchFamily="34" charset="0"/>
              </a:rPr>
              <a:t>- </a:t>
            </a:r>
            <a:r>
              <a:rPr lang="en-GB" sz="3200" dirty="0">
                <a:latin typeface="Calibri" panose="020F0502020204030204" pitchFamily="34" charset="0"/>
              </a:rPr>
              <a:t>Translation  of the 1</a:t>
            </a:r>
            <a:r>
              <a:rPr lang="en-GB" sz="3200" baseline="30000" dirty="0">
                <a:latin typeface="Calibri" panose="020F0502020204030204" pitchFamily="34" charset="0"/>
              </a:rPr>
              <a:t>st</a:t>
            </a:r>
            <a:r>
              <a:rPr lang="en-GB" sz="3200" dirty="0">
                <a:latin typeface="Calibri" panose="020F0502020204030204" pitchFamily="34" charset="0"/>
              </a:rPr>
              <a:t> cycle (bachelor) diploma supplement (or similar document confirming the completed subjects, grades obtained, credit points awarded and showing the length of your study) to Slovene or English language by a court appointed translator (translation is not necessary for documents issued in the following languages: English, Croatian, Bosnian, Serbian, if the document is in Latin script)</a:t>
            </a:r>
            <a:r>
              <a:rPr lang="sl-SI" sz="3200" dirty="0">
                <a:latin typeface="Calibri" panose="020F0502020204030204" pitchFamily="34" charset="0"/>
              </a:rPr>
              <a:t>,</a:t>
            </a:r>
          </a:p>
          <a:p>
            <a:pPr lvl="0"/>
            <a:r>
              <a:rPr lang="sl-SI" sz="3200" dirty="0">
                <a:latin typeface="Calibri" panose="020F0502020204030204" pitchFamily="34" charset="0"/>
              </a:rPr>
              <a:t>- </a:t>
            </a:r>
            <a:r>
              <a:rPr lang="en-GB" sz="3200" dirty="0">
                <a:latin typeface="Calibri" panose="020F0502020204030204" pitchFamily="34" charset="0"/>
              </a:rPr>
              <a:t>A short chronological description of the entire education prepared and signed by the candidate (in CV form with emphasis on previous education)</a:t>
            </a:r>
            <a:r>
              <a:rPr lang="sl-SI" sz="3200" dirty="0">
                <a:latin typeface="Calibri" panose="020F0502020204030204" pitchFamily="34" charset="0"/>
              </a:rPr>
              <a:t>.</a:t>
            </a:r>
          </a:p>
        </p:txBody>
      </p:sp>
    </p:spTree>
    <p:extLst>
      <p:ext uri="{BB962C8B-B14F-4D97-AF65-F5344CB8AC3E}">
        <p14:creationId xmlns:p14="http://schemas.microsoft.com/office/powerpoint/2010/main" val="2033294460"/>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98" name="Shape 198"/>
          <p:cNvSpPr/>
          <p:nvPr/>
        </p:nvSpPr>
        <p:spPr>
          <a:xfrm>
            <a:off x="924363" y="4705256"/>
            <a:ext cx="11225884" cy="318036"/>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1400">
                <a:latin typeface="Code Pro LC"/>
                <a:ea typeface="Code Pro LC"/>
                <a:cs typeface="Code Pro LC"/>
                <a:sym typeface="Code Pro LC"/>
              </a:defRPr>
            </a:lvl1pPr>
          </a:lstStyle>
          <a:p>
            <a:pPr marL="285750" indent="-285750" algn="just">
              <a:buFont typeface="Arial" panose="020B0604020202020204" pitchFamily="34" charset="0"/>
              <a:buChar char="•"/>
            </a:pPr>
            <a:endParaRPr dirty="0"/>
          </a:p>
        </p:txBody>
      </p:sp>
      <p:sp>
        <p:nvSpPr>
          <p:cNvPr id="200" name="Shape 200"/>
          <p:cNvSpPr/>
          <p:nvPr/>
        </p:nvSpPr>
        <p:spPr>
          <a:xfrm>
            <a:off x="924363" y="960927"/>
            <a:ext cx="11225884" cy="533479"/>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3800">
                <a:latin typeface="Code Pro LC"/>
                <a:ea typeface="Code Pro LC"/>
                <a:cs typeface="Code Pro LC"/>
                <a:sym typeface="Code Pro LC"/>
              </a:defRPr>
            </a:lvl1pPr>
          </a:lstStyle>
          <a:p>
            <a:pPr algn="just"/>
            <a:endParaRPr sz="2800" dirty="0"/>
          </a:p>
        </p:txBody>
      </p:sp>
      <p:sp>
        <p:nvSpPr>
          <p:cNvPr id="2" name="PoljeZBesedilom 1">
            <a:extLst>
              <a:ext uri="{FF2B5EF4-FFF2-40B4-BE49-F238E27FC236}">
                <a16:creationId xmlns="" xmlns:a16="http://schemas.microsoft.com/office/drawing/2014/main" id="{70502EA8-4E47-4DC0-8003-4004935E0E3E}"/>
              </a:ext>
            </a:extLst>
          </p:cNvPr>
          <p:cNvSpPr txBox="1"/>
          <p:nvPr/>
        </p:nvSpPr>
        <p:spPr>
          <a:xfrm>
            <a:off x="1078024" y="1069512"/>
            <a:ext cx="11225884" cy="69967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just"/>
            <a:r>
              <a:rPr lang="en-US" sz="3200" dirty="0">
                <a:latin typeface="Calibri" panose="020F0502020204030204" pitchFamily="34" charset="0"/>
              </a:rPr>
              <a:t>To prepare the Decision on recognition of  foreign education for access to </a:t>
            </a:r>
            <a:r>
              <a:rPr lang="sl-SI" sz="3200" dirty="0">
                <a:latin typeface="Calibri" panose="020F0502020204030204" pitchFamily="34" charset="0"/>
              </a:rPr>
              <a:t>post</a:t>
            </a:r>
            <a:r>
              <a:rPr lang="en-US" sz="3200" dirty="0">
                <a:latin typeface="Calibri" panose="020F0502020204030204" pitchFamily="34" charset="0"/>
              </a:rPr>
              <a:t>graduate study </a:t>
            </a:r>
            <a:r>
              <a:rPr lang="en-US" sz="3200" dirty="0" err="1">
                <a:latin typeface="Calibri" panose="020F0502020204030204" pitchFamily="34" charset="0"/>
              </a:rPr>
              <a:t>programmes</a:t>
            </a:r>
            <a:r>
              <a:rPr lang="en-US" sz="3200" dirty="0">
                <a:latin typeface="Calibri" panose="020F0502020204030204" pitchFamily="34" charset="0"/>
              </a:rPr>
              <a:t> </a:t>
            </a:r>
            <a:r>
              <a:rPr lang="en-GB" sz="3200" dirty="0">
                <a:latin typeface="Calibri" panose="020F0502020204030204" pitchFamily="34" charset="0"/>
              </a:rPr>
              <a:t>at </a:t>
            </a:r>
            <a:r>
              <a:rPr lang="sl-SI" sz="3200" dirty="0">
                <a:latin typeface="Calibri" panose="020F0502020204030204" pitchFamily="34" charset="0"/>
              </a:rPr>
              <a:t>3</a:t>
            </a:r>
            <a:r>
              <a:rPr lang="en-GB" sz="3200" baseline="30000" dirty="0" err="1">
                <a:latin typeface="Calibri" panose="020F0502020204030204" pitchFamily="34" charset="0"/>
              </a:rPr>
              <a:t>nd</a:t>
            </a:r>
            <a:r>
              <a:rPr lang="en-GB" sz="3200" dirty="0">
                <a:latin typeface="Calibri" panose="020F0502020204030204" pitchFamily="34" charset="0"/>
              </a:rPr>
              <a:t> cycle (</a:t>
            </a:r>
            <a:r>
              <a:rPr lang="sl-SI" sz="3200" dirty="0" err="1">
                <a:latin typeface="Calibri" panose="020F0502020204030204" pitchFamily="34" charset="0"/>
              </a:rPr>
              <a:t>PhD</a:t>
            </a:r>
            <a:r>
              <a:rPr lang="en-GB" sz="3200" dirty="0">
                <a:latin typeface="Calibri" panose="020F0502020204030204" pitchFamily="34" charset="0"/>
              </a:rPr>
              <a:t>) studies</a:t>
            </a:r>
            <a:r>
              <a:rPr lang="sl-SI" sz="3200" dirty="0">
                <a:latin typeface="Calibri" panose="020F0502020204030204" pitchFamily="34" charset="0"/>
              </a:rPr>
              <a:t>:</a:t>
            </a:r>
          </a:p>
          <a:p>
            <a:pPr lvl="0"/>
            <a:r>
              <a:rPr lang="sl-SI" sz="3200" u="sng" dirty="0">
                <a:latin typeface="Calibri" panose="020F0502020204030204" pitchFamily="34" charset="0"/>
              </a:rPr>
              <a:t>- </a:t>
            </a:r>
            <a:r>
              <a:rPr lang="en-GB" sz="3200" u="sng" dirty="0">
                <a:latin typeface="Calibri" panose="020F0502020204030204" pitchFamily="34" charset="0"/>
              </a:rPr>
              <a:t>Original </a:t>
            </a:r>
            <a:r>
              <a:rPr lang="en-GB" sz="3200" dirty="0">
                <a:latin typeface="Calibri" panose="020F0502020204030204" pitchFamily="34" charset="0"/>
              </a:rPr>
              <a:t>of the 2</a:t>
            </a:r>
            <a:r>
              <a:rPr lang="en-GB" sz="3200" baseline="30000" dirty="0">
                <a:latin typeface="Calibri" panose="020F0502020204030204" pitchFamily="34" charset="0"/>
              </a:rPr>
              <a:t>nd</a:t>
            </a:r>
            <a:r>
              <a:rPr lang="en-GB" sz="3200" dirty="0">
                <a:latin typeface="Calibri" panose="020F0502020204030204" pitchFamily="34" charset="0"/>
              </a:rPr>
              <a:t> cycle (masters) certificate/diploma paper, or the original of the document confirming graduation at the 2</a:t>
            </a:r>
            <a:r>
              <a:rPr lang="en-GB" sz="3200" baseline="30000" dirty="0">
                <a:latin typeface="Calibri" panose="020F0502020204030204" pitchFamily="34" charset="0"/>
              </a:rPr>
              <a:t>nd</a:t>
            </a:r>
            <a:r>
              <a:rPr lang="en-GB" sz="3200" dirty="0">
                <a:latin typeface="Calibri" panose="020F0502020204030204" pitchFamily="34" charset="0"/>
              </a:rPr>
              <a:t> cycle (masters) level if the actual certificate/diploma paper was not issued yet</a:t>
            </a:r>
            <a:r>
              <a:rPr lang="sl-SI" sz="3200" dirty="0">
                <a:latin typeface="Calibri" panose="020F0502020204030204" pitchFamily="34" charset="0"/>
              </a:rPr>
              <a:t>, </a:t>
            </a:r>
            <a:r>
              <a:rPr lang="sl-SI" sz="3200" b="1" dirty="0">
                <a:latin typeface="Calibri" panose="020F0502020204030204" pitchFamily="34" charset="0"/>
              </a:rPr>
              <a:t>the </a:t>
            </a:r>
            <a:r>
              <a:rPr lang="en-US" sz="3200" b="1" dirty="0">
                <a:latin typeface="Calibri" panose="020F0502020204030204" pitchFamily="34" charset="0"/>
              </a:rPr>
              <a:t>document must be verified with APOSTILLE stamp</a:t>
            </a:r>
            <a:r>
              <a:rPr lang="sl-SI" sz="3200" b="1" dirty="0">
                <a:latin typeface="Calibri" panose="020F0502020204030204" pitchFamily="34" charset="0"/>
              </a:rPr>
              <a:t>.</a:t>
            </a:r>
            <a:endParaRPr lang="sl-SI" sz="3200" dirty="0">
              <a:latin typeface="Calibri" panose="020F0502020204030204" pitchFamily="34" charset="0"/>
            </a:endParaRPr>
          </a:p>
          <a:p>
            <a:pPr lvl="0"/>
            <a:r>
              <a:rPr lang="sl-SI" sz="3200" dirty="0">
                <a:latin typeface="Calibri" panose="020F0502020204030204" pitchFamily="34" charset="0"/>
              </a:rPr>
              <a:t>- </a:t>
            </a:r>
            <a:r>
              <a:rPr lang="en-GB" sz="3200" dirty="0">
                <a:latin typeface="Calibri" panose="020F0502020204030204" pitchFamily="34" charset="0"/>
              </a:rPr>
              <a:t>Translation of the 2</a:t>
            </a:r>
            <a:r>
              <a:rPr lang="en-GB" sz="3200" baseline="30000" dirty="0">
                <a:latin typeface="Calibri" panose="020F0502020204030204" pitchFamily="34" charset="0"/>
              </a:rPr>
              <a:t>nd</a:t>
            </a:r>
            <a:r>
              <a:rPr lang="en-GB" sz="3200" dirty="0">
                <a:latin typeface="Calibri" panose="020F0502020204030204" pitchFamily="34" charset="0"/>
              </a:rPr>
              <a:t> cycle (masters) certificate/diploma paper, or of the original of the document confirming graduation at 2</a:t>
            </a:r>
            <a:r>
              <a:rPr lang="en-GB" sz="3200" baseline="30000" dirty="0">
                <a:latin typeface="Calibri" panose="020F0502020204030204" pitchFamily="34" charset="0"/>
              </a:rPr>
              <a:t>nd</a:t>
            </a:r>
            <a:r>
              <a:rPr lang="en-GB" sz="3200" dirty="0">
                <a:latin typeface="Calibri" panose="020F0502020204030204" pitchFamily="34" charset="0"/>
              </a:rPr>
              <a:t> cycle (masters) level if the actual certificate/diploma paper was not issued yet, to Slovene or English language by a court appointed translator (translation is not necessary for documents in the following languages: English, Croatian, Bosnian, Serbian, if the document is issued in Latin script)</a:t>
            </a:r>
            <a:r>
              <a:rPr lang="sl-SI" sz="3200" dirty="0">
                <a:latin typeface="Calibri" panose="020F0502020204030204" pitchFamily="34" charset="0"/>
              </a:rPr>
              <a:t>,</a:t>
            </a:r>
          </a:p>
        </p:txBody>
      </p:sp>
    </p:spTree>
    <p:extLst>
      <p:ext uri="{BB962C8B-B14F-4D97-AF65-F5344CB8AC3E}">
        <p14:creationId xmlns:p14="http://schemas.microsoft.com/office/powerpoint/2010/main" val="2635911722"/>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98" name="Shape 198"/>
          <p:cNvSpPr/>
          <p:nvPr/>
        </p:nvSpPr>
        <p:spPr>
          <a:xfrm>
            <a:off x="924363" y="4705256"/>
            <a:ext cx="11225884" cy="318036"/>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1400">
                <a:latin typeface="Code Pro LC"/>
                <a:ea typeface="Code Pro LC"/>
                <a:cs typeface="Code Pro LC"/>
                <a:sym typeface="Code Pro LC"/>
              </a:defRPr>
            </a:lvl1pPr>
          </a:lstStyle>
          <a:p>
            <a:pPr marL="285750" indent="-285750" algn="just">
              <a:buFont typeface="Arial" panose="020B0604020202020204" pitchFamily="34" charset="0"/>
              <a:buChar char="•"/>
            </a:pPr>
            <a:endParaRPr dirty="0"/>
          </a:p>
        </p:txBody>
      </p:sp>
      <p:sp>
        <p:nvSpPr>
          <p:cNvPr id="200" name="Shape 200"/>
          <p:cNvSpPr/>
          <p:nvPr/>
        </p:nvSpPr>
        <p:spPr>
          <a:xfrm>
            <a:off x="924363" y="960927"/>
            <a:ext cx="11225884" cy="533479"/>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3800">
                <a:latin typeface="Code Pro LC"/>
                <a:ea typeface="Code Pro LC"/>
                <a:cs typeface="Code Pro LC"/>
                <a:sym typeface="Code Pro LC"/>
              </a:defRPr>
            </a:lvl1pPr>
          </a:lstStyle>
          <a:p>
            <a:pPr algn="just"/>
            <a:endParaRPr sz="2800" dirty="0"/>
          </a:p>
        </p:txBody>
      </p:sp>
      <p:sp>
        <p:nvSpPr>
          <p:cNvPr id="2" name="PoljeZBesedilom 1">
            <a:extLst>
              <a:ext uri="{FF2B5EF4-FFF2-40B4-BE49-F238E27FC236}">
                <a16:creationId xmlns="" xmlns:a16="http://schemas.microsoft.com/office/drawing/2014/main" id="{70502EA8-4E47-4DC0-8003-4004935E0E3E}"/>
              </a:ext>
            </a:extLst>
          </p:cNvPr>
          <p:cNvSpPr txBox="1"/>
          <p:nvPr/>
        </p:nvSpPr>
        <p:spPr>
          <a:xfrm>
            <a:off x="1103424" y="1059919"/>
            <a:ext cx="11225884" cy="65043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lvl="0"/>
            <a:r>
              <a:rPr lang="sl-SI" sz="3200" dirty="0">
                <a:latin typeface="Calibri" panose="020F0502020204030204" pitchFamily="34" charset="0"/>
              </a:rPr>
              <a:t>- </a:t>
            </a:r>
            <a:r>
              <a:rPr lang="en-GB" sz="3200" dirty="0">
                <a:latin typeface="Calibri" panose="020F0502020204030204" pitchFamily="34" charset="0"/>
              </a:rPr>
              <a:t>Photocopy of the 2</a:t>
            </a:r>
            <a:r>
              <a:rPr lang="en-GB" sz="3200" baseline="30000" dirty="0">
                <a:latin typeface="Calibri" panose="020F0502020204030204" pitchFamily="34" charset="0"/>
              </a:rPr>
              <a:t>nd</a:t>
            </a:r>
            <a:r>
              <a:rPr lang="en-GB" sz="3200" dirty="0">
                <a:latin typeface="Calibri" panose="020F0502020204030204" pitchFamily="34" charset="0"/>
              </a:rPr>
              <a:t> cycle (masters) diploma supplement (or similar document confirming the completed subjects, grades obtained, credit points awarded and showing the length of study)</a:t>
            </a:r>
            <a:r>
              <a:rPr lang="sl-SI" sz="3200" dirty="0">
                <a:latin typeface="Calibri" panose="020F0502020204030204" pitchFamily="34" charset="0"/>
              </a:rPr>
              <a:t>,</a:t>
            </a:r>
          </a:p>
          <a:p>
            <a:pPr lvl="0"/>
            <a:r>
              <a:rPr lang="sl-SI" sz="3200" dirty="0">
                <a:latin typeface="Calibri" panose="020F0502020204030204" pitchFamily="34" charset="0"/>
              </a:rPr>
              <a:t>- </a:t>
            </a:r>
            <a:r>
              <a:rPr lang="en-GB" sz="3200" dirty="0">
                <a:latin typeface="Calibri" panose="020F0502020204030204" pitchFamily="34" charset="0"/>
              </a:rPr>
              <a:t>Translation  of the 2</a:t>
            </a:r>
            <a:r>
              <a:rPr lang="en-GB" sz="3200" baseline="30000" dirty="0">
                <a:latin typeface="Calibri" panose="020F0502020204030204" pitchFamily="34" charset="0"/>
              </a:rPr>
              <a:t>nd</a:t>
            </a:r>
            <a:r>
              <a:rPr lang="en-GB" sz="3200" dirty="0">
                <a:latin typeface="Calibri" panose="020F0502020204030204" pitchFamily="34" charset="0"/>
              </a:rPr>
              <a:t> cycle (masters) diploma supplement (or similar document confirming the completed subjects, grades obtained, credit points awarded and showing the length of  study) to Slovene or English language by a court appointed translator (translation is not necessary for documents in the following languages: English, Croatian, Bosnian, Serbian, if the document is in Latin script)</a:t>
            </a:r>
            <a:r>
              <a:rPr lang="sl-SI" sz="3200" dirty="0">
                <a:latin typeface="Calibri" panose="020F0502020204030204" pitchFamily="34" charset="0"/>
              </a:rPr>
              <a:t>,</a:t>
            </a:r>
          </a:p>
          <a:p>
            <a:pPr lvl="0"/>
            <a:r>
              <a:rPr lang="sl-SI" sz="3200" dirty="0">
                <a:latin typeface="Calibri" panose="020F0502020204030204" pitchFamily="34" charset="0"/>
              </a:rPr>
              <a:t>- </a:t>
            </a:r>
            <a:r>
              <a:rPr lang="en-GB" sz="3200" dirty="0">
                <a:latin typeface="Calibri" panose="020F0502020204030204" pitchFamily="34" charset="0"/>
              </a:rPr>
              <a:t>A short chronological description of the entire education prepared and signed by the candidate (in CV form with emphasis on previous education)</a:t>
            </a:r>
            <a:r>
              <a:rPr lang="sl-SI" sz="3200" dirty="0">
                <a:latin typeface="Calibri" panose="020F0502020204030204" pitchFamily="34" charset="0"/>
              </a:rPr>
              <a:t>.</a:t>
            </a:r>
          </a:p>
        </p:txBody>
      </p:sp>
    </p:spTree>
    <p:extLst>
      <p:ext uri="{BB962C8B-B14F-4D97-AF65-F5344CB8AC3E}">
        <p14:creationId xmlns:p14="http://schemas.microsoft.com/office/powerpoint/2010/main" val="3844603635"/>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98" name="Shape 198"/>
          <p:cNvSpPr/>
          <p:nvPr/>
        </p:nvSpPr>
        <p:spPr>
          <a:xfrm>
            <a:off x="924363" y="4705256"/>
            <a:ext cx="11225884" cy="318036"/>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1400">
                <a:latin typeface="Code Pro LC"/>
                <a:ea typeface="Code Pro LC"/>
                <a:cs typeface="Code Pro LC"/>
                <a:sym typeface="Code Pro LC"/>
              </a:defRPr>
            </a:lvl1pPr>
          </a:lstStyle>
          <a:p>
            <a:pPr marL="285750" indent="-285750" algn="just">
              <a:buFont typeface="Arial" panose="020B0604020202020204" pitchFamily="34" charset="0"/>
              <a:buChar char="•"/>
            </a:pPr>
            <a:endParaRPr dirty="0"/>
          </a:p>
        </p:txBody>
      </p:sp>
      <p:sp>
        <p:nvSpPr>
          <p:cNvPr id="200" name="Shape 200"/>
          <p:cNvSpPr/>
          <p:nvPr/>
        </p:nvSpPr>
        <p:spPr>
          <a:xfrm>
            <a:off x="924363" y="960927"/>
            <a:ext cx="11225884" cy="533479"/>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3800">
                <a:latin typeface="Code Pro LC"/>
                <a:ea typeface="Code Pro LC"/>
                <a:cs typeface="Code Pro LC"/>
                <a:sym typeface="Code Pro LC"/>
              </a:defRPr>
            </a:lvl1pPr>
          </a:lstStyle>
          <a:p>
            <a:pPr algn="just"/>
            <a:endParaRPr sz="2800" dirty="0"/>
          </a:p>
        </p:txBody>
      </p:sp>
      <p:sp>
        <p:nvSpPr>
          <p:cNvPr id="2" name="PoljeZBesedilom 1">
            <a:extLst>
              <a:ext uri="{FF2B5EF4-FFF2-40B4-BE49-F238E27FC236}">
                <a16:creationId xmlns="" xmlns:a16="http://schemas.microsoft.com/office/drawing/2014/main" id="{70502EA8-4E47-4DC0-8003-4004935E0E3E}"/>
              </a:ext>
            </a:extLst>
          </p:cNvPr>
          <p:cNvSpPr txBox="1"/>
          <p:nvPr/>
        </p:nvSpPr>
        <p:spPr>
          <a:xfrm>
            <a:off x="1078024" y="1099564"/>
            <a:ext cx="11317176" cy="502701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just"/>
            <a:r>
              <a:rPr lang="en-GB" sz="3200" dirty="0">
                <a:latin typeface="Calibri" panose="020F0502020204030204" pitchFamily="34" charset="0"/>
              </a:rPr>
              <a:t>When the documentation is complete, the authorized person sends the documents together with the </a:t>
            </a:r>
            <a:r>
              <a:rPr lang="en-GB" sz="3200" b="1" dirty="0">
                <a:latin typeface="Calibri" panose="020F0502020204030204" pitchFamily="34" charset="0"/>
              </a:rPr>
              <a:t>request</a:t>
            </a:r>
            <a:r>
              <a:rPr lang="en-GB" sz="3200" dirty="0">
                <a:latin typeface="Calibri" panose="020F0502020204030204" pitchFamily="34" charset="0"/>
              </a:rPr>
              <a:t> for assessing the content of the completed study program to the Faculty, which appoints a commission or a single professor who gives its </a:t>
            </a:r>
            <a:r>
              <a:rPr lang="en-GB" sz="3200" b="1" dirty="0">
                <a:latin typeface="Calibri" panose="020F0502020204030204" pitchFamily="34" charset="0"/>
              </a:rPr>
              <a:t>opinion</a:t>
            </a:r>
            <a:r>
              <a:rPr lang="en-GB" sz="3200" dirty="0">
                <a:latin typeface="Calibri" panose="020F0502020204030204" pitchFamily="34" charset="0"/>
              </a:rPr>
              <a:t> on how the candidates obtained education is comparable whether to our 1</a:t>
            </a:r>
            <a:r>
              <a:rPr lang="en-GB" sz="3200" baseline="30000" dirty="0">
                <a:latin typeface="Calibri" panose="020F0502020204030204" pitchFamily="34" charset="0"/>
              </a:rPr>
              <a:t>st</a:t>
            </a:r>
            <a:r>
              <a:rPr lang="en-GB" sz="3200" dirty="0">
                <a:latin typeface="Calibri" panose="020F0502020204030204" pitchFamily="34" charset="0"/>
              </a:rPr>
              <a:t> or 2</a:t>
            </a:r>
            <a:r>
              <a:rPr lang="en-GB" sz="3200" baseline="30000" dirty="0">
                <a:latin typeface="Calibri" panose="020F0502020204030204" pitchFamily="34" charset="0"/>
              </a:rPr>
              <a:t>nd</a:t>
            </a:r>
            <a:r>
              <a:rPr lang="en-GB" sz="3200" dirty="0">
                <a:latin typeface="Calibri" panose="020F0502020204030204" pitchFamily="34" charset="0"/>
              </a:rPr>
              <a:t> degree. </a:t>
            </a:r>
            <a:endParaRPr lang="sl-SI" sz="3200" dirty="0">
              <a:latin typeface="Calibri" panose="020F0502020204030204" pitchFamily="34" charset="0"/>
            </a:endParaRPr>
          </a:p>
          <a:p>
            <a:pPr algn="just"/>
            <a:endParaRPr lang="sl-SI" sz="3200" dirty="0">
              <a:latin typeface="Calibri" panose="020F0502020204030204" pitchFamily="34" charset="0"/>
            </a:endParaRPr>
          </a:p>
          <a:p>
            <a:pPr algn="just"/>
            <a:r>
              <a:rPr lang="en-GB" sz="3200" dirty="0">
                <a:latin typeface="Calibri" panose="020F0502020204030204" pitchFamily="34" charset="0"/>
              </a:rPr>
              <a:t>Based on this opinion, the authorized person then issues a Decision on Recognition of previously obtained education for the purpose of further education at the desired study programme. </a:t>
            </a:r>
            <a:endParaRPr lang="sl-SI" sz="3200" dirty="0">
              <a:latin typeface="Calibri" panose="020F0502020204030204" pitchFamily="34" charset="0"/>
            </a:endParaRPr>
          </a:p>
        </p:txBody>
      </p:sp>
    </p:spTree>
    <p:extLst>
      <p:ext uri="{BB962C8B-B14F-4D97-AF65-F5344CB8AC3E}">
        <p14:creationId xmlns:p14="http://schemas.microsoft.com/office/powerpoint/2010/main" val="13744181"/>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98" name="Shape 198"/>
          <p:cNvSpPr/>
          <p:nvPr/>
        </p:nvSpPr>
        <p:spPr>
          <a:xfrm>
            <a:off x="924363" y="4705256"/>
            <a:ext cx="11225884" cy="318036"/>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1400">
                <a:latin typeface="Code Pro LC"/>
                <a:ea typeface="Code Pro LC"/>
                <a:cs typeface="Code Pro LC"/>
                <a:sym typeface="Code Pro LC"/>
              </a:defRPr>
            </a:lvl1pPr>
          </a:lstStyle>
          <a:p>
            <a:pPr marL="285750" indent="-285750" algn="just">
              <a:buFont typeface="Arial" panose="020B0604020202020204" pitchFamily="34" charset="0"/>
              <a:buChar char="•"/>
            </a:pPr>
            <a:endParaRPr dirty="0"/>
          </a:p>
        </p:txBody>
      </p:sp>
      <p:sp>
        <p:nvSpPr>
          <p:cNvPr id="2" name="PoljeZBesedilom 1">
            <a:extLst>
              <a:ext uri="{FF2B5EF4-FFF2-40B4-BE49-F238E27FC236}">
                <a16:creationId xmlns="" xmlns:a16="http://schemas.microsoft.com/office/drawing/2014/main" id="{70502EA8-4E47-4DC0-8003-4004935E0E3E}"/>
              </a:ext>
            </a:extLst>
          </p:cNvPr>
          <p:cNvSpPr txBox="1"/>
          <p:nvPr/>
        </p:nvSpPr>
        <p:spPr>
          <a:xfrm>
            <a:off x="1102163" y="1116218"/>
            <a:ext cx="11418776" cy="578107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R="0" algn="l" defTabSz="584200" rtl="0" fontAlgn="auto" latinLnBrk="0" hangingPunct="0">
              <a:lnSpc>
                <a:spcPct val="100000"/>
              </a:lnSpc>
              <a:spcBef>
                <a:spcPts val="0"/>
              </a:spcBef>
              <a:spcAft>
                <a:spcPts val="0"/>
              </a:spcAft>
              <a:buClrTx/>
              <a:buSzTx/>
              <a:buFontTx/>
              <a:buNone/>
              <a:tabLst/>
            </a:pPr>
            <a:r>
              <a:rPr kumimoji="0" lang="en-US" sz="3200" b="1" i="0" u="none" strike="noStrike" cap="none" spc="0" normalizeH="0" baseline="0" dirty="0">
                <a:ln>
                  <a:noFill/>
                </a:ln>
                <a:solidFill>
                  <a:srgbClr val="000000"/>
                </a:solidFill>
                <a:effectLst/>
                <a:uFillTx/>
                <a:latin typeface="Calibri" panose="020F0502020204030204" pitchFamily="34" charset="0"/>
                <a:sym typeface="Helvetica Neue"/>
              </a:rPr>
              <a:t>What is recognition of foreign</a:t>
            </a:r>
            <a:r>
              <a:rPr kumimoji="0" lang="en-US" sz="3200" b="1" i="0" u="none" strike="noStrike" cap="none" spc="0" normalizeH="0" dirty="0">
                <a:ln>
                  <a:noFill/>
                </a:ln>
                <a:solidFill>
                  <a:srgbClr val="000000"/>
                </a:solidFill>
                <a:effectLst/>
                <a:uFillTx/>
                <a:latin typeface="Calibri" panose="020F0502020204030204" pitchFamily="34" charset="0"/>
                <a:sym typeface="Helvetica Neue"/>
              </a:rPr>
              <a:t> qualification?</a:t>
            </a:r>
            <a:endParaRPr kumimoji="0" lang="en-US" sz="3200" b="1" i="0" u="none" strike="noStrike" cap="none" spc="0" normalizeH="0" baseline="0" dirty="0">
              <a:ln>
                <a:noFill/>
              </a:ln>
              <a:solidFill>
                <a:srgbClr val="000000"/>
              </a:solidFill>
              <a:effectLst/>
              <a:uFillTx/>
              <a:latin typeface="Calibri" panose="020F0502020204030204" pitchFamily="34" charset="0"/>
              <a:sym typeface="Helvetica Neue"/>
            </a:endParaRPr>
          </a:p>
          <a:p>
            <a:pPr marL="0" marR="0" indent="0" algn="l" defTabSz="5842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dirty="0">
              <a:ln>
                <a:noFill/>
              </a:ln>
              <a:solidFill>
                <a:srgbClr val="000000"/>
              </a:solidFill>
              <a:effectLst/>
              <a:uFillTx/>
              <a:latin typeface="Calibri" panose="020F0502020204030204" pitchFamily="34" charset="0"/>
              <a:sym typeface="Helvetica Neue"/>
            </a:endParaRPr>
          </a:p>
          <a:p>
            <a:pPr algn="just"/>
            <a:r>
              <a:rPr lang="en-US" sz="3200" dirty="0">
                <a:latin typeface="Calibri" panose="020F0502020204030204" pitchFamily="34" charset="0"/>
              </a:rPr>
              <a:t>The recognition of foreign qualifications is a formal procedure that may take place in a variety of legal procedures for a variety of purposes. </a:t>
            </a:r>
          </a:p>
          <a:p>
            <a:pPr marL="0" marR="0" indent="0" algn="l" defTabSz="584200" rtl="0" fontAlgn="auto" latinLnBrk="0" hangingPunct="0">
              <a:lnSpc>
                <a:spcPct val="100000"/>
              </a:lnSpc>
              <a:spcBef>
                <a:spcPts val="0"/>
              </a:spcBef>
              <a:spcAft>
                <a:spcPts val="0"/>
              </a:spcAft>
              <a:buClrTx/>
              <a:buSzTx/>
              <a:buFontTx/>
              <a:buNone/>
              <a:tabLst/>
            </a:pPr>
            <a:endParaRPr lang="en-US" sz="3200" dirty="0">
              <a:latin typeface="Calibri" panose="020F0502020204030204" pitchFamily="34" charset="0"/>
            </a:endParaRPr>
          </a:p>
          <a:p>
            <a:pPr marL="0" marR="0" indent="0" algn="l" defTabSz="584200" rtl="0" fontAlgn="auto" latinLnBrk="0" hangingPunct="0">
              <a:lnSpc>
                <a:spcPct val="100000"/>
              </a:lnSpc>
              <a:spcBef>
                <a:spcPts val="0"/>
              </a:spcBef>
              <a:spcAft>
                <a:spcPts val="0"/>
              </a:spcAft>
              <a:buClrTx/>
              <a:buSzTx/>
              <a:buFontTx/>
              <a:buNone/>
              <a:tabLst/>
            </a:pPr>
            <a:r>
              <a:rPr lang="en-US" sz="3200" b="1" dirty="0">
                <a:latin typeface="Calibri" panose="020F0502020204030204" pitchFamily="34" charset="0"/>
              </a:rPr>
              <a:t>ACADEMIC RECOGNITION</a:t>
            </a:r>
          </a:p>
          <a:p>
            <a:r>
              <a:rPr kumimoji="0" lang="en-US" sz="3200" b="0" i="0" u="none" strike="noStrike" cap="none" spc="0" normalizeH="0" baseline="0" dirty="0">
                <a:ln>
                  <a:noFill/>
                </a:ln>
                <a:solidFill>
                  <a:srgbClr val="000000"/>
                </a:solidFill>
                <a:effectLst/>
                <a:uFillTx/>
                <a:latin typeface="Calibri" panose="020F0502020204030204" pitchFamily="34" charset="0"/>
                <a:sym typeface="Helvetica Neue"/>
              </a:rPr>
              <a:t>= </a:t>
            </a:r>
            <a:r>
              <a:rPr lang="en-US" sz="3200" dirty="0">
                <a:latin typeface="Calibri" panose="020F0502020204030204" pitchFamily="34" charset="0"/>
              </a:rPr>
              <a:t>access to further education and training</a:t>
            </a:r>
            <a:endParaRPr kumimoji="0" lang="en-US" sz="3200" b="0" i="0" u="none" strike="noStrike" cap="none" spc="0" normalizeH="0" baseline="0" dirty="0">
              <a:ln>
                <a:noFill/>
              </a:ln>
              <a:solidFill>
                <a:srgbClr val="000000"/>
              </a:solidFill>
              <a:effectLst/>
              <a:uFillTx/>
              <a:latin typeface="Calibri" panose="020F0502020204030204" pitchFamily="34" charset="0"/>
              <a:sym typeface="Helvetica Neue"/>
            </a:endParaRPr>
          </a:p>
          <a:p>
            <a:pPr marL="0" marR="0" indent="0" algn="l" defTabSz="584200" rtl="0" fontAlgn="auto" latinLnBrk="0" hangingPunct="0">
              <a:lnSpc>
                <a:spcPct val="100000"/>
              </a:lnSpc>
              <a:spcBef>
                <a:spcPts val="0"/>
              </a:spcBef>
              <a:spcAft>
                <a:spcPts val="0"/>
              </a:spcAft>
              <a:buClrTx/>
              <a:buSzTx/>
              <a:buFontTx/>
              <a:buNone/>
              <a:tabLst/>
            </a:pPr>
            <a:endParaRPr lang="en-US" sz="3200" dirty="0">
              <a:latin typeface="Calibri" panose="020F0502020204030204" pitchFamily="34" charset="0"/>
            </a:endParaRPr>
          </a:p>
          <a:p>
            <a:r>
              <a:rPr lang="en-US" sz="3200" b="1" dirty="0">
                <a:latin typeface="Calibri" panose="020F0502020204030204" pitchFamily="34" charset="0"/>
              </a:rPr>
              <a:t>PROFSSIONAL RECOGNITION</a:t>
            </a:r>
            <a:endParaRPr lang="en-US" sz="3200" dirty="0">
              <a:latin typeface="Calibri" panose="020F0502020204030204" pitchFamily="34" charset="0"/>
            </a:endParaRPr>
          </a:p>
          <a:p>
            <a:r>
              <a:rPr kumimoji="0" lang="en-US" sz="3200" b="0" i="0" u="none" strike="noStrike" cap="none" spc="0" normalizeH="0" baseline="0" dirty="0">
                <a:ln>
                  <a:noFill/>
                </a:ln>
                <a:solidFill>
                  <a:srgbClr val="000000"/>
                </a:solidFill>
                <a:effectLst/>
                <a:uFillTx/>
                <a:latin typeface="Calibri" panose="020F0502020204030204" pitchFamily="34" charset="0"/>
                <a:sym typeface="Helvetica Neue"/>
              </a:rPr>
              <a:t>=</a:t>
            </a:r>
            <a:r>
              <a:rPr lang="en-US" sz="3200" dirty="0">
                <a:latin typeface="Calibri" panose="020F0502020204030204" pitchFamily="34" charset="0"/>
              </a:rPr>
              <a:t> access to the labor market </a:t>
            </a:r>
            <a:endParaRPr kumimoji="0" lang="en-US" sz="3200" b="0" i="0" u="none" strike="noStrike" cap="none" spc="0" normalizeH="0" baseline="0" dirty="0">
              <a:ln>
                <a:noFill/>
              </a:ln>
              <a:solidFill>
                <a:srgbClr val="000000"/>
              </a:solidFill>
              <a:effectLst/>
              <a:uFillTx/>
              <a:latin typeface="Calibri" panose="020F0502020204030204" pitchFamily="34" charset="0"/>
              <a:sym typeface="Helvetica Neue"/>
            </a:endParaRPr>
          </a:p>
          <a:p>
            <a:pPr marL="0" marR="0" indent="0" algn="l" defTabSz="584200" rtl="0" fontAlgn="auto" latinLnBrk="0" hangingPunct="0">
              <a:lnSpc>
                <a:spcPct val="100000"/>
              </a:lnSpc>
              <a:spcBef>
                <a:spcPts val="0"/>
              </a:spcBef>
              <a:spcAft>
                <a:spcPts val="0"/>
              </a:spcAft>
              <a:buClrTx/>
              <a:buSzTx/>
              <a:buFontTx/>
              <a:buNone/>
              <a:tabLst/>
            </a:pPr>
            <a:endParaRPr kumimoji="0" lang="sl-SI" sz="1700" b="0" i="0" u="none" strike="noStrike" cap="none" spc="0" normalizeH="0" baseline="0" dirty="0">
              <a:ln>
                <a:noFill/>
              </a:ln>
              <a:solidFill>
                <a:srgbClr val="000000"/>
              </a:solidFill>
              <a:effectLst/>
              <a:uFillTx/>
              <a:latin typeface="+mj-lt"/>
              <a:ea typeface="+mj-ea"/>
              <a:cs typeface="+mj-cs"/>
              <a:sym typeface="Helvetica Neue"/>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98" name="Shape 198"/>
          <p:cNvSpPr/>
          <p:nvPr/>
        </p:nvSpPr>
        <p:spPr>
          <a:xfrm>
            <a:off x="924363" y="4705256"/>
            <a:ext cx="11225884" cy="318036"/>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1400">
                <a:latin typeface="Code Pro LC"/>
                <a:ea typeface="Code Pro LC"/>
                <a:cs typeface="Code Pro LC"/>
                <a:sym typeface="Code Pro LC"/>
              </a:defRPr>
            </a:lvl1pPr>
          </a:lstStyle>
          <a:p>
            <a:pPr marL="285750" indent="-285750" algn="just">
              <a:buFont typeface="Arial" panose="020B0604020202020204" pitchFamily="34" charset="0"/>
              <a:buChar char="•"/>
            </a:pPr>
            <a:endParaRPr dirty="0"/>
          </a:p>
        </p:txBody>
      </p:sp>
      <p:sp>
        <p:nvSpPr>
          <p:cNvPr id="200" name="Shape 200"/>
          <p:cNvSpPr/>
          <p:nvPr/>
        </p:nvSpPr>
        <p:spPr>
          <a:xfrm>
            <a:off x="924363" y="960927"/>
            <a:ext cx="11225884" cy="533479"/>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3800">
                <a:latin typeface="Code Pro LC"/>
                <a:ea typeface="Code Pro LC"/>
                <a:cs typeface="Code Pro LC"/>
                <a:sym typeface="Code Pro LC"/>
              </a:defRPr>
            </a:lvl1pPr>
          </a:lstStyle>
          <a:p>
            <a:pPr algn="just"/>
            <a:endParaRPr sz="2800" dirty="0"/>
          </a:p>
        </p:txBody>
      </p:sp>
      <p:sp>
        <p:nvSpPr>
          <p:cNvPr id="2" name="PoljeZBesedilom 1">
            <a:extLst>
              <a:ext uri="{FF2B5EF4-FFF2-40B4-BE49-F238E27FC236}">
                <a16:creationId xmlns="" xmlns:a16="http://schemas.microsoft.com/office/drawing/2014/main" id="{70502EA8-4E47-4DC0-8003-4004935E0E3E}"/>
              </a:ext>
            </a:extLst>
          </p:cNvPr>
          <p:cNvSpPr txBox="1"/>
          <p:nvPr/>
        </p:nvSpPr>
        <p:spPr>
          <a:xfrm>
            <a:off x="1141524" y="1198072"/>
            <a:ext cx="11225884" cy="502701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just"/>
            <a:r>
              <a:rPr lang="en-US" sz="3200" dirty="0">
                <a:latin typeface="Calibri" panose="020F0502020204030204" pitchFamily="34" charset="0"/>
              </a:rPr>
              <a:t>Information on recognition procedures are available at the following address:</a:t>
            </a:r>
            <a:endParaRPr lang="sl-SI" sz="3200" dirty="0">
              <a:latin typeface="Calibri" panose="020F0502020204030204" pitchFamily="34" charset="0"/>
            </a:endParaRPr>
          </a:p>
          <a:p>
            <a:endParaRPr lang="sl-SI" sz="3200" dirty="0">
              <a:latin typeface="Calibri" panose="020F0502020204030204" pitchFamily="34" charset="0"/>
            </a:endParaRPr>
          </a:p>
          <a:p>
            <a:r>
              <a:rPr lang="en-US" sz="3200" dirty="0">
                <a:latin typeface="Calibri" panose="020F0502020204030204" pitchFamily="34" charset="0"/>
              </a:rPr>
              <a:t>University of Maribor, VPIS</a:t>
            </a:r>
            <a:endParaRPr lang="sl-SI" sz="3200" dirty="0">
              <a:latin typeface="Calibri" panose="020F0502020204030204" pitchFamily="34" charset="0"/>
            </a:endParaRPr>
          </a:p>
          <a:p>
            <a:r>
              <a:rPr lang="en-US" sz="3200" dirty="0" err="1">
                <a:latin typeface="Calibri" panose="020F0502020204030204" pitchFamily="34" charset="0"/>
              </a:rPr>
              <a:t>Slomškov</a:t>
            </a:r>
            <a:r>
              <a:rPr lang="en-US" sz="3200" dirty="0">
                <a:latin typeface="Calibri" panose="020F0502020204030204" pitchFamily="34" charset="0"/>
              </a:rPr>
              <a:t> </a:t>
            </a:r>
            <a:r>
              <a:rPr lang="en-US" sz="3200" dirty="0" err="1">
                <a:latin typeface="Calibri" panose="020F0502020204030204" pitchFamily="34" charset="0"/>
              </a:rPr>
              <a:t>trg</a:t>
            </a:r>
            <a:r>
              <a:rPr lang="en-US" sz="3200" dirty="0">
                <a:latin typeface="Calibri" panose="020F0502020204030204" pitchFamily="34" charset="0"/>
              </a:rPr>
              <a:t> 15</a:t>
            </a:r>
            <a:endParaRPr lang="sl-SI" sz="3200" dirty="0">
              <a:latin typeface="Calibri" panose="020F0502020204030204" pitchFamily="34" charset="0"/>
            </a:endParaRPr>
          </a:p>
          <a:p>
            <a:r>
              <a:rPr lang="en-US" sz="3200" dirty="0">
                <a:latin typeface="Calibri" panose="020F0502020204030204" pitchFamily="34" charset="0"/>
              </a:rPr>
              <a:t>2000 Maribor</a:t>
            </a:r>
            <a:endParaRPr lang="sl-SI" sz="3200" dirty="0">
              <a:latin typeface="Calibri" panose="020F0502020204030204" pitchFamily="34" charset="0"/>
            </a:endParaRPr>
          </a:p>
          <a:p>
            <a:r>
              <a:rPr lang="en-US" sz="3200" dirty="0">
                <a:latin typeface="Calibri" panose="020F0502020204030204" pitchFamily="34" charset="0"/>
              </a:rPr>
              <a:t>Slovenia</a:t>
            </a:r>
            <a:endParaRPr lang="sl-SI" sz="3200" dirty="0">
              <a:latin typeface="Calibri" panose="020F0502020204030204" pitchFamily="34" charset="0"/>
            </a:endParaRPr>
          </a:p>
          <a:p>
            <a:r>
              <a:rPr lang="en-US" sz="3200" dirty="0">
                <a:latin typeface="Calibri" panose="020F0502020204030204" pitchFamily="34" charset="0"/>
              </a:rPr>
              <a:t>Tel: +386 2 23 55 263</a:t>
            </a:r>
            <a:endParaRPr lang="sl-SI" sz="3200" dirty="0">
              <a:latin typeface="Calibri" panose="020F0502020204030204" pitchFamily="34" charset="0"/>
            </a:endParaRPr>
          </a:p>
          <a:p>
            <a:r>
              <a:rPr lang="en-US" sz="3200" dirty="0">
                <a:latin typeface="Calibri" panose="020F0502020204030204" pitchFamily="34" charset="0"/>
              </a:rPr>
              <a:t>E‐mail: recognition@um.si</a:t>
            </a:r>
            <a:endParaRPr lang="sl-SI" sz="3200" dirty="0">
              <a:latin typeface="Calibri" panose="020F0502020204030204" pitchFamily="34" charset="0"/>
            </a:endParaRPr>
          </a:p>
          <a:p>
            <a:r>
              <a:rPr lang="en-US" sz="3200" dirty="0">
                <a:latin typeface="Calibri" panose="020F0502020204030204" pitchFamily="34" charset="0"/>
              </a:rPr>
              <a:t>Internet: http://www.um.si/studij/priznavanje/Strani/default.aspx</a:t>
            </a:r>
            <a:endParaRPr lang="sl-SI" sz="3200" dirty="0">
              <a:latin typeface="Calibri" panose="020F0502020204030204" pitchFamily="34" charset="0"/>
            </a:endParaRPr>
          </a:p>
        </p:txBody>
      </p:sp>
    </p:spTree>
    <p:extLst>
      <p:ext uri="{BB962C8B-B14F-4D97-AF65-F5344CB8AC3E}">
        <p14:creationId xmlns:p14="http://schemas.microsoft.com/office/powerpoint/2010/main" val="1772242215"/>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98" name="Shape 198"/>
          <p:cNvSpPr/>
          <p:nvPr/>
        </p:nvSpPr>
        <p:spPr>
          <a:xfrm>
            <a:off x="924363" y="4705256"/>
            <a:ext cx="11225884" cy="318036"/>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1400">
                <a:latin typeface="Code Pro LC"/>
                <a:ea typeface="Code Pro LC"/>
                <a:cs typeface="Code Pro LC"/>
                <a:sym typeface="Code Pro LC"/>
              </a:defRPr>
            </a:lvl1pPr>
          </a:lstStyle>
          <a:p>
            <a:pPr marL="285750" indent="-285750" algn="just">
              <a:buFont typeface="Arial" panose="020B0604020202020204" pitchFamily="34" charset="0"/>
              <a:buChar char="•"/>
            </a:pPr>
            <a:endParaRPr dirty="0"/>
          </a:p>
        </p:txBody>
      </p:sp>
      <p:sp>
        <p:nvSpPr>
          <p:cNvPr id="200" name="Shape 200"/>
          <p:cNvSpPr/>
          <p:nvPr/>
        </p:nvSpPr>
        <p:spPr>
          <a:xfrm>
            <a:off x="924363" y="960927"/>
            <a:ext cx="11225884" cy="533479"/>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3800">
                <a:latin typeface="Code Pro LC"/>
                <a:ea typeface="Code Pro LC"/>
                <a:cs typeface="Code Pro LC"/>
                <a:sym typeface="Code Pro LC"/>
              </a:defRPr>
            </a:lvl1pPr>
          </a:lstStyle>
          <a:p>
            <a:pPr algn="just"/>
            <a:endParaRPr sz="2800" dirty="0"/>
          </a:p>
        </p:txBody>
      </p:sp>
      <p:sp>
        <p:nvSpPr>
          <p:cNvPr id="2" name="PoljeZBesedilom 1">
            <a:extLst>
              <a:ext uri="{FF2B5EF4-FFF2-40B4-BE49-F238E27FC236}">
                <a16:creationId xmlns="" xmlns:a16="http://schemas.microsoft.com/office/drawing/2014/main" id="{70502EA8-4E47-4DC0-8003-4004935E0E3E}"/>
              </a:ext>
            </a:extLst>
          </p:cNvPr>
          <p:cNvSpPr txBox="1"/>
          <p:nvPr/>
        </p:nvSpPr>
        <p:spPr>
          <a:xfrm>
            <a:off x="1179624" y="3248447"/>
            <a:ext cx="11225884" cy="145680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ctr"/>
            <a:r>
              <a:rPr lang="sl-SI" sz="4400" b="1" dirty="0">
                <a:latin typeface="Bradley Hand ITC" panose="03070402050302030203" pitchFamily="66" charset="0"/>
              </a:rPr>
              <a:t>THANK  YOU  FOR  YOUR  ATTENTION  AND ALL  THE  BEST!!</a:t>
            </a:r>
          </a:p>
        </p:txBody>
      </p:sp>
    </p:spTree>
    <p:extLst>
      <p:ext uri="{BB962C8B-B14F-4D97-AF65-F5344CB8AC3E}">
        <p14:creationId xmlns:p14="http://schemas.microsoft.com/office/powerpoint/2010/main" val="838123043"/>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98" name="Shape 198"/>
          <p:cNvSpPr/>
          <p:nvPr/>
        </p:nvSpPr>
        <p:spPr>
          <a:xfrm>
            <a:off x="924363" y="4705256"/>
            <a:ext cx="11225884" cy="318036"/>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1400">
                <a:latin typeface="Code Pro LC"/>
                <a:ea typeface="Code Pro LC"/>
                <a:cs typeface="Code Pro LC"/>
                <a:sym typeface="Code Pro LC"/>
              </a:defRPr>
            </a:lvl1pPr>
          </a:lstStyle>
          <a:p>
            <a:pPr marL="285750" indent="-285750" algn="just">
              <a:buFont typeface="Arial" panose="020B0604020202020204" pitchFamily="34" charset="0"/>
              <a:buChar char="•"/>
            </a:pPr>
            <a:endParaRPr dirty="0"/>
          </a:p>
        </p:txBody>
      </p:sp>
      <p:sp>
        <p:nvSpPr>
          <p:cNvPr id="200" name="Shape 200"/>
          <p:cNvSpPr/>
          <p:nvPr/>
        </p:nvSpPr>
        <p:spPr>
          <a:xfrm>
            <a:off x="924363" y="960927"/>
            <a:ext cx="11225884" cy="533479"/>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3800">
                <a:latin typeface="Code Pro LC"/>
                <a:ea typeface="Code Pro LC"/>
                <a:cs typeface="Code Pro LC"/>
                <a:sym typeface="Code Pro LC"/>
              </a:defRPr>
            </a:lvl1pPr>
          </a:lstStyle>
          <a:p>
            <a:pPr algn="just"/>
            <a:endParaRPr sz="2800" dirty="0"/>
          </a:p>
        </p:txBody>
      </p:sp>
      <p:sp>
        <p:nvSpPr>
          <p:cNvPr id="2" name="PoljeZBesedilom 1">
            <a:extLst>
              <a:ext uri="{FF2B5EF4-FFF2-40B4-BE49-F238E27FC236}">
                <a16:creationId xmlns="" xmlns:a16="http://schemas.microsoft.com/office/drawing/2014/main" id="{70502EA8-4E47-4DC0-8003-4004935E0E3E}"/>
              </a:ext>
            </a:extLst>
          </p:cNvPr>
          <p:cNvSpPr txBox="1"/>
          <p:nvPr/>
        </p:nvSpPr>
        <p:spPr>
          <a:xfrm>
            <a:off x="1065324" y="1083732"/>
            <a:ext cx="8952613" cy="578107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lang="sl-SI" sz="3200" b="1" dirty="0" err="1">
                <a:latin typeface="Calibri" panose="020F0502020204030204" pitchFamily="34" charset="0"/>
              </a:rPr>
              <a:t>Ministry</a:t>
            </a:r>
            <a:r>
              <a:rPr lang="sl-SI" sz="3200" b="1" dirty="0">
                <a:latin typeface="Calibri" panose="020F0502020204030204" pitchFamily="34" charset="0"/>
              </a:rPr>
              <a:t> </a:t>
            </a:r>
            <a:r>
              <a:rPr lang="sl-SI" sz="3200" b="1" dirty="0" err="1">
                <a:latin typeface="Calibri" panose="020F0502020204030204" pitchFamily="34" charset="0"/>
              </a:rPr>
              <a:t>of</a:t>
            </a:r>
            <a:r>
              <a:rPr lang="sl-SI" sz="3200" b="1" dirty="0">
                <a:latin typeface="Calibri" panose="020F0502020204030204" pitchFamily="34" charset="0"/>
              </a:rPr>
              <a:t> </a:t>
            </a:r>
            <a:r>
              <a:rPr lang="sl-SI" sz="3200" b="1" dirty="0" err="1">
                <a:latin typeface="Calibri" panose="020F0502020204030204" pitchFamily="34" charset="0"/>
              </a:rPr>
              <a:t>Education</a:t>
            </a:r>
            <a:r>
              <a:rPr lang="sl-SI" sz="3200" b="1" dirty="0">
                <a:latin typeface="Calibri" panose="020F0502020204030204" pitchFamily="34" charset="0"/>
              </a:rPr>
              <a:t>, Science </a:t>
            </a:r>
            <a:r>
              <a:rPr lang="sl-SI" sz="3200" b="1" dirty="0" err="1">
                <a:latin typeface="Calibri" panose="020F0502020204030204" pitchFamily="34" charset="0"/>
              </a:rPr>
              <a:t>and</a:t>
            </a:r>
            <a:r>
              <a:rPr lang="sl-SI" sz="3200" b="1" dirty="0">
                <a:latin typeface="Calibri" panose="020F0502020204030204" pitchFamily="34" charset="0"/>
              </a:rPr>
              <a:t> </a:t>
            </a:r>
            <a:r>
              <a:rPr lang="sl-SI" sz="3200" b="1" dirty="0" err="1">
                <a:latin typeface="Calibri" panose="020F0502020204030204" pitchFamily="34" charset="0"/>
              </a:rPr>
              <a:t>Sport</a:t>
            </a:r>
            <a:r>
              <a:rPr lang="sl-SI" sz="3200" b="1" dirty="0">
                <a:latin typeface="Calibri" panose="020F0502020204030204" pitchFamily="34" charset="0"/>
              </a:rPr>
              <a:t>, ENIC-NARIC centre</a:t>
            </a:r>
            <a:r>
              <a:rPr lang="sl-SI" sz="3200" dirty="0">
                <a:latin typeface="Calibri" panose="020F0502020204030204" pitchFamily="34" charset="0"/>
              </a:rPr>
              <a:t/>
            </a:r>
            <a:br>
              <a:rPr lang="sl-SI" sz="3200" dirty="0">
                <a:latin typeface="Calibri" panose="020F0502020204030204" pitchFamily="34" charset="0"/>
              </a:rPr>
            </a:br>
            <a:r>
              <a:rPr lang="sl-SI" sz="3200" dirty="0">
                <a:latin typeface="Calibri" panose="020F0502020204030204" pitchFamily="34" charset="0"/>
              </a:rPr>
              <a:t>Masarykova cesta 16, </a:t>
            </a:r>
            <a:br>
              <a:rPr lang="sl-SI" sz="3200" dirty="0">
                <a:latin typeface="Calibri" panose="020F0502020204030204" pitchFamily="34" charset="0"/>
              </a:rPr>
            </a:br>
            <a:r>
              <a:rPr lang="sl-SI" sz="3200" dirty="0">
                <a:latin typeface="Calibri" panose="020F0502020204030204" pitchFamily="34" charset="0"/>
              </a:rPr>
              <a:t>1000 Ljubljana, </a:t>
            </a:r>
            <a:br>
              <a:rPr lang="sl-SI" sz="3200" dirty="0">
                <a:latin typeface="Calibri" panose="020F0502020204030204" pitchFamily="34" charset="0"/>
              </a:rPr>
            </a:br>
            <a:r>
              <a:rPr lang="sl-SI" sz="3200" dirty="0">
                <a:latin typeface="Calibri" panose="020F0502020204030204" pitchFamily="34" charset="0"/>
              </a:rPr>
              <a:t>SI </a:t>
            </a:r>
            <a:r>
              <a:rPr lang="sl-SI" sz="3200" dirty="0" err="1">
                <a:latin typeface="Calibri" panose="020F0502020204030204" pitchFamily="34" charset="0"/>
              </a:rPr>
              <a:t>Slovenia</a:t>
            </a:r>
            <a:r>
              <a:rPr lang="sl-SI" sz="3200" dirty="0">
                <a:latin typeface="Calibri" panose="020F0502020204030204" pitchFamily="34" charset="0"/>
              </a:rPr>
              <a:t/>
            </a:r>
            <a:br>
              <a:rPr lang="sl-SI" sz="3200" dirty="0">
                <a:latin typeface="Calibri" panose="020F0502020204030204" pitchFamily="34" charset="0"/>
              </a:rPr>
            </a:br>
            <a:r>
              <a:rPr lang="sl-SI" sz="3200" dirty="0" err="1">
                <a:latin typeface="Calibri" panose="020F0502020204030204" pitchFamily="34" charset="0"/>
              </a:rPr>
              <a:t>Phone</a:t>
            </a:r>
            <a:r>
              <a:rPr lang="sl-SI" sz="3200" dirty="0">
                <a:latin typeface="Calibri" panose="020F0502020204030204" pitchFamily="34" charset="0"/>
              </a:rPr>
              <a:t>: +386 1 478 46 00, +386 1 478 47 45</a:t>
            </a:r>
            <a:br>
              <a:rPr lang="sl-SI" sz="3200" dirty="0">
                <a:latin typeface="Calibri" panose="020F0502020204030204" pitchFamily="34" charset="0"/>
              </a:rPr>
            </a:br>
            <a:r>
              <a:rPr lang="sl-SI" sz="3200" dirty="0" err="1">
                <a:latin typeface="Calibri" panose="020F0502020204030204" pitchFamily="34" charset="0"/>
              </a:rPr>
              <a:t>Fax</a:t>
            </a:r>
            <a:r>
              <a:rPr lang="sl-SI" sz="3200" dirty="0">
                <a:latin typeface="Calibri" panose="020F0502020204030204" pitchFamily="34" charset="0"/>
              </a:rPr>
              <a:t>: +386 1 478 47 19</a:t>
            </a:r>
            <a:br>
              <a:rPr lang="sl-SI" sz="3200" dirty="0">
                <a:latin typeface="Calibri" panose="020F0502020204030204" pitchFamily="34" charset="0"/>
              </a:rPr>
            </a:br>
            <a:r>
              <a:rPr lang="sl-SI" sz="3200" dirty="0">
                <a:latin typeface="Calibri" panose="020F0502020204030204" pitchFamily="34" charset="0"/>
              </a:rPr>
              <a:t>E-mail: </a:t>
            </a:r>
            <a:r>
              <a:rPr lang="sl-SI" sz="3200" dirty="0">
                <a:latin typeface="Calibri" panose="020F0502020204030204" pitchFamily="34" charset="0"/>
                <a:hlinkClick r:id="rId3"/>
              </a:rPr>
              <a:t>enicnaric-slovenia.mvzt@gov.si</a:t>
            </a:r>
            <a:r>
              <a:rPr lang="sl-SI" sz="3200" dirty="0">
                <a:latin typeface="Calibri" panose="020F0502020204030204" pitchFamily="34" charset="0"/>
              </a:rPr>
              <a:t/>
            </a:r>
            <a:br>
              <a:rPr lang="sl-SI" sz="3200" dirty="0">
                <a:latin typeface="Calibri" panose="020F0502020204030204" pitchFamily="34" charset="0"/>
              </a:rPr>
            </a:br>
            <a:r>
              <a:rPr lang="sl-SI" sz="3200" dirty="0" err="1">
                <a:latin typeface="Calibri" panose="020F0502020204030204" pitchFamily="34" charset="0"/>
              </a:rPr>
              <a:t>Web</a:t>
            </a:r>
            <a:r>
              <a:rPr lang="sl-SI" sz="3200" dirty="0">
                <a:latin typeface="Calibri" panose="020F0502020204030204" pitchFamily="34" charset="0"/>
              </a:rPr>
              <a:t> Site: </a:t>
            </a:r>
            <a:r>
              <a:rPr lang="sl-SI" sz="3200" dirty="0">
                <a:latin typeface="Calibri" panose="020F0502020204030204" pitchFamily="34" charset="0"/>
                <a:hlinkClick r:id="rId4"/>
              </a:rPr>
              <a:t>http://www.mizs.gov.si/en/areas_of_work/directorate_of_higher_education/enic_naric_centre</a:t>
            </a:r>
            <a:endParaRPr lang="sl-SI" sz="3200" dirty="0">
              <a:latin typeface="Calibri" panose="020F0502020204030204" pitchFamily="34" charset="0"/>
            </a:endParaRPr>
          </a:p>
          <a:p>
            <a:pPr marL="0" marR="0" indent="0" algn="l" defTabSz="584200" rtl="0" fontAlgn="auto" latinLnBrk="0" hangingPunct="0">
              <a:lnSpc>
                <a:spcPct val="100000"/>
              </a:lnSpc>
              <a:spcBef>
                <a:spcPts val="0"/>
              </a:spcBef>
              <a:spcAft>
                <a:spcPts val="0"/>
              </a:spcAft>
              <a:buClrTx/>
              <a:buSzTx/>
              <a:buFontTx/>
              <a:buNone/>
              <a:tabLst/>
            </a:pPr>
            <a:endParaRPr kumimoji="0" lang="sl-SI" sz="1700" b="0" i="0" u="none" strike="noStrike" cap="none" spc="0" normalizeH="0" baseline="0" dirty="0">
              <a:ln>
                <a:noFill/>
              </a:ln>
              <a:solidFill>
                <a:srgbClr val="000000"/>
              </a:solidFill>
              <a:effectLst/>
              <a:uFillTx/>
              <a:latin typeface="+mj-lt"/>
              <a:ea typeface="+mj-ea"/>
              <a:cs typeface="+mj-cs"/>
              <a:sym typeface="Helvetica Neue"/>
            </a:endParaRPr>
          </a:p>
        </p:txBody>
      </p:sp>
    </p:spTree>
    <p:extLst>
      <p:ext uri="{BB962C8B-B14F-4D97-AF65-F5344CB8AC3E}">
        <p14:creationId xmlns:p14="http://schemas.microsoft.com/office/powerpoint/2010/main" val="1165418282"/>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98" name="Shape 198"/>
          <p:cNvSpPr/>
          <p:nvPr/>
        </p:nvSpPr>
        <p:spPr>
          <a:xfrm>
            <a:off x="924363" y="4705256"/>
            <a:ext cx="11225884" cy="318036"/>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1400">
                <a:latin typeface="Code Pro LC"/>
                <a:ea typeface="Code Pro LC"/>
                <a:cs typeface="Code Pro LC"/>
                <a:sym typeface="Code Pro LC"/>
              </a:defRPr>
            </a:lvl1pPr>
          </a:lstStyle>
          <a:p>
            <a:pPr marL="285750" indent="-285750" algn="just">
              <a:buFont typeface="Arial" panose="020B0604020202020204" pitchFamily="34" charset="0"/>
              <a:buChar char="•"/>
            </a:pPr>
            <a:endParaRPr dirty="0"/>
          </a:p>
        </p:txBody>
      </p:sp>
      <p:sp>
        <p:nvSpPr>
          <p:cNvPr id="2" name="PoljeZBesedilom 1">
            <a:extLst>
              <a:ext uri="{FF2B5EF4-FFF2-40B4-BE49-F238E27FC236}">
                <a16:creationId xmlns="" xmlns:a16="http://schemas.microsoft.com/office/drawing/2014/main" id="{70502EA8-4E47-4DC0-8003-4004935E0E3E}"/>
              </a:ext>
            </a:extLst>
          </p:cNvPr>
          <p:cNvSpPr txBox="1"/>
          <p:nvPr/>
        </p:nvSpPr>
        <p:spPr>
          <a:xfrm>
            <a:off x="1052622" y="1122883"/>
            <a:ext cx="11225883" cy="65043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3200" b="1" u="sng" dirty="0">
                <a:latin typeface="Calibri" panose="020F0502020204030204" pitchFamily="34" charset="0"/>
              </a:rPr>
              <a:t>ENIC-NARIC opinion </a:t>
            </a:r>
            <a:r>
              <a:rPr lang="en-US" sz="3200" b="1" dirty="0">
                <a:latin typeface="Calibri" panose="020F0502020204030204" pitchFamily="34" charset="0"/>
              </a:rPr>
              <a:t>does contain the following information:</a:t>
            </a:r>
            <a:br>
              <a:rPr lang="en-US" sz="3200" b="1" dirty="0">
                <a:latin typeface="Calibri" panose="020F0502020204030204" pitchFamily="34" charset="0"/>
              </a:rPr>
            </a:br>
            <a:r>
              <a:rPr lang="en-US" sz="3200" dirty="0">
                <a:latin typeface="Calibri" panose="020F0502020204030204" pitchFamily="34" charset="0"/>
              </a:rPr>
              <a:t>- on the Certificate of Education,</a:t>
            </a:r>
            <a:br>
              <a:rPr lang="en-US" sz="3200" dirty="0">
                <a:latin typeface="Calibri" panose="020F0502020204030204" pitchFamily="34" charset="0"/>
              </a:rPr>
            </a:br>
            <a:r>
              <a:rPr lang="en-US" sz="3200" dirty="0">
                <a:latin typeface="Calibri" panose="020F0502020204030204" pitchFamily="34" charset="0"/>
              </a:rPr>
              <a:t>- on the status of an educational institution and its educational </a:t>
            </a:r>
            <a:r>
              <a:rPr lang="sl-SI" sz="3200" dirty="0">
                <a:latin typeface="Calibri" panose="020F0502020204030204" pitchFamily="34" charset="0"/>
              </a:rPr>
              <a:t>        </a:t>
            </a:r>
            <a:r>
              <a:rPr lang="en-US" sz="3200" dirty="0">
                <a:latin typeface="Calibri" panose="020F0502020204030204" pitchFamily="34" charset="0"/>
              </a:rPr>
              <a:t>program,</a:t>
            </a:r>
            <a:br>
              <a:rPr lang="en-US" sz="3200" dirty="0">
                <a:latin typeface="Calibri" panose="020F0502020204030204" pitchFamily="34" charset="0"/>
              </a:rPr>
            </a:br>
            <a:r>
              <a:rPr lang="en-US" sz="3200" dirty="0">
                <a:latin typeface="Calibri" panose="020F0502020204030204" pitchFamily="34" charset="0"/>
              </a:rPr>
              <a:t>- on completed education, particular field of </a:t>
            </a:r>
            <a:r>
              <a:rPr lang="sl-SI" sz="3200" dirty="0">
                <a:latin typeface="Calibri" panose="020F0502020204030204" pitchFamily="34" charset="0"/>
              </a:rPr>
              <a:t>e</a:t>
            </a:r>
            <a:r>
              <a:rPr lang="en-US" sz="3200" dirty="0" err="1">
                <a:latin typeface="Calibri" panose="020F0502020204030204" pitchFamily="34" charset="0"/>
              </a:rPr>
              <a:t>ducation</a:t>
            </a:r>
            <a:r>
              <a:rPr lang="en-US" sz="3200" dirty="0">
                <a:latin typeface="Calibri" panose="020F0502020204030204" pitchFamily="34" charset="0"/>
              </a:rPr>
              <a:t> and the status of acquired education in the country of origin,</a:t>
            </a:r>
            <a:br>
              <a:rPr lang="en-US" sz="3200" dirty="0">
                <a:latin typeface="Calibri" panose="020F0502020204030204" pitchFamily="34" charset="0"/>
              </a:rPr>
            </a:br>
            <a:r>
              <a:rPr lang="en-US" sz="3200" dirty="0">
                <a:latin typeface="Calibri" panose="020F0502020204030204" pitchFamily="34" charset="0"/>
              </a:rPr>
              <a:t>- on the title obtained in the country of origin,</a:t>
            </a:r>
            <a:br>
              <a:rPr lang="en-US" sz="3200" dirty="0">
                <a:latin typeface="Calibri" panose="020F0502020204030204" pitchFamily="34" charset="0"/>
              </a:rPr>
            </a:br>
            <a:r>
              <a:rPr lang="en-US" sz="3200" dirty="0">
                <a:latin typeface="Calibri" panose="020F0502020204030204" pitchFamily="34" charset="0"/>
              </a:rPr>
              <a:t>- on all the rights arising from a particular education in the country of origin,</a:t>
            </a:r>
            <a:br>
              <a:rPr lang="en-US" sz="3200" dirty="0">
                <a:latin typeface="Calibri" panose="020F0502020204030204" pitchFamily="34" charset="0"/>
              </a:rPr>
            </a:br>
            <a:r>
              <a:rPr lang="en-US" sz="3200" dirty="0">
                <a:latin typeface="Calibri" panose="020F0502020204030204" pitchFamily="34" charset="0"/>
              </a:rPr>
              <a:t>- a brief description of the educational system in the country of origin and</a:t>
            </a:r>
            <a:br>
              <a:rPr lang="en-US" sz="3200" dirty="0">
                <a:latin typeface="Calibri" panose="020F0502020204030204" pitchFamily="34" charset="0"/>
              </a:rPr>
            </a:br>
            <a:r>
              <a:rPr lang="en-US" sz="3200" dirty="0">
                <a:latin typeface="Calibri" panose="020F0502020204030204" pitchFamily="34" charset="0"/>
              </a:rPr>
              <a:t>- on comparability of foreign education with the Slovenian educational system.</a:t>
            </a:r>
            <a:endParaRPr kumimoji="0" lang="sl-SI" sz="3200" b="0" i="0" u="none" strike="noStrike" cap="none" spc="0" normalizeH="0" baseline="0" dirty="0">
              <a:ln>
                <a:noFill/>
              </a:ln>
              <a:solidFill>
                <a:srgbClr val="000000"/>
              </a:solidFill>
              <a:effectLst/>
              <a:uFillTx/>
              <a:sym typeface="Helvetica Neue"/>
            </a:endParaRPr>
          </a:p>
        </p:txBody>
      </p:sp>
    </p:spTree>
    <p:extLst>
      <p:ext uri="{BB962C8B-B14F-4D97-AF65-F5344CB8AC3E}">
        <p14:creationId xmlns:p14="http://schemas.microsoft.com/office/powerpoint/2010/main" val="2100304519"/>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98" name="Shape 198"/>
          <p:cNvSpPr/>
          <p:nvPr/>
        </p:nvSpPr>
        <p:spPr>
          <a:xfrm>
            <a:off x="924363" y="4705256"/>
            <a:ext cx="11225884" cy="318036"/>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1400">
                <a:latin typeface="Code Pro LC"/>
                <a:ea typeface="Code Pro LC"/>
                <a:cs typeface="Code Pro LC"/>
                <a:sym typeface="Code Pro LC"/>
              </a:defRPr>
            </a:lvl1pPr>
          </a:lstStyle>
          <a:p>
            <a:pPr marL="285750" indent="-285750" algn="just">
              <a:buFont typeface="Arial" panose="020B0604020202020204" pitchFamily="34" charset="0"/>
              <a:buChar char="•"/>
            </a:pPr>
            <a:endParaRPr dirty="0"/>
          </a:p>
        </p:txBody>
      </p:sp>
      <p:sp>
        <p:nvSpPr>
          <p:cNvPr id="200" name="Shape 200"/>
          <p:cNvSpPr/>
          <p:nvPr/>
        </p:nvSpPr>
        <p:spPr>
          <a:xfrm>
            <a:off x="924363" y="960927"/>
            <a:ext cx="11225884" cy="533479"/>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3800">
                <a:latin typeface="Code Pro LC"/>
                <a:ea typeface="Code Pro LC"/>
                <a:cs typeface="Code Pro LC"/>
                <a:sym typeface="Code Pro LC"/>
              </a:defRPr>
            </a:lvl1pPr>
          </a:lstStyle>
          <a:p>
            <a:pPr algn="just"/>
            <a:endParaRPr sz="2800" dirty="0"/>
          </a:p>
        </p:txBody>
      </p:sp>
      <p:sp>
        <p:nvSpPr>
          <p:cNvPr id="2" name="PoljeZBesedilom 1">
            <a:extLst>
              <a:ext uri="{FF2B5EF4-FFF2-40B4-BE49-F238E27FC236}">
                <a16:creationId xmlns="" xmlns:a16="http://schemas.microsoft.com/office/drawing/2014/main" id="{70502EA8-4E47-4DC0-8003-4004935E0E3E}"/>
              </a:ext>
            </a:extLst>
          </p:cNvPr>
          <p:cNvSpPr txBox="1"/>
          <p:nvPr/>
        </p:nvSpPr>
        <p:spPr>
          <a:xfrm>
            <a:off x="1065323" y="1198072"/>
            <a:ext cx="11225884" cy="602729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sl-SI" sz="3200" b="1" dirty="0">
                <a:latin typeface="Calibri" panose="020F0502020204030204" pitchFamily="34" charset="0"/>
              </a:rPr>
              <a:t>ACADEMIC RECOGNITION</a:t>
            </a:r>
          </a:p>
          <a:p>
            <a:endParaRPr lang="sl-SI" sz="3200" dirty="0">
              <a:latin typeface="Calibri" panose="020F0502020204030204" pitchFamily="34" charset="0"/>
            </a:endParaRPr>
          </a:p>
          <a:p>
            <a:pPr algn="just"/>
            <a:r>
              <a:rPr lang="sl-SI" sz="3200" dirty="0">
                <a:latin typeface="Calibri" panose="020F0502020204030204" pitchFamily="34" charset="0"/>
              </a:rPr>
              <a:t>A</a:t>
            </a:r>
            <a:r>
              <a:rPr lang="en-GB" sz="3200" dirty="0">
                <a:latin typeface="Calibri" panose="020F0502020204030204" pitchFamily="34" charset="0"/>
              </a:rPr>
              <a:t>t the University of Maribor we perform the academic type of recognition for the purpose of continuing </a:t>
            </a:r>
            <a:r>
              <a:rPr lang="sl-SI" sz="3200" dirty="0">
                <a:latin typeface="Calibri" panose="020F0502020204030204" pitchFamily="34" charset="0"/>
              </a:rPr>
              <a:t>(</a:t>
            </a:r>
            <a:r>
              <a:rPr lang="en-US" sz="3200" dirty="0">
                <a:latin typeface="Calibri" panose="020F0502020204030204" pitchFamily="34" charset="0"/>
              </a:rPr>
              <a:t>postgraduate study programs</a:t>
            </a:r>
            <a:r>
              <a:rPr lang="sl-SI" sz="3200" dirty="0">
                <a:latin typeface="Calibri" panose="020F0502020204030204" pitchFamily="34" charset="0"/>
              </a:rPr>
              <a:t>) </a:t>
            </a:r>
            <a:r>
              <a:rPr lang="en-GB" sz="3200" dirty="0">
                <a:latin typeface="Calibri" panose="020F0502020204030204" pitchFamily="34" charset="0"/>
              </a:rPr>
              <a:t>or beginning studies</a:t>
            </a:r>
            <a:r>
              <a:rPr lang="sl-SI" sz="3200" dirty="0">
                <a:latin typeface="Calibri" panose="020F0502020204030204" pitchFamily="34" charset="0"/>
              </a:rPr>
              <a:t> (</a:t>
            </a:r>
            <a:r>
              <a:rPr lang="en-US" sz="3200" dirty="0">
                <a:latin typeface="Calibri" panose="020F0502020204030204" pitchFamily="34" charset="0"/>
              </a:rPr>
              <a:t>undergraduate study programs </a:t>
            </a:r>
            <a:r>
              <a:rPr lang="en-GB" sz="3200" dirty="0">
                <a:latin typeface="Calibri" panose="020F0502020204030204" pitchFamily="34" charset="0"/>
              </a:rPr>
              <a:t>at our University. </a:t>
            </a:r>
            <a:endParaRPr lang="sl-SI" sz="3200" dirty="0">
              <a:latin typeface="Calibri" panose="020F0502020204030204" pitchFamily="34" charset="0"/>
            </a:endParaRPr>
          </a:p>
          <a:p>
            <a:endParaRPr lang="sl-SI" sz="3200" dirty="0">
              <a:latin typeface="Calibri" panose="020F0502020204030204" pitchFamily="34" charset="0"/>
            </a:endParaRPr>
          </a:p>
          <a:p>
            <a:r>
              <a:rPr lang="en-US" sz="3200" dirty="0">
                <a:latin typeface="Calibri" panose="020F0502020204030204" pitchFamily="34" charset="0"/>
              </a:rPr>
              <a:t>Recognition of education for access to</a:t>
            </a:r>
            <a:r>
              <a:rPr lang="sl-SI" sz="3200" dirty="0">
                <a:latin typeface="Calibri" panose="020F0502020204030204" pitchFamily="34" charset="0"/>
              </a:rPr>
              <a:t>:</a:t>
            </a:r>
          </a:p>
          <a:p>
            <a:r>
              <a:rPr lang="sl-SI" sz="3200" b="1" dirty="0">
                <a:latin typeface="Calibri" panose="020F0502020204030204" pitchFamily="34" charset="0"/>
              </a:rPr>
              <a:t>- UNDERGRADUATE STUDY PROGRAMS </a:t>
            </a:r>
          </a:p>
          <a:p>
            <a:r>
              <a:rPr lang="sl-SI" sz="3200" b="1" dirty="0">
                <a:latin typeface="Calibri" panose="020F0502020204030204" pitchFamily="34" charset="0"/>
              </a:rPr>
              <a:t>- POSTRGRADUATE STUDY PROGRAMS</a:t>
            </a:r>
          </a:p>
          <a:p>
            <a:endParaRPr lang="sl-SI" sz="2400" dirty="0"/>
          </a:p>
          <a:p>
            <a:endParaRPr kumimoji="0" lang="sl-SI" sz="2400" b="0" i="0" u="none" strike="noStrike" cap="none" spc="0" normalizeH="0" baseline="0" dirty="0">
              <a:ln>
                <a:noFill/>
              </a:ln>
              <a:solidFill>
                <a:srgbClr val="000000"/>
              </a:solidFill>
              <a:effectLst/>
              <a:uFillTx/>
              <a:latin typeface="+mj-lt"/>
              <a:ea typeface="+mj-ea"/>
              <a:cs typeface="+mj-cs"/>
              <a:sym typeface="Helvetica Neue"/>
            </a:endParaRPr>
          </a:p>
          <a:p>
            <a:endParaRPr kumimoji="0" lang="sl-SI" sz="1700" b="0" i="0" u="none" strike="noStrike" cap="none" spc="0" normalizeH="0" baseline="0" dirty="0">
              <a:ln>
                <a:noFill/>
              </a:ln>
              <a:solidFill>
                <a:srgbClr val="000000"/>
              </a:solidFill>
              <a:effectLst/>
              <a:uFillTx/>
              <a:latin typeface="+mj-lt"/>
              <a:ea typeface="+mj-ea"/>
              <a:cs typeface="+mj-cs"/>
              <a:sym typeface="Helvetica Neue"/>
            </a:endParaRPr>
          </a:p>
        </p:txBody>
      </p:sp>
    </p:spTree>
    <p:extLst>
      <p:ext uri="{BB962C8B-B14F-4D97-AF65-F5344CB8AC3E}">
        <p14:creationId xmlns:p14="http://schemas.microsoft.com/office/powerpoint/2010/main" val="2477995994"/>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98" name="Shape 198"/>
          <p:cNvSpPr/>
          <p:nvPr/>
        </p:nvSpPr>
        <p:spPr>
          <a:xfrm>
            <a:off x="924363" y="4705256"/>
            <a:ext cx="11225884" cy="318036"/>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1400">
                <a:latin typeface="Code Pro LC"/>
                <a:ea typeface="Code Pro LC"/>
                <a:cs typeface="Code Pro LC"/>
                <a:sym typeface="Code Pro LC"/>
              </a:defRPr>
            </a:lvl1pPr>
          </a:lstStyle>
          <a:p>
            <a:pPr marL="285750" indent="-285750" algn="just">
              <a:buFont typeface="Arial" panose="020B0604020202020204" pitchFamily="34" charset="0"/>
              <a:buChar char="•"/>
            </a:pPr>
            <a:endParaRPr dirty="0"/>
          </a:p>
        </p:txBody>
      </p:sp>
      <p:sp>
        <p:nvSpPr>
          <p:cNvPr id="200" name="Shape 200"/>
          <p:cNvSpPr/>
          <p:nvPr/>
        </p:nvSpPr>
        <p:spPr>
          <a:xfrm>
            <a:off x="924363" y="960927"/>
            <a:ext cx="11225884" cy="533479"/>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3800">
                <a:latin typeface="Code Pro LC"/>
                <a:ea typeface="Code Pro LC"/>
                <a:cs typeface="Code Pro LC"/>
                <a:sym typeface="Code Pro LC"/>
              </a:defRPr>
            </a:lvl1pPr>
          </a:lstStyle>
          <a:p>
            <a:pPr algn="just"/>
            <a:endParaRPr sz="2800" dirty="0"/>
          </a:p>
        </p:txBody>
      </p:sp>
      <p:sp>
        <p:nvSpPr>
          <p:cNvPr id="2" name="PoljeZBesedilom 1">
            <a:extLst>
              <a:ext uri="{FF2B5EF4-FFF2-40B4-BE49-F238E27FC236}">
                <a16:creationId xmlns="" xmlns:a16="http://schemas.microsoft.com/office/drawing/2014/main" id="{70502EA8-4E47-4DC0-8003-4004935E0E3E}"/>
              </a:ext>
            </a:extLst>
          </p:cNvPr>
          <p:cNvSpPr txBox="1"/>
          <p:nvPr/>
        </p:nvSpPr>
        <p:spPr>
          <a:xfrm>
            <a:off x="1025963" y="690297"/>
            <a:ext cx="11343838" cy="74892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3200" b="1" dirty="0">
                <a:latin typeface="Calibri" panose="020F0502020204030204" pitchFamily="34" charset="0"/>
              </a:rPr>
              <a:t>LEGAL BASIS FOR THE RECOGNITION PROCEDURE</a:t>
            </a:r>
            <a:endParaRPr lang="en-US" sz="3200" dirty="0">
              <a:latin typeface="Calibri" panose="020F0502020204030204" pitchFamily="34" charset="0"/>
            </a:endParaRPr>
          </a:p>
          <a:p>
            <a:endParaRPr lang="en-US" sz="3200" dirty="0">
              <a:latin typeface="Calibri" panose="020F0502020204030204" pitchFamily="34" charset="0"/>
            </a:endParaRPr>
          </a:p>
          <a:p>
            <a:r>
              <a:rPr lang="en-US" sz="3200" dirty="0">
                <a:latin typeface="Calibri" panose="020F0502020204030204" pitchFamily="34" charset="0"/>
              </a:rPr>
              <a:t>- Convention on the Recognition of Qualifications concerning Higher Education in the European Region - Lisbon Recognition Convention </a:t>
            </a:r>
          </a:p>
          <a:p>
            <a:endParaRPr lang="en-US" sz="3200" dirty="0">
              <a:latin typeface="Calibri" panose="020F0502020204030204" pitchFamily="34" charset="0"/>
            </a:endParaRPr>
          </a:p>
          <a:p>
            <a:r>
              <a:rPr lang="en-US" sz="3200" dirty="0">
                <a:latin typeface="Calibri" panose="020F0502020204030204" pitchFamily="34" charset="0"/>
              </a:rPr>
              <a:t>- The Law on the Ratification of the Convention on the Recognition of Higher Education Qualifications (</a:t>
            </a:r>
            <a:r>
              <a:rPr lang="sl-SI" sz="3200" i="1" dirty="0">
                <a:latin typeface="Calibri" panose="020F0502020204030204" pitchFamily="34" charset="0"/>
              </a:rPr>
              <a:t>Zakon o ratifikaciji konvencije o priznavanju visokošolskih kvalifikaciji v evropski regiji</a:t>
            </a:r>
            <a:r>
              <a:rPr lang="en-US" sz="3200" dirty="0">
                <a:latin typeface="Calibri" panose="020F0502020204030204" pitchFamily="34" charset="0"/>
              </a:rPr>
              <a:t>)</a:t>
            </a:r>
          </a:p>
          <a:p>
            <a:endParaRPr lang="en-US" sz="3200" dirty="0">
              <a:latin typeface="Calibri" panose="020F0502020204030204" pitchFamily="34" charset="0"/>
            </a:endParaRPr>
          </a:p>
          <a:p>
            <a:r>
              <a:rPr lang="en-US" sz="3200" dirty="0">
                <a:latin typeface="Calibri" panose="020F0502020204030204" pitchFamily="34" charset="0"/>
              </a:rPr>
              <a:t>- The Law on evaluation and recognition of education (</a:t>
            </a:r>
            <a:r>
              <a:rPr lang="sl-SI" sz="3200" i="1" dirty="0">
                <a:latin typeface="Calibri" panose="020F0502020204030204" pitchFamily="34" charset="0"/>
              </a:rPr>
              <a:t>Zakon o vrednotenju in priznavanju izobraževanja</a:t>
            </a:r>
            <a:r>
              <a:rPr lang="en-US" sz="3200" dirty="0">
                <a:latin typeface="Calibri" panose="020F0502020204030204" pitchFamily="34" charset="0"/>
              </a:rPr>
              <a:t>)</a:t>
            </a:r>
            <a:endParaRPr kumimoji="0" lang="en-US" sz="3200" b="0" strike="noStrike" cap="none" spc="0" normalizeH="0" baseline="0" dirty="0">
              <a:ln>
                <a:noFill/>
              </a:ln>
              <a:solidFill>
                <a:srgbClr val="000000"/>
              </a:solidFill>
              <a:effectLst/>
              <a:uFillTx/>
              <a:latin typeface="Calibri" panose="020F0502020204030204" pitchFamily="34" charset="0"/>
              <a:sym typeface="Helvetica Neue"/>
            </a:endParaRPr>
          </a:p>
          <a:p>
            <a:endParaRPr kumimoji="0" lang="en-US" sz="3200" b="0" strike="noStrike" cap="none" spc="0" normalizeH="0" baseline="0" dirty="0">
              <a:ln>
                <a:noFill/>
              </a:ln>
              <a:solidFill>
                <a:srgbClr val="000000"/>
              </a:solidFill>
              <a:effectLst/>
              <a:uFillTx/>
              <a:latin typeface="Calibri" panose="020F0502020204030204" pitchFamily="34" charset="0"/>
              <a:sym typeface="Helvetica Neue"/>
            </a:endParaRPr>
          </a:p>
          <a:p>
            <a:r>
              <a:rPr kumimoji="0" lang="en-US" sz="3200" b="0" strike="noStrike" cap="none" spc="0" normalizeH="0" baseline="0" dirty="0">
                <a:ln>
                  <a:noFill/>
                </a:ln>
                <a:solidFill>
                  <a:srgbClr val="000000"/>
                </a:solidFill>
                <a:effectLst/>
                <a:uFillTx/>
                <a:latin typeface="Calibri" panose="020F0502020204030204" pitchFamily="34" charset="0"/>
                <a:sym typeface="Helvetica Neue"/>
              </a:rPr>
              <a:t>- </a:t>
            </a:r>
            <a:r>
              <a:rPr lang="en-US" sz="3200" dirty="0">
                <a:latin typeface="Calibri" panose="020F0502020204030204" pitchFamily="34" charset="0"/>
              </a:rPr>
              <a:t>Rules on the recognition of foreign education at the University of Maribor (</a:t>
            </a:r>
            <a:r>
              <a:rPr lang="sl-SI" sz="3200" i="1" dirty="0">
                <a:latin typeface="Calibri" panose="020F0502020204030204" pitchFamily="34" charset="0"/>
              </a:rPr>
              <a:t>Pravilnik o priznavanju tujega izobraževanja na UM</a:t>
            </a:r>
            <a:r>
              <a:rPr lang="en-US" sz="3200" i="1" dirty="0">
                <a:latin typeface="Calibri" panose="020F0502020204030204" pitchFamily="34" charset="0"/>
              </a:rPr>
              <a:t>)</a:t>
            </a:r>
            <a:endParaRPr kumimoji="0" lang="en-US" sz="3200" b="0" i="1" strike="noStrike" cap="none" spc="0" normalizeH="0" baseline="0" dirty="0">
              <a:ln>
                <a:noFill/>
              </a:ln>
              <a:solidFill>
                <a:srgbClr val="000000"/>
              </a:solidFill>
              <a:effectLst/>
              <a:uFillTx/>
              <a:latin typeface="Calibri" panose="020F0502020204030204" pitchFamily="34" charset="0"/>
              <a:sym typeface="Helvetica Neue"/>
            </a:endParaRPr>
          </a:p>
        </p:txBody>
      </p:sp>
    </p:spTree>
    <p:extLst>
      <p:ext uri="{BB962C8B-B14F-4D97-AF65-F5344CB8AC3E}">
        <p14:creationId xmlns:p14="http://schemas.microsoft.com/office/powerpoint/2010/main" val="2252206450"/>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98" name="Shape 198"/>
          <p:cNvSpPr/>
          <p:nvPr/>
        </p:nvSpPr>
        <p:spPr>
          <a:xfrm>
            <a:off x="924363" y="4705256"/>
            <a:ext cx="11225884" cy="318036"/>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1400">
                <a:latin typeface="Code Pro LC"/>
                <a:ea typeface="Code Pro LC"/>
                <a:cs typeface="Code Pro LC"/>
                <a:sym typeface="Code Pro LC"/>
              </a:defRPr>
            </a:lvl1pPr>
          </a:lstStyle>
          <a:p>
            <a:pPr marL="285750" indent="-285750" algn="just">
              <a:buFont typeface="Arial" panose="020B0604020202020204" pitchFamily="34" charset="0"/>
              <a:buChar char="•"/>
            </a:pPr>
            <a:endParaRPr dirty="0"/>
          </a:p>
        </p:txBody>
      </p:sp>
      <p:sp>
        <p:nvSpPr>
          <p:cNvPr id="200" name="Shape 200"/>
          <p:cNvSpPr/>
          <p:nvPr/>
        </p:nvSpPr>
        <p:spPr>
          <a:xfrm>
            <a:off x="924363" y="960927"/>
            <a:ext cx="11225884" cy="533479"/>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3800">
                <a:latin typeface="Code Pro LC"/>
                <a:ea typeface="Code Pro LC"/>
                <a:cs typeface="Code Pro LC"/>
                <a:sym typeface="Code Pro LC"/>
              </a:defRPr>
            </a:lvl1pPr>
          </a:lstStyle>
          <a:p>
            <a:pPr algn="just"/>
            <a:endParaRPr sz="2800" dirty="0"/>
          </a:p>
        </p:txBody>
      </p:sp>
      <p:sp>
        <p:nvSpPr>
          <p:cNvPr id="2" name="PoljeZBesedilom 1">
            <a:extLst>
              <a:ext uri="{FF2B5EF4-FFF2-40B4-BE49-F238E27FC236}">
                <a16:creationId xmlns="" xmlns:a16="http://schemas.microsoft.com/office/drawing/2014/main" id="{70502EA8-4E47-4DC0-8003-4004935E0E3E}"/>
              </a:ext>
            </a:extLst>
          </p:cNvPr>
          <p:cNvSpPr txBox="1"/>
          <p:nvPr/>
        </p:nvSpPr>
        <p:spPr>
          <a:xfrm>
            <a:off x="1059711" y="1172672"/>
            <a:ext cx="11225883" cy="576568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GB" sz="3200" b="1" dirty="0">
                <a:latin typeface="Calibri" panose="020F0502020204030204" pitchFamily="34" charset="0"/>
              </a:rPr>
              <a:t>THE RECOGNITION PROCEDURE </a:t>
            </a:r>
            <a:endParaRPr lang="sl-SI" sz="3200" dirty="0">
              <a:latin typeface="Calibri" panose="020F0502020204030204" pitchFamily="34" charset="0"/>
            </a:endParaRPr>
          </a:p>
          <a:p>
            <a:endParaRPr lang="en-US" sz="3200" dirty="0">
              <a:latin typeface="Calibri" panose="020F0502020204030204" pitchFamily="34" charset="0"/>
            </a:endParaRPr>
          </a:p>
          <a:p>
            <a:pPr algn="just"/>
            <a:r>
              <a:rPr lang="en-GB" sz="3200" dirty="0">
                <a:latin typeface="Calibri" panose="020F0502020204030204" pitchFamily="34" charset="0"/>
              </a:rPr>
              <a:t>The recognition process for the purpose of continuing the education at the higher institution, is carried out at the University of Maribor and ends with the Decision</a:t>
            </a:r>
            <a:r>
              <a:rPr lang="sl-SI" sz="3200" dirty="0">
                <a:latin typeface="Calibri" panose="020F0502020204030204" pitchFamily="34" charset="0"/>
              </a:rPr>
              <a:t> on recognition</a:t>
            </a:r>
            <a:r>
              <a:rPr lang="en-GB" sz="3200" dirty="0">
                <a:latin typeface="Calibri" panose="020F0502020204030204" pitchFamily="34" charset="0"/>
              </a:rPr>
              <a:t>.</a:t>
            </a:r>
            <a:endParaRPr lang="sl-SI" sz="3200" dirty="0">
              <a:latin typeface="Calibri" panose="020F0502020204030204" pitchFamily="34" charset="0"/>
            </a:endParaRPr>
          </a:p>
          <a:p>
            <a:pPr algn="just"/>
            <a:endParaRPr lang="sl-SI" sz="3200" dirty="0">
              <a:latin typeface="Calibri" panose="020F0502020204030204" pitchFamily="34" charset="0"/>
            </a:endParaRPr>
          </a:p>
          <a:p>
            <a:pPr algn="just"/>
            <a:r>
              <a:rPr lang="sl-SI" sz="3200" dirty="0">
                <a:latin typeface="Calibri" panose="020F0502020204030204" pitchFamily="34" charset="0"/>
              </a:rPr>
              <a:t>T</a:t>
            </a:r>
            <a:r>
              <a:rPr lang="en-GB" sz="3200" dirty="0">
                <a:latin typeface="Calibri" panose="020F0502020204030204" pitchFamily="34" charset="0"/>
              </a:rPr>
              <a:t>he Decision on recognition only approves or disapproves the candidate’s right to access, registration and participation in the enrolment procedure for continuing studies at the educational institution.</a:t>
            </a:r>
            <a:endParaRPr lang="sl-SI" sz="3200" dirty="0">
              <a:latin typeface="Calibri" panose="020F0502020204030204" pitchFamily="34" charset="0"/>
            </a:endParaRPr>
          </a:p>
          <a:p>
            <a:endParaRPr lang="en-US" sz="2400" dirty="0">
              <a:latin typeface="Calibri" panose="020F0502020204030204" pitchFamily="34" charset="0"/>
            </a:endParaRPr>
          </a:p>
          <a:p>
            <a:endParaRPr kumimoji="0" lang="en-US" sz="2400" b="0" i="1" strike="noStrike" cap="none" spc="0" normalizeH="0" baseline="0" dirty="0">
              <a:ln>
                <a:noFill/>
              </a:ln>
              <a:solidFill>
                <a:srgbClr val="000000"/>
              </a:solidFill>
              <a:effectLst/>
              <a:uFillTx/>
              <a:latin typeface="Calibri" panose="020F0502020204030204" pitchFamily="34" charset="0"/>
              <a:sym typeface="Helvetica Neue"/>
            </a:endParaRPr>
          </a:p>
        </p:txBody>
      </p:sp>
    </p:spTree>
    <p:extLst>
      <p:ext uri="{BB962C8B-B14F-4D97-AF65-F5344CB8AC3E}">
        <p14:creationId xmlns:p14="http://schemas.microsoft.com/office/powerpoint/2010/main" val="2073063843"/>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98" name="Shape 198"/>
          <p:cNvSpPr/>
          <p:nvPr/>
        </p:nvSpPr>
        <p:spPr>
          <a:xfrm>
            <a:off x="924363" y="4705256"/>
            <a:ext cx="11225884" cy="318036"/>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1400">
                <a:latin typeface="Code Pro LC"/>
                <a:ea typeface="Code Pro LC"/>
                <a:cs typeface="Code Pro LC"/>
                <a:sym typeface="Code Pro LC"/>
              </a:defRPr>
            </a:lvl1pPr>
          </a:lstStyle>
          <a:p>
            <a:pPr marL="285750" indent="-285750" algn="just">
              <a:buFont typeface="Arial" panose="020B0604020202020204" pitchFamily="34" charset="0"/>
              <a:buChar char="•"/>
            </a:pPr>
            <a:endParaRPr dirty="0"/>
          </a:p>
        </p:txBody>
      </p:sp>
      <p:sp>
        <p:nvSpPr>
          <p:cNvPr id="2" name="PoljeZBesedilom 1">
            <a:extLst>
              <a:ext uri="{FF2B5EF4-FFF2-40B4-BE49-F238E27FC236}">
                <a16:creationId xmlns="" xmlns:a16="http://schemas.microsoft.com/office/drawing/2014/main" id="{70502EA8-4E47-4DC0-8003-4004935E0E3E}"/>
              </a:ext>
            </a:extLst>
          </p:cNvPr>
          <p:cNvSpPr txBox="1"/>
          <p:nvPr/>
        </p:nvSpPr>
        <p:spPr>
          <a:xfrm>
            <a:off x="1040662" y="1124411"/>
            <a:ext cx="11354538" cy="598112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AU" sz="3200" b="1" dirty="0">
                <a:latin typeface="Calibri" panose="020F0502020204030204" pitchFamily="34" charset="0"/>
              </a:rPr>
              <a:t>RECOGNITION OF EDUCATION FOR ACCESS TO UNDERGRADUATE STUDY PROGRAMS </a:t>
            </a:r>
          </a:p>
          <a:p>
            <a:endParaRPr lang="en-AU" sz="3000" dirty="0">
              <a:latin typeface="Calibri" panose="020F0502020204030204" pitchFamily="34" charset="0"/>
            </a:endParaRPr>
          </a:p>
          <a:p>
            <a:pPr algn="just"/>
            <a:r>
              <a:rPr lang="en-AU" sz="3200" dirty="0">
                <a:latin typeface="Calibri" panose="020F0502020204030204" pitchFamily="34" charset="0"/>
              </a:rPr>
              <a:t>The process of application for enrolment </a:t>
            </a:r>
            <a:r>
              <a:rPr lang="en-AU" sz="3200" b="1" dirty="0">
                <a:latin typeface="Calibri" panose="020F0502020204030204" pitchFamily="34" charset="0"/>
              </a:rPr>
              <a:t>starts</a:t>
            </a:r>
            <a:r>
              <a:rPr lang="en-AU" sz="3200" dirty="0">
                <a:latin typeface="Calibri" panose="020F0502020204030204" pitchFamily="34" charset="0"/>
              </a:rPr>
              <a:t> with an application which is at the same time also the application for recognition of foreign education.</a:t>
            </a:r>
          </a:p>
          <a:p>
            <a:endParaRPr lang="en-AU" sz="3200" dirty="0">
              <a:latin typeface="Calibri" panose="020F0502020204030204" pitchFamily="34" charset="0"/>
            </a:endParaRPr>
          </a:p>
          <a:p>
            <a:r>
              <a:rPr lang="en-AU" sz="3200" dirty="0">
                <a:solidFill>
                  <a:schemeClr val="tx1"/>
                </a:solidFill>
                <a:latin typeface="Calibri" panose="020F0502020204030204" pitchFamily="34" charset="0"/>
              </a:rPr>
              <a:t>Candidates can apply electronically using E‐ application portal </a:t>
            </a:r>
            <a:r>
              <a:rPr lang="en-AU" sz="3200" dirty="0" err="1">
                <a:solidFill>
                  <a:schemeClr val="tx1"/>
                </a:solidFill>
                <a:latin typeface="Calibri" panose="020F0502020204030204" pitchFamily="34" charset="0"/>
              </a:rPr>
              <a:t>eVŠ</a:t>
            </a:r>
            <a:r>
              <a:rPr lang="en-AU" sz="3200" dirty="0">
                <a:solidFill>
                  <a:schemeClr val="tx1"/>
                </a:solidFill>
                <a:latin typeface="Calibri" panose="020F0502020204030204" pitchFamily="34" charset="0"/>
              </a:rPr>
              <a:t>: </a:t>
            </a:r>
          </a:p>
          <a:p>
            <a:endParaRPr lang="en-AU" sz="3200" dirty="0">
              <a:solidFill>
                <a:schemeClr val="tx1"/>
              </a:solidFill>
              <a:latin typeface="Calibri" panose="020F0502020204030204" pitchFamily="34" charset="0"/>
              <a:hlinkClick r:id="rId3"/>
            </a:endParaRPr>
          </a:p>
          <a:p>
            <a:r>
              <a:rPr lang="en-AU" sz="3200" dirty="0">
                <a:solidFill>
                  <a:schemeClr val="tx1"/>
                </a:solidFill>
                <a:latin typeface="Calibri" panose="020F0502020204030204" pitchFamily="34" charset="0"/>
                <a:hlinkClick r:id="rId3"/>
              </a:rPr>
              <a:t>http://portal.evs.gov.si/prijava/</a:t>
            </a:r>
            <a:r>
              <a:rPr lang="en-AU" sz="3200" dirty="0">
                <a:solidFill>
                  <a:schemeClr val="tx1"/>
                </a:solidFill>
                <a:latin typeface="Calibri" panose="020F0502020204030204" pitchFamily="34" charset="0"/>
              </a:rPr>
              <a:t> or</a:t>
            </a:r>
          </a:p>
          <a:p>
            <a:endParaRPr lang="en-AU" sz="3200" dirty="0">
              <a:solidFill>
                <a:schemeClr val="tx1"/>
              </a:solidFill>
              <a:latin typeface="Calibri" panose="020F0502020204030204" pitchFamily="34" charset="0"/>
            </a:endParaRPr>
          </a:p>
          <a:p>
            <a:r>
              <a:rPr lang="en-AU" sz="3200" u="sng" dirty="0">
                <a:solidFill>
                  <a:schemeClr val="tx1"/>
                </a:solidFill>
                <a:latin typeface="Calibri" panose="020F0502020204030204" pitchFamily="34" charset="0"/>
              </a:rPr>
              <a:t>http://portal.evs.gov.si/prijava/?locale=en</a:t>
            </a:r>
          </a:p>
        </p:txBody>
      </p:sp>
    </p:spTree>
    <p:extLst>
      <p:ext uri="{BB962C8B-B14F-4D97-AF65-F5344CB8AC3E}">
        <p14:creationId xmlns:p14="http://schemas.microsoft.com/office/powerpoint/2010/main" val="2849946159"/>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98" name="Shape 198"/>
          <p:cNvSpPr/>
          <p:nvPr/>
        </p:nvSpPr>
        <p:spPr>
          <a:xfrm>
            <a:off x="924363" y="4705256"/>
            <a:ext cx="11225884" cy="318036"/>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defRPr sz="1400">
                <a:latin typeface="Code Pro LC"/>
                <a:ea typeface="Code Pro LC"/>
                <a:cs typeface="Code Pro LC"/>
                <a:sym typeface="Code Pro LC"/>
              </a:defRPr>
            </a:lvl1pPr>
          </a:lstStyle>
          <a:p>
            <a:pPr marL="285750" indent="-285750" algn="just">
              <a:buFont typeface="Arial" panose="020B0604020202020204" pitchFamily="34" charset="0"/>
              <a:buChar char="•"/>
            </a:pPr>
            <a:endParaRPr dirty="0"/>
          </a:p>
        </p:txBody>
      </p:sp>
      <p:sp>
        <p:nvSpPr>
          <p:cNvPr id="2" name="PoljeZBesedilom 1">
            <a:extLst>
              <a:ext uri="{FF2B5EF4-FFF2-40B4-BE49-F238E27FC236}">
                <a16:creationId xmlns="" xmlns:a16="http://schemas.microsoft.com/office/drawing/2014/main" id="{70502EA8-4E47-4DC0-8003-4004935E0E3E}"/>
              </a:ext>
            </a:extLst>
          </p:cNvPr>
          <p:cNvSpPr txBox="1"/>
          <p:nvPr/>
        </p:nvSpPr>
        <p:spPr>
          <a:xfrm>
            <a:off x="1021610" y="599330"/>
            <a:ext cx="11225883" cy="551946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just"/>
            <a:r>
              <a:rPr lang="en-US" sz="3200" dirty="0">
                <a:latin typeface="Calibri" panose="020F0502020204030204" pitchFamily="34" charset="0"/>
              </a:rPr>
              <a:t>To prepare the Decision on recognition of  foreign education for access to </a:t>
            </a:r>
            <a:r>
              <a:rPr lang="en-US" sz="3200" b="1" dirty="0">
                <a:latin typeface="Calibri" panose="020F0502020204030204" pitchFamily="34" charset="0"/>
              </a:rPr>
              <a:t>undergraduate study </a:t>
            </a:r>
            <a:r>
              <a:rPr lang="en-US" sz="3200" b="1" dirty="0" err="1">
                <a:latin typeface="Calibri" panose="020F0502020204030204" pitchFamily="34" charset="0"/>
              </a:rPr>
              <a:t>programmes</a:t>
            </a:r>
            <a:r>
              <a:rPr lang="en-US" sz="3200" b="1" dirty="0">
                <a:latin typeface="Calibri" panose="020F0502020204030204" pitchFamily="34" charset="0"/>
              </a:rPr>
              <a:t> </a:t>
            </a:r>
            <a:r>
              <a:rPr lang="en-US" sz="3200" dirty="0">
                <a:latin typeface="Calibri" panose="020F0502020204030204" pitchFamily="34" charset="0"/>
              </a:rPr>
              <a:t>we need the following documentation:</a:t>
            </a:r>
            <a:endParaRPr lang="sl-SI" sz="3200" dirty="0">
              <a:latin typeface="Calibri" panose="020F0502020204030204" pitchFamily="34" charset="0"/>
            </a:endParaRPr>
          </a:p>
          <a:p>
            <a:endParaRPr lang="en-US" sz="3200" dirty="0">
              <a:latin typeface="Calibri" panose="020F0502020204030204" pitchFamily="34" charset="0"/>
            </a:endParaRPr>
          </a:p>
          <a:p>
            <a:r>
              <a:rPr lang="en-US" sz="3200" dirty="0" smtClean="0">
                <a:latin typeface="Calibri" panose="020F0502020204030204" pitchFamily="34" charset="0"/>
              </a:rPr>
              <a:t>- legalized </a:t>
            </a:r>
            <a:r>
              <a:rPr lang="en-US" sz="3200" dirty="0">
                <a:latin typeface="Calibri" panose="020F0502020204030204" pitchFamily="34" charset="0"/>
              </a:rPr>
              <a:t>original of the secondary school exit certificate/diploma, proving completed foreign secondary education, </a:t>
            </a:r>
            <a:endParaRPr lang="sl-SI" sz="3200" dirty="0" smtClean="0">
              <a:latin typeface="Calibri" panose="020F0502020204030204" pitchFamily="34" charset="0"/>
            </a:endParaRPr>
          </a:p>
          <a:p>
            <a:r>
              <a:rPr lang="sl-SI" sz="3200" smtClean="0">
                <a:latin typeface="Calibri" panose="020F0502020204030204" pitchFamily="34" charset="0"/>
              </a:rPr>
              <a:t>- </a:t>
            </a:r>
            <a:r>
              <a:rPr lang="en-US" sz="3200" dirty="0" smtClean="0">
                <a:latin typeface="Calibri" panose="020F0502020204030204" pitchFamily="34" charset="0"/>
              </a:rPr>
              <a:t>translation into Slovenian or English by a court appointed translator of the secondary school exit certificate,</a:t>
            </a:r>
          </a:p>
          <a:p>
            <a:r>
              <a:rPr lang="en-US" sz="3200" dirty="0" smtClean="0">
                <a:latin typeface="Calibri" panose="020F0502020204030204" pitchFamily="34" charset="0"/>
              </a:rPr>
              <a:t>- plain copies of the residual secondary school yearly certificates</a:t>
            </a:r>
            <a:r>
              <a:rPr lang="en-US" sz="3200" dirty="0">
                <a:latin typeface="Calibri" panose="020F0502020204030204" pitchFamily="34" charset="0"/>
              </a:rPr>
              <a:t>, </a:t>
            </a:r>
          </a:p>
          <a:p>
            <a:r>
              <a:rPr lang="en-US" sz="3200" dirty="0">
                <a:latin typeface="Calibri" panose="020F0502020204030204" pitchFamily="34" charset="0"/>
              </a:rPr>
              <a:t>- a short chronological description of the entire education prepared and signed by the candidate. </a:t>
            </a:r>
          </a:p>
        </p:txBody>
      </p:sp>
    </p:spTree>
    <p:extLst>
      <p:ext uri="{BB962C8B-B14F-4D97-AF65-F5344CB8AC3E}">
        <p14:creationId xmlns:p14="http://schemas.microsoft.com/office/powerpoint/2010/main" val="616206175"/>
      </p:ext>
    </p:extLst>
  </p:cSld>
  <p:clrMapOvr>
    <a:masterClrMapping/>
  </p:clrMapOvr>
  <p:transition spd="slow"/>
</p:sld>
</file>

<file path=ppt/theme/theme1.xml><?xml version="1.0" encoding="utf-8"?>
<a:theme xmlns:a="http://schemas.openxmlformats.org/drawingml/2006/main"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Neue"/>
        <a:ea typeface="Helvetica Neue"/>
        <a:cs typeface="Helvetica Neue"/>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0"/>
          </a:spcBef>
          <a:spcAft>
            <a:spcPts val="0"/>
          </a:spcAft>
          <a:buClrTx/>
          <a:buSzTx/>
          <a:buFontTx/>
          <a:buNone/>
          <a:tabLst/>
          <a:defRPr kumimoji="0" sz="1700" b="0" i="0" u="none" strike="noStrike" cap="none" spc="0" normalizeH="0" baseline="0">
            <a:ln>
              <a:noFill/>
            </a:ln>
            <a:solidFill>
              <a:srgbClr val="000000"/>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5400" dir="5400000" rotWithShape="0">
            <a:srgbClr val="000000">
              <a:alpha val="50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0"/>
          </a:spcBef>
          <a:spcAft>
            <a:spcPts val="0"/>
          </a:spcAft>
          <a:buClrTx/>
          <a:buSzTx/>
          <a:buFontTx/>
          <a:buNone/>
          <a:tabLst/>
          <a:defRPr kumimoji="0" sz="1700" b="0" i="0" u="none" strike="noStrike" cap="none" spc="0" normalizeH="0" baseline="0">
            <a:ln>
              <a:noFill/>
            </a:ln>
            <a:solidFill>
              <a:srgbClr val="000000"/>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Neue"/>
        <a:ea typeface="Helvetica Neue"/>
        <a:cs typeface="Helvetica Neue"/>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0"/>
          </a:spcBef>
          <a:spcAft>
            <a:spcPts val="0"/>
          </a:spcAft>
          <a:buClrTx/>
          <a:buSzTx/>
          <a:buFontTx/>
          <a:buNone/>
          <a:tabLst/>
          <a:defRPr kumimoji="0" sz="1700" b="0" i="0" u="none" strike="noStrike" cap="none" spc="0" normalizeH="0" baseline="0">
            <a:ln>
              <a:noFill/>
            </a:ln>
            <a:solidFill>
              <a:srgbClr val="000000"/>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5400" dir="5400000" rotWithShape="0">
            <a:srgbClr val="000000">
              <a:alpha val="50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0"/>
          </a:spcBef>
          <a:spcAft>
            <a:spcPts val="0"/>
          </a:spcAft>
          <a:buClrTx/>
          <a:buSzTx/>
          <a:buFontTx/>
          <a:buNone/>
          <a:tabLst/>
          <a:defRPr kumimoji="0" sz="1700" b="0" i="0" u="none" strike="noStrike" cap="none" spc="0" normalizeH="0" baseline="0">
            <a:ln>
              <a:noFill/>
            </a:ln>
            <a:solidFill>
              <a:srgbClr val="000000"/>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735</TotalTime>
  <Words>1355</Words>
  <Application>Microsoft Office PowerPoint</Application>
  <PresentationFormat>Po meri</PresentationFormat>
  <Paragraphs>103</Paragraphs>
  <Slides>21</Slides>
  <Notes>0</Notes>
  <HiddenSlides>0</HiddenSlides>
  <MMClips>0</MMClips>
  <ScaleCrop>false</ScaleCrop>
  <HeadingPairs>
    <vt:vector size="6" baseType="variant">
      <vt:variant>
        <vt:lpstr>Uporabljene pisave</vt:lpstr>
      </vt:variant>
      <vt:variant>
        <vt:i4>9</vt:i4>
      </vt:variant>
      <vt:variant>
        <vt:lpstr>Tema</vt:lpstr>
      </vt:variant>
      <vt:variant>
        <vt:i4>1</vt:i4>
      </vt:variant>
      <vt:variant>
        <vt:lpstr>Naslovi diapozitivov</vt:lpstr>
      </vt:variant>
      <vt:variant>
        <vt:i4>21</vt:i4>
      </vt:variant>
    </vt:vector>
  </HeadingPairs>
  <TitlesOfParts>
    <vt:vector size="31" baseType="lpstr">
      <vt:lpstr>Arial</vt:lpstr>
      <vt:lpstr>Bradley Hand ITC</vt:lpstr>
      <vt:lpstr>Calibri</vt:lpstr>
      <vt:lpstr>Calibri Light</vt:lpstr>
      <vt:lpstr>Code Pro LC</vt:lpstr>
      <vt:lpstr>Helvetica</vt:lpstr>
      <vt:lpstr>Helvetica Light</vt:lpstr>
      <vt:lpstr>Helvetica Neue</vt:lpstr>
      <vt:lpstr>Times New Roman</vt:lpstr>
      <vt:lpstr>White</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Vadim Casap</dc:creator>
  <cp:lastModifiedBy>Brina Zavrl</cp:lastModifiedBy>
  <cp:revision>176</cp:revision>
  <cp:lastPrinted>2017-11-23T13:06:11Z</cp:lastPrinted>
  <dcterms:modified xsi:type="dcterms:W3CDTF">2017-11-24T10:50:45Z</dcterms:modified>
</cp:coreProperties>
</file>