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263" r:id="rId3"/>
    <p:sldId id="303" r:id="rId4"/>
    <p:sldId id="302" r:id="rId5"/>
    <p:sldId id="264" r:id="rId6"/>
    <p:sldId id="287" r:id="rId7"/>
    <p:sldId id="288" r:id="rId8"/>
    <p:sldId id="300" r:id="rId9"/>
    <p:sldId id="269" r:id="rId10"/>
    <p:sldId id="268" r:id="rId11"/>
    <p:sldId id="289" r:id="rId12"/>
    <p:sldId id="291" r:id="rId13"/>
    <p:sldId id="293" r:id="rId14"/>
    <p:sldId id="294" r:id="rId15"/>
    <p:sldId id="295" r:id="rId16"/>
    <p:sldId id="266" r:id="rId17"/>
    <p:sldId id="296" r:id="rId18"/>
    <p:sldId id="297" r:id="rId19"/>
    <p:sldId id="290" r:id="rId20"/>
    <p:sldId id="299" r:id="rId21"/>
  </p:sldIdLst>
  <p:sldSz cx="13004800" cy="97536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265" autoAdjust="0"/>
  </p:normalViewPr>
  <p:slideViewPr>
    <p:cSldViewPr snapToGrid="0">
      <p:cViewPr varScale="1">
        <p:scale>
          <a:sx n="63" d="100"/>
          <a:sy n="63" d="100"/>
        </p:scale>
        <p:origin x="2238" y="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87A44-B55E-4F6F-9936-6885D8AE2434}" type="doc">
      <dgm:prSet loTypeId="urn:microsoft.com/office/officeart/2008/layout/Picture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78B18305-686D-4322-8B8F-D7E1B917E60C}">
      <dgm:prSet phldrT="[besedilo]" custT="1"/>
      <dgm:spPr/>
      <dgm:t>
        <a:bodyPr/>
        <a:lstStyle/>
        <a:p>
          <a:r>
            <a:rPr lang="sl-SI" sz="4400" dirty="0" smtClean="0"/>
            <a:t>International Relations Office</a:t>
          </a:r>
          <a:br>
            <a:rPr lang="sl-SI" sz="4400" dirty="0" smtClean="0"/>
          </a:br>
          <a:r>
            <a:rPr lang="sl-SI" sz="4400" dirty="0" smtClean="0"/>
            <a:t>at </a:t>
          </a:r>
          <a:r>
            <a:rPr lang="sl-SI" sz="4400" dirty="0" err="1" smtClean="0"/>
            <a:t>the</a:t>
          </a:r>
          <a:r>
            <a:rPr lang="sl-SI" sz="4400" dirty="0" smtClean="0"/>
            <a:t> University of Maribor</a:t>
          </a:r>
          <a:endParaRPr lang="sl-SI" sz="4400" dirty="0"/>
        </a:p>
      </dgm:t>
    </dgm:pt>
    <dgm:pt modelId="{FB266482-680C-4B5F-9431-30B0B5086E86}" type="parTrans" cxnId="{C1B1CC7A-F1F2-468F-BB54-1B0B4E9EB550}">
      <dgm:prSet/>
      <dgm:spPr/>
      <dgm:t>
        <a:bodyPr/>
        <a:lstStyle/>
        <a:p>
          <a:endParaRPr lang="sl-SI"/>
        </a:p>
      </dgm:t>
    </dgm:pt>
    <dgm:pt modelId="{0451AFD0-654C-432C-B6D9-B197D16D99DF}" type="sibTrans" cxnId="{C1B1CC7A-F1F2-468F-BB54-1B0B4E9EB550}">
      <dgm:prSet/>
      <dgm:spPr/>
      <dgm:t>
        <a:bodyPr/>
        <a:lstStyle/>
        <a:p>
          <a:endParaRPr lang="sl-SI"/>
        </a:p>
      </dgm:t>
    </dgm:pt>
    <dgm:pt modelId="{AC857039-4944-4970-8132-79253E13BC20}">
      <dgm:prSet phldrT="[besedilo]" custT="1"/>
      <dgm:spPr/>
      <dgm:t>
        <a:bodyPr/>
        <a:lstStyle/>
        <a:p>
          <a:r>
            <a:rPr lang="sl-SI" sz="4400" dirty="0" smtClean="0"/>
            <a:t>Erasmus+ </a:t>
          </a:r>
          <a:r>
            <a:rPr lang="sl-SI" sz="4400" dirty="0" err="1" smtClean="0"/>
            <a:t>faculty</a:t>
          </a:r>
          <a:r>
            <a:rPr lang="sl-SI" sz="4400" dirty="0" smtClean="0"/>
            <a:t> </a:t>
          </a:r>
          <a:r>
            <a:rPr lang="sl-SI" sz="4400" dirty="0" err="1" smtClean="0"/>
            <a:t>coordinators</a:t>
          </a:r>
          <a:endParaRPr lang="sl-SI" sz="4400" dirty="0"/>
        </a:p>
      </dgm:t>
    </dgm:pt>
    <dgm:pt modelId="{CF1515AF-9CE7-4F52-B574-26BA69A7966D}" type="parTrans" cxnId="{76000D09-106E-461F-81DC-EFB80939F5C0}">
      <dgm:prSet/>
      <dgm:spPr/>
      <dgm:t>
        <a:bodyPr/>
        <a:lstStyle/>
        <a:p>
          <a:endParaRPr lang="sl-SI"/>
        </a:p>
      </dgm:t>
    </dgm:pt>
    <dgm:pt modelId="{E1487E81-CD52-4A10-9B0A-39C00D283403}" type="sibTrans" cxnId="{76000D09-106E-461F-81DC-EFB80939F5C0}">
      <dgm:prSet/>
      <dgm:spPr/>
      <dgm:t>
        <a:bodyPr/>
        <a:lstStyle/>
        <a:p>
          <a:endParaRPr lang="sl-SI"/>
        </a:p>
      </dgm:t>
    </dgm:pt>
    <dgm:pt modelId="{87AFB823-5340-40E2-8066-40DC24690CA0}" type="pres">
      <dgm:prSet presAssocID="{1B987A44-B55E-4F6F-9936-6885D8AE243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E163CE2A-FDA8-47FD-99E1-D1D2E34923AA}" type="pres">
      <dgm:prSet presAssocID="{78B18305-686D-4322-8B8F-D7E1B917E60C}" presName="root" presStyleCnt="0">
        <dgm:presLayoutVars>
          <dgm:chMax/>
          <dgm:chPref val="4"/>
        </dgm:presLayoutVars>
      </dgm:prSet>
      <dgm:spPr/>
    </dgm:pt>
    <dgm:pt modelId="{9587F74E-F092-4108-A29E-D9240E1E38E6}" type="pres">
      <dgm:prSet presAssocID="{78B18305-686D-4322-8B8F-D7E1B917E60C}" presName="rootComposite" presStyleCnt="0">
        <dgm:presLayoutVars/>
      </dgm:prSet>
      <dgm:spPr/>
    </dgm:pt>
    <dgm:pt modelId="{DF460F52-AE65-43D0-ADE5-399F49E80D08}" type="pres">
      <dgm:prSet presAssocID="{78B18305-686D-4322-8B8F-D7E1B917E60C}" presName="rootText" presStyleLbl="node0" presStyleIdx="0" presStyleCnt="2" custScaleX="100553" custScaleY="582296">
        <dgm:presLayoutVars>
          <dgm:chMax/>
          <dgm:chPref val="4"/>
        </dgm:presLayoutVars>
      </dgm:prSet>
      <dgm:spPr/>
      <dgm:t>
        <a:bodyPr/>
        <a:lstStyle/>
        <a:p>
          <a:endParaRPr lang="sl-SI"/>
        </a:p>
      </dgm:t>
    </dgm:pt>
    <dgm:pt modelId="{51BDF559-351F-483A-9154-B1A5207867D6}" type="pres">
      <dgm:prSet presAssocID="{78B18305-686D-4322-8B8F-D7E1B917E60C}" presName="childShape" presStyleCnt="0">
        <dgm:presLayoutVars>
          <dgm:chMax val="0"/>
          <dgm:chPref val="0"/>
        </dgm:presLayoutVars>
      </dgm:prSet>
      <dgm:spPr/>
    </dgm:pt>
    <dgm:pt modelId="{D28B0DA6-3D6F-4BFF-8F87-A4C453BAA45F}" type="pres">
      <dgm:prSet presAssocID="{AC857039-4944-4970-8132-79253E13BC20}" presName="root" presStyleCnt="0">
        <dgm:presLayoutVars>
          <dgm:chMax/>
          <dgm:chPref val="4"/>
        </dgm:presLayoutVars>
      </dgm:prSet>
      <dgm:spPr/>
    </dgm:pt>
    <dgm:pt modelId="{F2BB8E8E-4DDC-4689-8946-6934443E6062}" type="pres">
      <dgm:prSet presAssocID="{AC857039-4944-4970-8132-79253E13BC20}" presName="rootComposite" presStyleCnt="0">
        <dgm:presLayoutVars/>
      </dgm:prSet>
      <dgm:spPr/>
    </dgm:pt>
    <dgm:pt modelId="{E6484D61-DECB-4CD4-82DD-18C135E79E15}" type="pres">
      <dgm:prSet presAssocID="{AC857039-4944-4970-8132-79253E13BC20}" presName="rootText" presStyleLbl="node0" presStyleIdx="1" presStyleCnt="2" custScaleX="100553" custScaleY="582296">
        <dgm:presLayoutVars>
          <dgm:chMax/>
          <dgm:chPref val="4"/>
        </dgm:presLayoutVars>
      </dgm:prSet>
      <dgm:spPr/>
      <dgm:t>
        <a:bodyPr/>
        <a:lstStyle/>
        <a:p>
          <a:endParaRPr lang="sl-SI"/>
        </a:p>
      </dgm:t>
    </dgm:pt>
    <dgm:pt modelId="{CD18E299-1AED-47BD-BB34-02D4EABD4298}" type="pres">
      <dgm:prSet presAssocID="{AC857039-4944-4970-8132-79253E13BC20}" presName="childShape" presStyleCnt="0">
        <dgm:presLayoutVars>
          <dgm:chMax val="0"/>
          <dgm:chPref val="0"/>
        </dgm:presLayoutVars>
      </dgm:prSet>
      <dgm:spPr/>
    </dgm:pt>
  </dgm:ptLst>
  <dgm:cxnLst>
    <dgm:cxn modelId="{83154653-3103-43A9-85D8-C489406FF679}" type="presOf" srcId="{78B18305-686D-4322-8B8F-D7E1B917E60C}" destId="{DF460F52-AE65-43D0-ADE5-399F49E80D08}" srcOrd="0" destOrd="0" presId="urn:microsoft.com/office/officeart/2008/layout/PictureAccentList"/>
    <dgm:cxn modelId="{3042750D-0798-448B-9A98-6B8EC76DB2FB}" type="presOf" srcId="{1B987A44-B55E-4F6F-9936-6885D8AE2434}" destId="{87AFB823-5340-40E2-8066-40DC24690CA0}" srcOrd="0" destOrd="0" presId="urn:microsoft.com/office/officeart/2008/layout/PictureAccentList"/>
    <dgm:cxn modelId="{76000D09-106E-461F-81DC-EFB80939F5C0}" srcId="{1B987A44-B55E-4F6F-9936-6885D8AE2434}" destId="{AC857039-4944-4970-8132-79253E13BC20}" srcOrd="1" destOrd="0" parTransId="{CF1515AF-9CE7-4F52-B574-26BA69A7966D}" sibTransId="{E1487E81-CD52-4A10-9B0A-39C00D283403}"/>
    <dgm:cxn modelId="{C1B1CC7A-F1F2-468F-BB54-1B0B4E9EB550}" srcId="{1B987A44-B55E-4F6F-9936-6885D8AE2434}" destId="{78B18305-686D-4322-8B8F-D7E1B917E60C}" srcOrd="0" destOrd="0" parTransId="{FB266482-680C-4B5F-9431-30B0B5086E86}" sibTransId="{0451AFD0-654C-432C-B6D9-B197D16D99DF}"/>
    <dgm:cxn modelId="{A18CAB13-E86D-4493-8BE1-6B5FB4420DBA}" type="presOf" srcId="{AC857039-4944-4970-8132-79253E13BC20}" destId="{E6484D61-DECB-4CD4-82DD-18C135E79E15}" srcOrd="0" destOrd="0" presId="urn:microsoft.com/office/officeart/2008/layout/PictureAccentList"/>
    <dgm:cxn modelId="{286008CA-6B35-41DD-97D1-FF2AA9C1D7A8}" type="presParOf" srcId="{87AFB823-5340-40E2-8066-40DC24690CA0}" destId="{E163CE2A-FDA8-47FD-99E1-D1D2E34923AA}" srcOrd="0" destOrd="0" presId="urn:microsoft.com/office/officeart/2008/layout/PictureAccentList"/>
    <dgm:cxn modelId="{A4351384-DD5C-4425-802F-FDE04C4B66C3}" type="presParOf" srcId="{E163CE2A-FDA8-47FD-99E1-D1D2E34923AA}" destId="{9587F74E-F092-4108-A29E-D9240E1E38E6}" srcOrd="0" destOrd="0" presId="urn:microsoft.com/office/officeart/2008/layout/PictureAccentList"/>
    <dgm:cxn modelId="{216EEFA9-DEF2-4EB6-9BB3-6EB7CB92ED2F}" type="presParOf" srcId="{9587F74E-F092-4108-A29E-D9240E1E38E6}" destId="{DF460F52-AE65-43D0-ADE5-399F49E80D08}" srcOrd="0" destOrd="0" presId="urn:microsoft.com/office/officeart/2008/layout/PictureAccentList"/>
    <dgm:cxn modelId="{8AB0ACDF-95F9-4957-BEAD-A3D30E064F3A}" type="presParOf" srcId="{E163CE2A-FDA8-47FD-99E1-D1D2E34923AA}" destId="{51BDF559-351F-483A-9154-B1A5207867D6}" srcOrd="1" destOrd="0" presId="urn:microsoft.com/office/officeart/2008/layout/PictureAccentList"/>
    <dgm:cxn modelId="{41282AD9-476F-4D7B-AF80-3F2F61612509}" type="presParOf" srcId="{87AFB823-5340-40E2-8066-40DC24690CA0}" destId="{D28B0DA6-3D6F-4BFF-8F87-A4C453BAA45F}" srcOrd="1" destOrd="0" presId="urn:microsoft.com/office/officeart/2008/layout/PictureAccentList"/>
    <dgm:cxn modelId="{5D5A4E42-BB21-41A8-BF0F-503143565667}" type="presParOf" srcId="{D28B0DA6-3D6F-4BFF-8F87-A4C453BAA45F}" destId="{F2BB8E8E-4DDC-4689-8946-6934443E6062}" srcOrd="0" destOrd="0" presId="urn:microsoft.com/office/officeart/2008/layout/PictureAccentList"/>
    <dgm:cxn modelId="{B04D228E-4B19-485C-863B-6D5D29BAA21A}" type="presParOf" srcId="{F2BB8E8E-4DDC-4689-8946-6934443E6062}" destId="{E6484D61-DECB-4CD4-82DD-18C135E79E15}" srcOrd="0" destOrd="0" presId="urn:microsoft.com/office/officeart/2008/layout/PictureAccentList"/>
    <dgm:cxn modelId="{D2885127-234D-47DC-B908-0EFA5A41E2B5}" type="presParOf" srcId="{D28B0DA6-3D6F-4BFF-8F87-A4C453BAA45F}" destId="{CD18E299-1AED-47BD-BB34-02D4EABD42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BA883-60A0-4270-84DE-8A4A95F481E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3B60415-9652-4CF2-9A40-D47216DF5271}">
      <dgm:prSet phldrT="[besedilo]"/>
      <dgm:spPr/>
      <dgm:t>
        <a:bodyPr/>
        <a:lstStyle/>
        <a:p>
          <a:r>
            <a:rPr lang="sl-SI" dirty="0" smtClean="0"/>
            <a:t>Student</a:t>
          </a:r>
          <a:endParaRPr lang="sl-SI" dirty="0"/>
        </a:p>
      </dgm:t>
    </dgm:pt>
    <dgm:pt modelId="{8EDF3DEE-9A25-4732-BF06-4969BEAC4430}" type="parTrans" cxnId="{A7DBFAAB-818A-49FC-B1C3-6E8791AACBAA}">
      <dgm:prSet/>
      <dgm:spPr/>
      <dgm:t>
        <a:bodyPr/>
        <a:lstStyle/>
        <a:p>
          <a:endParaRPr lang="sl-SI"/>
        </a:p>
      </dgm:t>
    </dgm:pt>
    <dgm:pt modelId="{86FDF23A-E3D1-466E-B674-1F09B4FF71D8}" type="sibTrans" cxnId="{A7DBFAAB-818A-49FC-B1C3-6E8791AACBAA}">
      <dgm:prSet/>
      <dgm:spPr/>
      <dgm:t>
        <a:bodyPr/>
        <a:lstStyle/>
        <a:p>
          <a:r>
            <a:rPr lang="sl-SI" dirty="0" err="1" smtClean="0"/>
            <a:t>Application</a:t>
          </a:r>
          <a:r>
            <a:rPr lang="sl-SI" dirty="0" smtClean="0"/>
            <a:t> </a:t>
          </a:r>
          <a:r>
            <a:rPr lang="sl-SI" dirty="0" err="1" smtClean="0"/>
            <a:t>documents</a:t>
          </a:r>
          <a:endParaRPr lang="sl-SI" dirty="0"/>
        </a:p>
      </dgm:t>
    </dgm:pt>
    <dgm:pt modelId="{11614562-5EF1-4E68-81DE-2B91050C2C99}">
      <dgm:prSet phldrT="[besedilo]"/>
      <dgm:spPr/>
      <dgm:t>
        <a:bodyPr/>
        <a:lstStyle/>
        <a:p>
          <a:r>
            <a:rPr lang="sl-SI" dirty="0" smtClean="0"/>
            <a:t>Erasmus+ </a:t>
          </a:r>
          <a:r>
            <a:rPr lang="sl-SI" dirty="0" err="1" smtClean="0"/>
            <a:t>coordinator</a:t>
          </a:r>
          <a:r>
            <a:rPr lang="sl-SI" dirty="0" smtClean="0"/>
            <a:t> at </a:t>
          </a:r>
          <a:r>
            <a:rPr lang="sl-SI" dirty="0" err="1" smtClean="0"/>
            <a:t>the</a:t>
          </a:r>
          <a:r>
            <a:rPr lang="sl-SI" dirty="0" smtClean="0"/>
            <a:t> home university</a:t>
          </a:r>
          <a:endParaRPr lang="sl-SI" dirty="0"/>
        </a:p>
      </dgm:t>
    </dgm:pt>
    <dgm:pt modelId="{BABAA7DD-B700-4B5A-99FC-C06208612C64}" type="parTrans" cxnId="{46C4FA66-ECFA-4A35-B576-26DFEE344426}">
      <dgm:prSet/>
      <dgm:spPr/>
      <dgm:t>
        <a:bodyPr/>
        <a:lstStyle/>
        <a:p>
          <a:endParaRPr lang="sl-SI"/>
        </a:p>
      </dgm:t>
    </dgm:pt>
    <dgm:pt modelId="{5A77E01A-0FE2-4B49-B589-BB30925A3F26}" type="sibTrans" cxnId="{46C4FA66-ECFA-4A35-B576-26DFEE344426}">
      <dgm:prSet/>
      <dgm:spPr/>
      <dgm:t>
        <a:bodyPr/>
        <a:lstStyle/>
        <a:p>
          <a:r>
            <a:rPr lang="sl-SI" dirty="0" err="1" smtClean="0"/>
            <a:t>Documents</a:t>
          </a:r>
          <a:r>
            <a:rPr lang="sl-SI" dirty="0" smtClean="0"/>
            <a:t> of </a:t>
          </a:r>
          <a:r>
            <a:rPr lang="sl-SI" dirty="0" err="1" smtClean="0"/>
            <a:t>max</a:t>
          </a:r>
          <a:r>
            <a:rPr lang="sl-SI" dirty="0" smtClean="0"/>
            <a:t>. top 5 </a:t>
          </a:r>
          <a:r>
            <a:rPr lang="sl-SI" dirty="0" err="1" smtClean="0"/>
            <a:t>students</a:t>
          </a:r>
          <a:endParaRPr lang="sl-SI" dirty="0"/>
        </a:p>
      </dgm:t>
    </dgm:pt>
    <dgm:pt modelId="{D5257475-77E8-4A6C-A89F-30BD3AC722A1}">
      <dgm:prSet phldrT="[besedilo]"/>
      <dgm:spPr/>
      <dgm:t>
        <a:bodyPr/>
        <a:lstStyle/>
        <a:p>
          <a:r>
            <a:rPr lang="sl-SI" dirty="0" smtClean="0"/>
            <a:t>Erasmus+ </a:t>
          </a:r>
          <a:r>
            <a:rPr lang="sl-SI" dirty="0" err="1" smtClean="0"/>
            <a:t>coordinator</a:t>
          </a:r>
          <a:r>
            <a:rPr lang="sl-SI" dirty="0" smtClean="0"/>
            <a:t> at </a:t>
          </a:r>
          <a:r>
            <a:rPr lang="sl-SI" dirty="0" err="1" smtClean="0"/>
            <a:t>the</a:t>
          </a:r>
          <a:r>
            <a:rPr lang="sl-SI" dirty="0" smtClean="0"/>
            <a:t> host university</a:t>
          </a:r>
          <a:endParaRPr lang="sl-SI" dirty="0"/>
        </a:p>
      </dgm:t>
    </dgm:pt>
    <dgm:pt modelId="{CBB413DF-BE25-49A9-A5C3-8735B87D6AEF}" type="parTrans" cxnId="{6533469E-1822-4737-A74C-769171F77834}">
      <dgm:prSet/>
      <dgm:spPr/>
      <dgm:t>
        <a:bodyPr/>
        <a:lstStyle/>
        <a:p>
          <a:endParaRPr lang="sl-SI"/>
        </a:p>
      </dgm:t>
    </dgm:pt>
    <dgm:pt modelId="{95E773B5-39F0-46BF-927F-8A6643B6A865}" type="sibTrans" cxnId="{6533469E-1822-4737-A74C-769171F77834}">
      <dgm:prSet/>
      <dgm:spPr/>
      <dgm:t>
        <a:bodyPr/>
        <a:lstStyle/>
        <a:p>
          <a:r>
            <a:rPr lang="sl-SI" dirty="0" smtClean="0"/>
            <a:t>LA, </a:t>
          </a:r>
          <a:r>
            <a:rPr lang="sl-SI" dirty="0" err="1" smtClean="0"/>
            <a:t>acceptance</a:t>
          </a:r>
          <a:r>
            <a:rPr lang="sl-SI" dirty="0" smtClean="0"/>
            <a:t> </a:t>
          </a:r>
          <a:r>
            <a:rPr lang="sl-SI" dirty="0" err="1" smtClean="0"/>
            <a:t>lettter</a:t>
          </a:r>
          <a:endParaRPr lang="sl-SI" dirty="0"/>
        </a:p>
      </dgm:t>
    </dgm:pt>
    <dgm:pt modelId="{CC1CD576-0EF1-45F8-8C65-CACBCC43B8E7}" type="pres">
      <dgm:prSet presAssocID="{80ABA883-60A0-4270-84DE-8A4A95F481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E217464-473E-4A4B-9CA9-4F8F11D9F69D}" type="pres">
      <dgm:prSet presAssocID="{D3B60415-9652-4CF2-9A40-D47216DF5271}" presName="node" presStyleLbl="node1" presStyleIdx="0" presStyleCnt="3" custScaleX="68103" custScaleY="6810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455C0E7-1B8A-4BE9-B6C8-A15ACE1EC930}" type="pres">
      <dgm:prSet presAssocID="{86FDF23A-E3D1-466E-B674-1F09B4FF71D8}" presName="sibTrans" presStyleLbl="sibTrans2D1" presStyleIdx="0" presStyleCnt="3" custScaleX="157827" custScaleY="157827"/>
      <dgm:spPr/>
      <dgm:t>
        <a:bodyPr/>
        <a:lstStyle/>
        <a:p>
          <a:endParaRPr lang="sl-SI"/>
        </a:p>
      </dgm:t>
    </dgm:pt>
    <dgm:pt modelId="{80E3692F-DE0A-4103-9F9D-96998AD5575C}" type="pres">
      <dgm:prSet presAssocID="{86FDF23A-E3D1-466E-B674-1F09B4FF71D8}" presName="connectorText" presStyleLbl="sibTrans2D1" presStyleIdx="0" presStyleCnt="3"/>
      <dgm:spPr/>
      <dgm:t>
        <a:bodyPr/>
        <a:lstStyle/>
        <a:p>
          <a:endParaRPr lang="sl-SI"/>
        </a:p>
      </dgm:t>
    </dgm:pt>
    <dgm:pt modelId="{0942AD2E-226C-497F-83DD-FBF9AD5981E1}" type="pres">
      <dgm:prSet presAssocID="{11614562-5EF1-4E68-81DE-2B91050C2C99}" presName="node" presStyleLbl="node1" presStyleIdx="1" presStyleCnt="3" custScaleX="68103" custScaleY="6810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69092FD-4D87-41C9-860D-7E479FFC9614}" type="pres">
      <dgm:prSet presAssocID="{5A77E01A-0FE2-4B49-B589-BB30925A3F26}" presName="sibTrans" presStyleLbl="sibTrans2D1" presStyleIdx="1" presStyleCnt="3" custScaleX="157827" custScaleY="157827"/>
      <dgm:spPr/>
      <dgm:t>
        <a:bodyPr/>
        <a:lstStyle/>
        <a:p>
          <a:endParaRPr lang="sl-SI"/>
        </a:p>
      </dgm:t>
    </dgm:pt>
    <dgm:pt modelId="{679B4388-8D22-44D8-8FB2-21BD7BDA798C}" type="pres">
      <dgm:prSet presAssocID="{5A77E01A-0FE2-4B49-B589-BB30925A3F26}" presName="connectorText" presStyleLbl="sibTrans2D1" presStyleIdx="1" presStyleCnt="3"/>
      <dgm:spPr/>
      <dgm:t>
        <a:bodyPr/>
        <a:lstStyle/>
        <a:p>
          <a:endParaRPr lang="sl-SI"/>
        </a:p>
      </dgm:t>
    </dgm:pt>
    <dgm:pt modelId="{B0E65624-DD28-40A7-A4A4-231B2D47B90D}" type="pres">
      <dgm:prSet presAssocID="{D5257475-77E8-4A6C-A89F-30BD3AC722A1}" presName="node" presStyleLbl="node1" presStyleIdx="2" presStyleCnt="3" custScaleX="68103" custScaleY="6810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F31B6A9-FFCA-4E0A-BFAD-2CFE2AC9CADF}" type="pres">
      <dgm:prSet presAssocID="{95E773B5-39F0-46BF-927F-8A6643B6A865}" presName="sibTrans" presStyleLbl="sibTrans2D1" presStyleIdx="2" presStyleCnt="3" custScaleX="157827" custScaleY="157827"/>
      <dgm:spPr/>
      <dgm:t>
        <a:bodyPr/>
        <a:lstStyle/>
        <a:p>
          <a:endParaRPr lang="sl-SI"/>
        </a:p>
      </dgm:t>
    </dgm:pt>
    <dgm:pt modelId="{81F687C3-E355-4366-AC8D-6EBA2573FAF4}" type="pres">
      <dgm:prSet presAssocID="{95E773B5-39F0-46BF-927F-8A6643B6A865}" presName="connectorText" presStyleLbl="sibTrans2D1" presStyleIdx="2" presStyleCnt="3"/>
      <dgm:spPr/>
      <dgm:t>
        <a:bodyPr/>
        <a:lstStyle/>
        <a:p>
          <a:endParaRPr lang="sl-SI"/>
        </a:p>
      </dgm:t>
    </dgm:pt>
  </dgm:ptLst>
  <dgm:cxnLst>
    <dgm:cxn modelId="{DFE43B84-25F9-4AD2-B06B-0995CEF8EF69}" type="presOf" srcId="{95E773B5-39F0-46BF-927F-8A6643B6A865}" destId="{AF31B6A9-FFCA-4E0A-BFAD-2CFE2AC9CADF}" srcOrd="0" destOrd="0" presId="urn:microsoft.com/office/officeart/2005/8/layout/cycle2"/>
    <dgm:cxn modelId="{0E42F529-9526-4EEE-B8D1-1D05C818F513}" type="presOf" srcId="{5A77E01A-0FE2-4B49-B589-BB30925A3F26}" destId="{469092FD-4D87-41C9-860D-7E479FFC9614}" srcOrd="0" destOrd="0" presId="urn:microsoft.com/office/officeart/2005/8/layout/cycle2"/>
    <dgm:cxn modelId="{6CB4F757-E6DC-4449-83C3-4F87A1E67D81}" type="presOf" srcId="{D5257475-77E8-4A6C-A89F-30BD3AC722A1}" destId="{B0E65624-DD28-40A7-A4A4-231B2D47B90D}" srcOrd="0" destOrd="0" presId="urn:microsoft.com/office/officeart/2005/8/layout/cycle2"/>
    <dgm:cxn modelId="{6BFED56B-3A43-4D7B-91AA-5D74EA80C62F}" type="presOf" srcId="{80ABA883-60A0-4270-84DE-8A4A95F481E3}" destId="{CC1CD576-0EF1-45F8-8C65-CACBCC43B8E7}" srcOrd="0" destOrd="0" presId="urn:microsoft.com/office/officeart/2005/8/layout/cycle2"/>
    <dgm:cxn modelId="{6533469E-1822-4737-A74C-769171F77834}" srcId="{80ABA883-60A0-4270-84DE-8A4A95F481E3}" destId="{D5257475-77E8-4A6C-A89F-30BD3AC722A1}" srcOrd="2" destOrd="0" parTransId="{CBB413DF-BE25-49A9-A5C3-8735B87D6AEF}" sibTransId="{95E773B5-39F0-46BF-927F-8A6643B6A865}"/>
    <dgm:cxn modelId="{19EA993E-932F-4701-A356-4B784D132F2F}" type="presOf" srcId="{5A77E01A-0FE2-4B49-B589-BB30925A3F26}" destId="{679B4388-8D22-44D8-8FB2-21BD7BDA798C}" srcOrd="1" destOrd="0" presId="urn:microsoft.com/office/officeart/2005/8/layout/cycle2"/>
    <dgm:cxn modelId="{BC581919-88FE-44AC-98D7-76BA7CBACFF4}" type="presOf" srcId="{95E773B5-39F0-46BF-927F-8A6643B6A865}" destId="{81F687C3-E355-4366-AC8D-6EBA2573FAF4}" srcOrd="1" destOrd="0" presId="urn:microsoft.com/office/officeart/2005/8/layout/cycle2"/>
    <dgm:cxn modelId="{A7DBFAAB-818A-49FC-B1C3-6E8791AACBAA}" srcId="{80ABA883-60A0-4270-84DE-8A4A95F481E3}" destId="{D3B60415-9652-4CF2-9A40-D47216DF5271}" srcOrd="0" destOrd="0" parTransId="{8EDF3DEE-9A25-4732-BF06-4969BEAC4430}" sibTransId="{86FDF23A-E3D1-466E-B674-1F09B4FF71D8}"/>
    <dgm:cxn modelId="{D5BAAAD6-C718-4C5C-A916-A1616994E170}" type="presOf" srcId="{11614562-5EF1-4E68-81DE-2B91050C2C99}" destId="{0942AD2E-226C-497F-83DD-FBF9AD5981E1}" srcOrd="0" destOrd="0" presId="urn:microsoft.com/office/officeart/2005/8/layout/cycle2"/>
    <dgm:cxn modelId="{4AAD3E90-6ED3-4982-834A-B58A924F9D72}" type="presOf" srcId="{86FDF23A-E3D1-466E-B674-1F09B4FF71D8}" destId="{C455C0E7-1B8A-4BE9-B6C8-A15ACE1EC930}" srcOrd="0" destOrd="0" presId="urn:microsoft.com/office/officeart/2005/8/layout/cycle2"/>
    <dgm:cxn modelId="{39582500-EFE2-40F4-A87B-B1C0A48A0852}" type="presOf" srcId="{D3B60415-9652-4CF2-9A40-D47216DF5271}" destId="{BE217464-473E-4A4B-9CA9-4F8F11D9F69D}" srcOrd="0" destOrd="0" presId="urn:microsoft.com/office/officeart/2005/8/layout/cycle2"/>
    <dgm:cxn modelId="{46C4FA66-ECFA-4A35-B576-26DFEE344426}" srcId="{80ABA883-60A0-4270-84DE-8A4A95F481E3}" destId="{11614562-5EF1-4E68-81DE-2B91050C2C99}" srcOrd="1" destOrd="0" parTransId="{BABAA7DD-B700-4B5A-99FC-C06208612C64}" sibTransId="{5A77E01A-0FE2-4B49-B589-BB30925A3F26}"/>
    <dgm:cxn modelId="{F669C4DA-B13B-44E3-9BCC-A4C9E9FA7C2E}" type="presOf" srcId="{86FDF23A-E3D1-466E-B674-1F09B4FF71D8}" destId="{80E3692F-DE0A-4103-9F9D-96998AD5575C}" srcOrd="1" destOrd="0" presId="urn:microsoft.com/office/officeart/2005/8/layout/cycle2"/>
    <dgm:cxn modelId="{24916F2B-5137-4FFA-BCDB-FE2078E7E728}" type="presParOf" srcId="{CC1CD576-0EF1-45F8-8C65-CACBCC43B8E7}" destId="{BE217464-473E-4A4B-9CA9-4F8F11D9F69D}" srcOrd="0" destOrd="0" presId="urn:microsoft.com/office/officeart/2005/8/layout/cycle2"/>
    <dgm:cxn modelId="{A6577E76-3D48-4272-A10C-FC7F2721C74C}" type="presParOf" srcId="{CC1CD576-0EF1-45F8-8C65-CACBCC43B8E7}" destId="{C455C0E7-1B8A-4BE9-B6C8-A15ACE1EC930}" srcOrd="1" destOrd="0" presId="urn:microsoft.com/office/officeart/2005/8/layout/cycle2"/>
    <dgm:cxn modelId="{F78CF161-0DAC-4F1F-B47E-A12594BE4B47}" type="presParOf" srcId="{C455C0E7-1B8A-4BE9-B6C8-A15ACE1EC930}" destId="{80E3692F-DE0A-4103-9F9D-96998AD5575C}" srcOrd="0" destOrd="0" presId="urn:microsoft.com/office/officeart/2005/8/layout/cycle2"/>
    <dgm:cxn modelId="{82A239B5-EA36-4F84-A8A9-5DBF6E03FA43}" type="presParOf" srcId="{CC1CD576-0EF1-45F8-8C65-CACBCC43B8E7}" destId="{0942AD2E-226C-497F-83DD-FBF9AD5981E1}" srcOrd="2" destOrd="0" presId="urn:microsoft.com/office/officeart/2005/8/layout/cycle2"/>
    <dgm:cxn modelId="{69DBD907-2411-4DEE-9149-1B4741D7F1D8}" type="presParOf" srcId="{CC1CD576-0EF1-45F8-8C65-CACBCC43B8E7}" destId="{469092FD-4D87-41C9-860D-7E479FFC9614}" srcOrd="3" destOrd="0" presId="urn:microsoft.com/office/officeart/2005/8/layout/cycle2"/>
    <dgm:cxn modelId="{3E94AFA2-F630-4E3F-B4CC-1297C3E54C93}" type="presParOf" srcId="{469092FD-4D87-41C9-860D-7E479FFC9614}" destId="{679B4388-8D22-44D8-8FB2-21BD7BDA798C}" srcOrd="0" destOrd="0" presId="urn:microsoft.com/office/officeart/2005/8/layout/cycle2"/>
    <dgm:cxn modelId="{FC54DA4C-D0A7-4C98-8B85-360980478065}" type="presParOf" srcId="{CC1CD576-0EF1-45F8-8C65-CACBCC43B8E7}" destId="{B0E65624-DD28-40A7-A4A4-231B2D47B90D}" srcOrd="4" destOrd="0" presId="urn:microsoft.com/office/officeart/2005/8/layout/cycle2"/>
    <dgm:cxn modelId="{3A635C3C-D9C8-4902-A492-F6E6B3F7FB7D}" type="presParOf" srcId="{CC1CD576-0EF1-45F8-8C65-CACBCC43B8E7}" destId="{AF31B6A9-FFCA-4E0A-BFAD-2CFE2AC9CADF}" srcOrd="5" destOrd="0" presId="urn:microsoft.com/office/officeart/2005/8/layout/cycle2"/>
    <dgm:cxn modelId="{99CCF241-8420-47E0-B8AF-DFAE2E757BC6}" type="presParOf" srcId="{AF31B6A9-FFCA-4E0A-BFAD-2CFE2AC9CADF}" destId="{81F687C3-E355-4366-AC8D-6EBA2573FAF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ABA883-60A0-4270-84DE-8A4A95F481E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3B60415-9652-4CF2-9A40-D47216DF5271}">
      <dgm:prSet phldrT="[besedilo]"/>
      <dgm:spPr/>
      <dgm:t>
        <a:bodyPr/>
        <a:lstStyle/>
        <a:p>
          <a:r>
            <a:rPr lang="sl-SI" dirty="0" err="1" smtClean="0"/>
            <a:t>Staff</a:t>
          </a:r>
          <a:endParaRPr lang="sl-SI" dirty="0"/>
        </a:p>
      </dgm:t>
    </dgm:pt>
    <dgm:pt modelId="{8EDF3DEE-9A25-4732-BF06-4969BEAC4430}" type="parTrans" cxnId="{A7DBFAAB-818A-49FC-B1C3-6E8791AACBAA}">
      <dgm:prSet/>
      <dgm:spPr/>
      <dgm:t>
        <a:bodyPr/>
        <a:lstStyle/>
        <a:p>
          <a:endParaRPr lang="sl-SI"/>
        </a:p>
      </dgm:t>
    </dgm:pt>
    <dgm:pt modelId="{86FDF23A-E3D1-466E-B674-1F09B4FF71D8}" type="sibTrans" cxnId="{A7DBFAAB-818A-49FC-B1C3-6E8791AACBAA}">
      <dgm:prSet/>
      <dgm:spPr/>
      <dgm:t>
        <a:bodyPr/>
        <a:lstStyle/>
        <a:p>
          <a:r>
            <a:rPr lang="sl-SI" dirty="0" err="1" smtClean="0"/>
            <a:t>Application</a:t>
          </a:r>
          <a:r>
            <a:rPr lang="sl-SI" dirty="0" smtClean="0"/>
            <a:t> </a:t>
          </a:r>
          <a:r>
            <a:rPr lang="sl-SI" dirty="0" err="1" smtClean="0"/>
            <a:t>documents</a:t>
          </a:r>
          <a:endParaRPr lang="sl-SI" dirty="0"/>
        </a:p>
      </dgm:t>
    </dgm:pt>
    <dgm:pt modelId="{11614562-5EF1-4E68-81DE-2B91050C2C99}">
      <dgm:prSet phldrT="[besedilo]"/>
      <dgm:spPr/>
      <dgm:t>
        <a:bodyPr/>
        <a:lstStyle/>
        <a:p>
          <a:r>
            <a:rPr lang="sl-SI" dirty="0" smtClean="0"/>
            <a:t>Erasmus+ </a:t>
          </a:r>
          <a:r>
            <a:rPr lang="sl-SI" dirty="0" err="1" smtClean="0"/>
            <a:t>coordinator</a:t>
          </a:r>
          <a:r>
            <a:rPr lang="sl-SI" dirty="0" smtClean="0"/>
            <a:t> at </a:t>
          </a:r>
          <a:r>
            <a:rPr lang="sl-SI" dirty="0" err="1" smtClean="0"/>
            <a:t>the</a:t>
          </a:r>
          <a:r>
            <a:rPr lang="sl-SI" dirty="0" smtClean="0"/>
            <a:t> home university</a:t>
          </a:r>
          <a:endParaRPr lang="sl-SI" dirty="0"/>
        </a:p>
      </dgm:t>
    </dgm:pt>
    <dgm:pt modelId="{BABAA7DD-B700-4B5A-99FC-C06208612C64}" type="parTrans" cxnId="{46C4FA66-ECFA-4A35-B576-26DFEE344426}">
      <dgm:prSet/>
      <dgm:spPr/>
      <dgm:t>
        <a:bodyPr/>
        <a:lstStyle/>
        <a:p>
          <a:endParaRPr lang="sl-SI"/>
        </a:p>
      </dgm:t>
    </dgm:pt>
    <dgm:pt modelId="{5A77E01A-0FE2-4B49-B589-BB30925A3F26}" type="sibTrans" cxnId="{46C4FA66-ECFA-4A35-B576-26DFEE344426}">
      <dgm:prSet/>
      <dgm:spPr/>
      <dgm:t>
        <a:bodyPr/>
        <a:lstStyle/>
        <a:p>
          <a:r>
            <a:rPr lang="sl-SI" dirty="0" err="1" smtClean="0"/>
            <a:t>Application</a:t>
          </a:r>
          <a:r>
            <a:rPr lang="sl-SI" dirty="0" smtClean="0"/>
            <a:t> </a:t>
          </a:r>
          <a:r>
            <a:rPr lang="sl-SI" dirty="0" err="1" smtClean="0"/>
            <a:t>documents</a:t>
          </a:r>
          <a:endParaRPr lang="sl-SI" dirty="0"/>
        </a:p>
      </dgm:t>
    </dgm:pt>
    <dgm:pt modelId="{D5257475-77E8-4A6C-A89F-30BD3AC722A1}">
      <dgm:prSet phldrT="[besedilo]"/>
      <dgm:spPr/>
      <dgm:t>
        <a:bodyPr/>
        <a:lstStyle/>
        <a:p>
          <a:r>
            <a:rPr lang="sl-SI" dirty="0" smtClean="0"/>
            <a:t>Erasmus+ </a:t>
          </a:r>
          <a:r>
            <a:rPr lang="sl-SI" dirty="0" err="1" smtClean="0"/>
            <a:t>coordinator</a:t>
          </a:r>
          <a:r>
            <a:rPr lang="sl-SI" dirty="0" smtClean="0"/>
            <a:t> at </a:t>
          </a:r>
          <a:r>
            <a:rPr lang="sl-SI" dirty="0" err="1" smtClean="0"/>
            <a:t>the</a:t>
          </a:r>
          <a:r>
            <a:rPr lang="sl-SI" dirty="0" smtClean="0"/>
            <a:t> host university</a:t>
          </a:r>
          <a:endParaRPr lang="sl-SI" dirty="0"/>
        </a:p>
      </dgm:t>
    </dgm:pt>
    <dgm:pt modelId="{CBB413DF-BE25-49A9-A5C3-8735B87D6AEF}" type="parTrans" cxnId="{6533469E-1822-4737-A74C-769171F77834}">
      <dgm:prSet/>
      <dgm:spPr/>
      <dgm:t>
        <a:bodyPr/>
        <a:lstStyle/>
        <a:p>
          <a:endParaRPr lang="sl-SI"/>
        </a:p>
      </dgm:t>
    </dgm:pt>
    <dgm:pt modelId="{95E773B5-39F0-46BF-927F-8A6643B6A865}" type="sibTrans" cxnId="{6533469E-1822-4737-A74C-769171F77834}">
      <dgm:prSet/>
      <dgm:spPr/>
      <dgm:t>
        <a:bodyPr/>
        <a:lstStyle/>
        <a:p>
          <a:r>
            <a:rPr lang="sl-SI" dirty="0" smtClean="0"/>
            <a:t>Mobility </a:t>
          </a:r>
          <a:r>
            <a:rPr lang="sl-SI" dirty="0" err="1" smtClean="0"/>
            <a:t>Agreement</a:t>
          </a:r>
          <a:r>
            <a:rPr lang="sl-SI" dirty="0" smtClean="0"/>
            <a:t>, </a:t>
          </a:r>
          <a:r>
            <a:rPr lang="sl-SI" dirty="0" err="1" smtClean="0"/>
            <a:t>confirmation</a:t>
          </a:r>
          <a:endParaRPr lang="sl-SI" dirty="0"/>
        </a:p>
      </dgm:t>
    </dgm:pt>
    <dgm:pt modelId="{CC1CD576-0EF1-45F8-8C65-CACBCC43B8E7}" type="pres">
      <dgm:prSet presAssocID="{80ABA883-60A0-4270-84DE-8A4A95F481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E217464-473E-4A4B-9CA9-4F8F11D9F69D}" type="pres">
      <dgm:prSet presAssocID="{D3B60415-9652-4CF2-9A40-D47216DF5271}" presName="node" presStyleLbl="node1" presStyleIdx="0" presStyleCnt="3" custScaleX="68103" custScaleY="6810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455C0E7-1B8A-4BE9-B6C8-A15ACE1EC930}" type="pres">
      <dgm:prSet presAssocID="{86FDF23A-E3D1-466E-B674-1F09B4FF71D8}" presName="sibTrans" presStyleLbl="sibTrans2D1" presStyleIdx="0" presStyleCnt="3" custScaleX="157827" custScaleY="157827"/>
      <dgm:spPr/>
      <dgm:t>
        <a:bodyPr/>
        <a:lstStyle/>
        <a:p>
          <a:endParaRPr lang="sl-SI"/>
        </a:p>
      </dgm:t>
    </dgm:pt>
    <dgm:pt modelId="{80E3692F-DE0A-4103-9F9D-96998AD5575C}" type="pres">
      <dgm:prSet presAssocID="{86FDF23A-E3D1-466E-B674-1F09B4FF71D8}" presName="connectorText" presStyleLbl="sibTrans2D1" presStyleIdx="0" presStyleCnt="3"/>
      <dgm:spPr/>
      <dgm:t>
        <a:bodyPr/>
        <a:lstStyle/>
        <a:p>
          <a:endParaRPr lang="sl-SI"/>
        </a:p>
      </dgm:t>
    </dgm:pt>
    <dgm:pt modelId="{0942AD2E-226C-497F-83DD-FBF9AD5981E1}" type="pres">
      <dgm:prSet presAssocID="{11614562-5EF1-4E68-81DE-2B91050C2C99}" presName="node" presStyleLbl="node1" presStyleIdx="1" presStyleCnt="3" custScaleX="68103" custScaleY="6810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69092FD-4D87-41C9-860D-7E479FFC9614}" type="pres">
      <dgm:prSet presAssocID="{5A77E01A-0FE2-4B49-B589-BB30925A3F26}" presName="sibTrans" presStyleLbl="sibTrans2D1" presStyleIdx="1" presStyleCnt="3" custScaleX="157827" custScaleY="157827"/>
      <dgm:spPr/>
      <dgm:t>
        <a:bodyPr/>
        <a:lstStyle/>
        <a:p>
          <a:endParaRPr lang="sl-SI"/>
        </a:p>
      </dgm:t>
    </dgm:pt>
    <dgm:pt modelId="{679B4388-8D22-44D8-8FB2-21BD7BDA798C}" type="pres">
      <dgm:prSet presAssocID="{5A77E01A-0FE2-4B49-B589-BB30925A3F26}" presName="connectorText" presStyleLbl="sibTrans2D1" presStyleIdx="1" presStyleCnt="3"/>
      <dgm:spPr/>
      <dgm:t>
        <a:bodyPr/>
        <a:lstStyle/>
        <a:p>
          <a:endParaRPr lang="sl-SI"/>
        </a:p>
      </dgm:t>
    </dgm:pt>
    <dgm:pt modelId="{B0E65624-DD28-40A7-A4A4-231B2D47B90D}" type="pres">
      <dgm:prSet presAssocID="{D5257475-77E8-4A6C-A89F-30BD3AC722A1}" presName="node" presStyleLbl="node1" presStyleIdx="2" presStyleCnt="3" custScaleX="68103" custScaleY="6810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F31B6A9-FFCA-4E0A-BFAD-2CFE2AC9CADF}" type="pres">
      <dgm:prSet presAssocID="{95E773B5-39F0-46BF-927F-8A6643B6A865}" presName="sibTrans" presStyleLbl="sibTrans2D1" presStyleIdx="2" presStyleCnt="3" custScaleX="157827" custScaleY="157827"/>
      <dgm:spPr/>
      <dgm:t>
        <a:bodyPr/>
        <a:lstStyle/>
        <a:p>
          <a:endParaRPr lang="sl-SI"/>
        </a:p>
      </dgm:t>
    </dgm:pt>
    <dgm:pt modelId="{81F687C3-E355-4366-AC8D-6EBA2573FAF4}" type="pres">
      <dgm:prSet presAssocID="{95E773B5-39F0-46BF-927F-8A6643B6A865}" presName="connectorText" presStyleLbl="sibTrans2D1" presStyleIdx="2" presStyleCnt="3"/>
      <dgm:spPr/>
      <dgm:t>
        <a:bodyPr/>
        <a:lstStyle/>
        <a:p>
          <a:endParaRPr lang="sl-SI"/>
        </a:p>
      </dgm:t>
    </dgm:pt>
  </dgm:ptLst>
  <dgm:cxnLst>
    <dgm:cxn modelId="{DFE43B84-25F9-4AD2-B06B-0995CEF8EF69}" type="presOf" srcId="{95E773B5-39F0-46BF-927F-8A6643B6A865}" destId="{AF31B6A9-FFCA-4E0A-BFAD-2CFE2AC9CADF}" srcOrd="0" destOrd="0" presId="urn:microsoft.com/office/officeart/2005/8/layout/cycle2"/>
    <dgm:cxn modelId="{0E42F529-9526-4EEE-B8D1-1D05C818F513}" type="presOf" srcId="{5A77E01A-0FE2-4B49-B589-BB30925A3F26}" destId="{469092FD-4D87-41C9-860D-7E479FFC9614}" srcOrd="0" destOrd="0" presId="urn:microsoft.com/office/officeart/2005/8/layout/cycle2"/>
    <dgm:cxn modelId="{6CB4F757-E6DC-4449-83C3-4F87A1E67D81}" type="presOf" srcId="{D5257475-77E8-4A6C-A89F-30BD3AC722A1}" destId="{B0E65624-DD28-40A7-A4A4-231B2D47B90D}" srcOrd="0" destOrd="0" presId="urn:microsoft.com/office/officeart/2005/8/layout/cycle2"/>
    <dgm:cxn modelId="{6BFED56B-3A43-4D7B-91AA-5D74EA80C62F}" type="presOf" srcId="{80ABA883-60A0-4270-84DE-8A4A95F481E3}" destId="{CC1CD576-0EF1-45F8-8C65-CACBCC43B8E7}" srcOrd="0" destOrd="0" presId="urn:microsoft.com/office/officeart/2005/8/layout/cycle2"/>
    <dgm:cxn modelId="{6533469E-1822-4737-A74C-769171F77834}" srcId="{80ABA883-60A0-4270-84DE-8A4A95F481E3}" destId="{D5257475-77E8-4A6C-A89F-30BD3AC722A1}" srcOrd="2" destOrd="0" parTransId="{CBB413DF-BE25-49A9-A5C3-8735B87D6AEF}" sibTransId="{95E773B5-39F0-46BF-927F-8A6643B6A865}"/>
    <dgm:cxn modelId="{19EA993E-932F-4701-A356-4B784D132F2F}" type="presOf" srcId="{5A77E01A-0FE2-4B49-B589-BB30925A3F26}" destId="{679B4388-8D22-44D8-8FB2-21BD7BDA798C}" srcOrd="1" destOrd="0" presId="urn:microsoft.com/office/officeart/2005/8/layout/cycle2"/>
    <dgm:cxn modelId="{BC581919-88FE-44AC-98D7-76BA7CBACFF4}" type="presOf" srcId="{95E773B5-39F0-46BF-927F-8A6643B6A865}" destId="{81F687C3-E355-4366-AC8D-6EBA2573FAF4}" srcOrd="1" destOrd="0" presId="urn:microsoft.com/office/officeart/2005/8/layout/cycle2"/>
    <dgm:cxn modelId="{A7DBFAAB-818A-49FC-B1C3-6E8791AACBAA}" srcId="{80ABA883-60A0-4270-84DE-8A4A95F481E3}" destId="{D3B60415-9652-4CF2-9A40-D47216DF5271}" srcOrd="0" destOrd="0" parTransId="{8EDF3DEE-9A25-4732-BF06-4969BEAC4430}" sibTransId="{86FDF23A-E3D1-466E-B674-1F09B4FF71D8}"/>
    <dgm:cxn modelId="{D5BAAAD6-C718-4C5C-A916-A1616994E170}" type="presOf" srcId="{11614562-5EF1-4E68-81DE-2B91050C2C99}" destId="{0942AD2E-226C-497F-83DD-FBF9AD5981E1}" srcOrd="0" destOrd="0" presId="urn:microsoft.com/office/officeart/2005/8/layout/cycle2"/>
    <dgm:cxn modelId="{4AAD3E90-6ED3-4982-834A-B58A924F9D72}" type="presOf" srcId="{86FDF23A-E3D1-466E-B674-1F09B4FF71D8}" destId="{C455C0E7-1B8A-4BE9-B6C8-A15ACE1EC930}" srcOrd="0" destOrd="0" presId="urn:microsoft.com/office/officeart/2005/8/layout/cycle2"/>
    <dgm:cxn modelId="{39582500-EFE2-40F4-A87B-B1C0A48A0852}" type="presOf" srcId="{D3B60415-9652-4CF2-9A40-D47216DF5271}" destId="{BE217464-473E-4A4B-9CA9-4F8F11D9F69D}" srcOrd="0" destOrd="0" presId="urn:microsoft.com/office/officeart/2005/8/layout/cycle2"/>
    <dgm:cxn modelId="{46C4FA66-ECFA-4A35-B576-26DFEE344426}" srcId="{80ABA883-60A0-4270-84DE-8A4A95F481E3}" destId="{11614562-5EF1-4E68-81DE-2B91050C2C99}" srcOrd="1" destOrd="0" parTransId="{BABAA7DD-B700-4B5A-99FC-C06208612C64}" sibTransId="{5A77E01A-0FE2-4B49-B589-BB30925A3F26}"/>
    <dgm:cxn modelId="{F669C4DA-B13B-44E3-9BCC-A4C9E9FA7C2E}" type="presOf" srcId="{86FDF23A-E3D1-466E-B674-1F09B4FF71D8}" destId="{80E3692F-DE0A-4103-9F9D-96998AD5575C}" srcOrd="1" destOrd="0" presId="urn:microsoft.com/office/officeart/2005/8/layout/cycle2"/>
    <dgm:cxn modelId="{24916F2B-5137-4FFA-BCDB-FE2078E7E728}" type="presParOf" srcId="{CC1CD576-0EF1-45F8-8C65-CACBCC43B8E7}" destId="{BE217464-473E-4A4B-9CA9-4F8F11D9F69D}" srcOrd="0" destOrd="0" presId="urn:microsoft.com/office/officeart/2005/8/layout/cycle2"/>
    <dgm:cxn modelId="{A6577E76-3D48-4272-A10C-FC7F2721C74C}" type="presParOf" srcId="{CC1CD576-0EF1-45F8-8C65-CACBCC43B8E7}" destId="{C455C0E7-1B8A-4BE9-B6C8-A15ACE1EC930}" srcOrd="1" destOrd="0" presId="urn:microsoft.com/office/officeart/2005/8/layout/cycle2"/>
    <dgm:cxn modelId="{F78CF161-0DAC-4F1F-B47E-A12594BE4B47}" type="presParOf" srcId="{C455C0E7-1B8A-4BE9-B6C8-A15ACE1EC930}" destId="{80E3692F-DE0A-4103-9F9D-96998AD5575C}" srcOrd="0" destOrd="0" presId="urn:microsoft.com/office/officeart/2005/8/layout/cycle2"/>
    <dgm:cxn modelId="{82A239B5-EA36-4F84-A8A9-5DBF6E03FA43}" type="presParOf" srcId="{CC1CD576-0EF1-45F8-8C65-CACBCC43B8E7}" destId="{0942AD2E-226C-497F-83DD-FBF9AD5981E1}" srcOrd="2" destOrd="0" presId="urn:microsoft.com/office/officeart/2005/8/layout/cycle2"/>
    <dgm:cxn modelId="{69DBD907-2411-4DEE-9149-1B4741D7F1D8}" type="presParOf" srcId="{CC1CD576-0EF1-45F8-8C65-CACBCC43B8E7}" destId="{469092FD-4D87-41C9-860D-7E479FFC9614}" srcOrd="3" destOrd="0" presId="urn:microsoft.com/office/officeart/2005/8/layout/cycle2"/>
    <dgm:cxn modelId="{3E94AFA2-F630-4E3F-B4CC-1297C3E54C93}" type="presParOf" srcId="{469092FD-4D87-41C9-860D-7E479FFC9614}" destId="{679B4388-8D22-44D8-8FB2-21BD7BDA798C}" srcOrd="0" destOrd="0" presId="urn:microsoft.com/office/officeart/2005/8/layout/cycle2"/>
    <dgm:cxn modelId="{FC54DA4C-D0A7-4C98-8B85-360980478065}" type="presParOf" srcId="{CC1CD576-0EF1-45F8-8C65-CACBCC43B8E7}" destId="{B0E65624-DD28-40A7-A4A4-231B2D47B90D}" srcOrd="4" destOrd="0" presId="urn:microsoft.com/office/officeart/2005/8/layout/cycle2"/>
    <dgm:cxn modelId="{3A635C3C-D9C8-4902-A492-F6E6B3F7FB7D}" type="presParOf" srcId="{CC1CD576-0EF1-45F8-8C65-CACBCC43B8E7}" destId="{AF31B6A9-FFCA-4E0A-BFAD-2CFE2AC9CADF}" srcOrd="5" destOrd="0" presId="urn:microsoft.com/office/officeart/2005/8/layout/cycle2"/>
    <dgm:cxn modelId="{99CCF241-8420-47E0-B8AF-DFAE2E757BC6}" type="presParOf" srcId="{AF31B6A9-FFCA-4E0A-BFAD-2CFE2AC9CADF}" destId="{81F687C3-E355-4366-AC8D-6EBA2573FAF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60F52-AE65-43D0-ADE5-399F49E80D08}">
      <dsp:nvSpPr>
        <dsp:cNvPr id="0" name=""/>
        <dsp:cNvSpPr/>
      </dsp:nvSpPr>
      <dsp:spPr>
        <a:xfrm>
          <a:off x="649" y="1012318"/>
          <a:ext cx="4657944" cy="4495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kern="1200" dirty="0" smtClean="0"/>
            <a:t>International Relations Office</a:t>
          </a:r>
          <a:br>
            <a:rPr lang="sl-SI" sz="4400" kern="1200" dirty="0" smtClean="0"/>
          </a:br>
          <a:r>
            <a:rPr lang="sl-SI" sz="4400" kern="1200" dirty="0" smtClean="0"/>
            <a:t>at </a:t>
          </a:r>
          <a:r>
            <a:rPr lang="sl-SI" sz="4400" kern="1200" dirty="0" err="1" smtClean="0"/>
            <a:t>the</a:t>
          </a:r>
          <a:r>
            <a:rPr lang="sl-SI" sz="4400" kern="1200" dirty="0" smtClean="0"/>
            <a:t> University of Maribor</a:t>
          </a:r>
          <a:endParaRPr lang="sl-SI" sz="4400" kern="1200" dirty="0"/>
        </a:p>
      </dsp:txBody>
      <dsp:txXfrm>
        <a:off x="132322" y="1143991"/>
        <a:ext cx="4394598" cy="4232296"/>
      </dsp:txXfrm>
    </dsp:sp>
    <dsp:sp modelId="{E6484D61-DECB-4CD4-82DD-18C135E79E15}">
      <dsp:nvSpPr>
        <dsp:cNvPr id="0" name=""/>
        <dsp:cNvSpPr/>
      </dsp:nvSpPr>
      <dsp:spPr>
        <a:xfrm>
          <a:off x="5121825" y="1012318"/>
          <a:ext cx="4657944" cy="4495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kern="1200" dirty="0" smtClean="0"/>
            <a:t>Erasmus+ </a:t>
          </a:r>
          <a:r>
            <a:rPr lang="sl-SI" sz="4400" kern="1200" dirty="0" err="1" smtClean="0"/>
            <a:t>faculty</a:t>
          </a:r>
          <a:r>
            <a:rPr lang="sl-SI" sz="4400" kern="1200" dirty="0" smtClean="0"/>
            <a:t> </a:t>
          </a:r>
          <a:r>
            <a:rPr lang="sl-SI" sz="4400" kern="1200" dirty="0" err="1" smtClean="0"/>
            <a:t>coordinators</a:t>
          </a:r>
          <a:endParaRPr lang="sl-SI" sz="4400" kern="1200" dirty="0"/>
        </a:p>
      </dsp:txBody>
      <dsp:txXfrm>
        <a:off x="5253498" y="1143991"/>
        <a:ext cx="4394598" cy="4232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17464-473E-4A4B-9CA9-4F8F11D9F69D}">
      <dsp:nvSpPr>
        <dsp:cNvPr id="0" name=""/>
        <dsp:cNvSpPr/>
      </dsp:nvSpPr>
      <dsp:spPr>
        <a:xfrm>
          <a:off x="4358167" y="712205"/>
          <a:ext cx="2024530" cy="2024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Student</a:t>
          </a:r>
          <a:endParaRPr lang="sl-SI" sz="2000" kern="1200" dirty="0"/>
        </a:p>
      </dsp:txBody>
      <dsp:txXfrm>
        <a:off x="4654653" y="1008686"/>
        <a:ext cx="1431558" cy="1431538"/>
      </dsp:txXfrm>
    </dsp:sp>
    <dsp:sp modelId="{C455C0E7-1B8A-4BE9-B6C8-A15ACE1EC930}">
      <dsp:nvSpPr>
        <dsp:cNvPr id="0" name=""/>
        <dsp:cNvSpPr/>
      </dsp:nvSpPr>
      <dsp:spPr>
        <a:xfrm rot="3600000">
          <a:off x="5447073" y="2835826"/>
          <a:ext cx="2044242" cy="1583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err="1" smtClean="0"/>
            <a:t>Application</a:t>
          </a:r>
          <a:r>
            <a:rPr lang="sl-SI" sz="1600" kern="1200" dirty="0" smtClean="0"/>
            <a:t> </a:t>
          </a:r>
          <a:r>
            <a:rPr lang="sl-SI" sz="1600" kern="1200" dirty="0" err="1" smtClean="0"/>
            <a:t>documents</a:t>
          </a:r>
          <a:endParaRPr lang="sl-SI" sz="1600" kern="1200" dirty="0"/>
        </a:p>
      </dsp:txBody>
      <dsp:txXfrm>
        <a:off x="5565834" y="2946822"/>
        <a:ext cx="1569198" cy="950089"/>
      </dsp:txXfrm>
    </dsp:sp>
    <dsp:sp modelId="{0942AD2E-226C-497F-83DD-FBF9AD5981E1}">
      <dsp:nvSpPr>
        <dsp:cNvPr id="0" name=""/>
        <dsp:cNvSpPr/>
      </dsp:nvSpPr>
      <dsp:spPr>
        <a:xfrm>
          <a:off x="6592348" y="4581921"/>
          <a:ext cx="2024530" cy="2024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Erasmus+ </a:t>
          </a:r>
          <a:r>
            <a:rPr lang="sl-SI" sz="2000" kern="1200" dirty="0" err="1" smtClean="0"/>
            <a:t>coordinator</a:t>
          </a:r>
          <a:r>
            <a:rPr lang="sl-SI" sz="2000" kern="1200" dirty="0" smtClean="0"/>
            <a:t> at </a:t>
          </a:r>
          <a:r>
            <a:rPr lang="sl-SI" sz="2000" kern="1200" dirty="0" err="1" smtClean="0"/>
            <a:t>the</a:t>
          </a:r>
          <a:r>
            <a:rPr lang="sl-SI" sz="2000" kern="1200" dirty="0" smtClean="0"/>
            <a:t> home university</a:t>
          </a:r>
          <a:endParaRPr lang="sl-SI" sz="2000" kern="1200" dirty="0"/>
        </a:p>
      </dsp:txBody>
      <dsp:txXfrm>
        <a:off x="6888834" y="4878402"/>
        <a:ext cx="1431558" cy="1431538"/>
      </dsp:txXfrm>
    </dsp:sp>
    <dsp:sp modelId="{469092FD-4D87-41C9-860D-7E479FFC9614}">
      <dsp:nvSpPr>
        <dsp:cNvPr id="0" name=""/>
        <dsp:cNvSpPr/>
      </dsp:nvSpPr>
      <dsp:spPr>
        <a:xfrm rot="10800000">
          <a:off x="4384978" y="4802430"/>
          <a:ext cx="2044224" cy="1583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err="1" smtClean="0"/>
            <a:t>Documents</a:t>
          </a:r>
          <a:r>
            <a:rPr lang="sl-SI" sz="1600" kern="1200" dirty="0" smtClean="0"/>
            <a:t> of </a:t>
          </a:r>
          <a:r>
            <a:rPr lang="sl-SI" sz="1600" kern="1200" dirty="0" err="1" smtClean="0"/>
            <a:t>max</a:t>
          </a:r>
          <a:r>
            <a:rPr lang="sl-SI" sz="1600" kern="1200" dirty="0" smtClean="0"/>
            <a:t>. top 5 </a:t>
          </a:r>
          <a:r>
            <a:rPr lang="sl-SI" sz="1600" kern="1200" dirty="0" err="1" smtClean="0"/>
            <a:t>students</a:t>
          </a:r>
          <a:endParaRPr lang="sl-SI" sz="1600" kern="1200" dirty="0"/>
        </a:p>
      </dsp:txBody>
      <dsp:txXfrm rot="10800000">
        <a:off x="4860022" y="5119126"/>
        <a:ext cx="1569180" cy="950089"/>
      </dsp:txXfrm>
    </dsp:sp>
    <dsp:sp modelId="{B0E65624-DD28-40A7-A4A4-231B2D47B90D}">
      <dsp:nvSpPr>
        <dsp:cNvPr id="0" name=""/>
        <dsp:cNvSpPr/>
      </dsp:nvSpPr>
      <dsp:spPr>
        <a:xfrm>
          <a:off x="2123986" y="4581921"/>
          <a:ext cx="2024530" cy="2024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Erasmus+ </a:t>
          </a:r>
          <a:r>
            <a:rPr lang="sl-SI" sz="2000" kern="1200" dirty="0" err="1" smtClean="0"/>
            <a:t>coordinator</a:t>
          </a:r>
          <a:r>
            <a:rPr lang="sl-SI" sz="2000" kern="1200" dirty="0" smtClean="0"/>
            <a:t> at </a:t>
          </a:r>
          <a:r>
            <a:rPr lang="sl-SI" sz="2000" kern="1200" dirty="0" err="1" smtClean="0"/>
            <a:t>the</a:t>
          </a:r>
          <a:r>
            <a:rPr lang="sl-SI" sz="2000" kern="1200" dirty="0" smtClean="0"/>
            <a:t> host university</a:t>
          </a:r>
          <a:endParaRPr lang="sl-SI" sz="2000" kern="1200" dirty="0"/>
        </a:p>
      </dsp:txBody>
      <dsp:txXfrm>
        <a:off x="2420472" y="4878402"/>
        <a:ext cx="1431558" cy="1431538"/>
      </dsp:txXfrm>
    </dsp:sp>
    <dsp:sp modelId="{AF31B6A9-FFCA-4E0A-BFAD-2CFE2AC9CADF}">
      <dsp:nvSpPr>
        <dsp:cNvPr id="0" name=""/>
        <dsp:cNvSpPr/>
      </dsp:nvSpPr>
      <dsp:spPr>
        <a:xfrm rot="18000000">
          <a:off x="3212892" y="2899319"/>
          <a:ext cx="2044242" cy="1583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LA, </a:t>
          </a:r>
          <a:r>
            <a:rPr lang="sl-SI" sz="1600" kern="1200" dirty="0" err="1" smtClean="0"/>
            <a:t>acceptance</a:t>
          </a:r>
          <a:r>
            <a:rPr lang="sl-SI" sz="1600" kern="1200" dirty="0" smtClean="0"/>
            <a:t> </a:t>
          </a:r>
          <a:r>
            <a:rPr lang="sl-SI" sz="1600" kern="1200" dirty="0" err="1" smtClean="0"/>
            <a:t>lettter</a:t>
          </a:r>
          <a:endParaRPr lang="sl-SI" sz="1600" kern="1200" dirty="0"/>
        </a:p>
      </dsp:txBody>
      <dsp:txXfrm>
        <a:off x="3331653" y="3421715"/>
        <a:ext cx="1569198" cy="950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17464-473E-4A4B-9CA9-4F8F11D9F69D}">
      <dsp:nvSpPr>
        <dsp:cNvPr id="0" name=""/>
        <dsp:cNvSpPr/>
      </dsp:nvSpPr>
      <dsp:spPr>
        <a:xfrm>
          <a:off x="4358167" y="712205"/>
          <a:ext cx="2024530" cy="2024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err="1" smtClean="0"/>
            <a:t>Staff</a:t>
          </a:r>
          <a:endParaRPr lang="sl-SI" sz="2000" kern="1200" dirty="0"/>
        </a:p>
      </dsp:txBody>
      <dsp:txXfrm>
        <a:off x="4654653" y="1008686"/>
        <a:ext cx="1431558" cy="1431538"/>
      </dsp:txXfrm>
    </dsp:sp>
    <dsp:sp modelId="{C455C0E7-1B8A-4BE9-B6C8-A15ACE1EC930}">
      <dsp:nvSpPr>
        <dsp:cNvPr id="0" name=""/>
        <dsp:cNvSpPr/>
      </dsp:nvSpPr>
      <dsp:spPr>
        <a:xfrm rot="3600000">
          <a:off x="5447073" y="2835826"/>
          <a:ext cx="2044242" cy="1583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err="1" smtClean="0"/>
            <a:t>Application</a:t>
          </a:r>
          <a:r>
            <a:rPr lang="sl-SI" sz="1600" kern="1200" dirty="0" smtClean="0"/>
            <a:t> </a:t>
          </a:r>
          <a:r>
            <a:rPr lang="sl-SI" sz="1600" kern="1200" dirty="0" err="1" smtClean="0"/>
            <a:t>documents</a:t>
          </a:r>
          <a:endParaRPr lang="sl-SI" sz="1600" kern="1200" dirty="0"/>
        </a:p>
      </dsp:txBody>
      <dsp:txXfrm>
        <a:off x="5565834" y="2946822"/>
        <a:ext cx="1569198" cy="950089"/>
      </dsp:txXfrm>
    </dsp:sp>
    <dsp:sp modelId="{0942AD2E-226C-497F-83DD-FBF9AD5981E1}">
      <dsp:nvSpPr>
        <dsp:cNvPr id="0" name=""/>
        <dsp:cNvSpPr/>
      </dsp:nvSpPr>
      <dsp:spPr>
        <a:xfrm>
          <a:off x="6592348" y="4581921"/>
          <a:ext cx="2024530" cy="2024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Erasmus+ </a:t>
          </a:r>
          <a:r>
            <a:rPr lang="sl-SI" sz="2000" kern="1200" dirty="0" err="1" smtClean="0"/>
            <a:t>coordinator</a:t>
          </a:r>
          <a:r>
            <a:rPr lang="sl-SI" sz="2000" kern="1200" dirty="0" smtClean="0"/>
            <a:t> at </a:t>
          </a:r>
          <a:r>
            <a:rPr lang="sl-SI" sz="2000" kern="1200" dirty="0" err="1" smtClean="0"/>
            <a:t>the</a:t>
          </a:r>
          <a:r>
            <a:rPr lang="sl-SI" sz="2000" kern="1200" dirty="0" smtClean="0"/>
            <a:t> home university</a:t>
          </a:r>
          <a:endParaRPr lang="sl-SI" sz="2000" kern="1200" dirty="0"/>
        </a:p>
      </dsp:txBody>
      <dsp:txXfrm>
        <a:off x="6888834" y="4878402"/>
        <a:ext cx="1431558" cy="1431538"/>
      </dsp:txXfrm>
    </dsp:sp>
    <dsp:sp modelId="{469092FD-4D87-41C9-860D-7E479FFC9614}">
      <dsp:nvSpPr>
        <dsp:cNvPr id="0" name=""/>
        <dsp:cNvSpPr/>
      </dsp:nvSpPr>
      <dsp:spPr>
        <a:xfrm rot="10800000">
          <a:off x="4384978" y="4802430"/>
          <a:ext cx="2044224" cy="1583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err="1" smtClean="0"/>
            <a:t>Application</a:t>
          </a:r>
          <a:r>
            <a:rPr lang="sl-SI" sz="1600" kern="1200" dirty="0" smtClean="0"/>
            <a:t> </a:t>
          </a:r>
          <a:r>
            <a:rPr lang="sl-SI" sz="1600" kern="1200" dirty="0" err="1" smtClean="0"/>
            <a:t>documents</a:t>
          </a:r>
          <a:endParaRPr lang="sl-SI" sz="1600" kern="1200" dirty="0"/>
        </a:p>
      </dsp:txBody>
      <dsp:txXfrm rot="10800000">
        <a:off x="4860022" y="5119126"/>
        <a:ext cx="1569180" cy="950089"/>
      </dsp:txXfrm>
    </dsp:sp>
    <dsp:sp modelId="{B0E65624-DD28-40A7-A4A4-231B2D47B90D}">
      <dsp:nvSpPr>
        <dsp:cNvPr id="0" name=""/>
        <dsp:cNvSpPr/>
      </dsp:nvSpPr>
      <dsp:spPr>
        <a:xfrm>
          <a:off x="2123986" y="4581921"/>
          <a:ext cx="2024530" cy="2024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/>
            <a:t>Erasmus+ </a:t>
          </a:r>
          <a:r>
            <a:rPr lang="sl-SI" sz="2000" kern="1200" dirty="0" err="1" smtClean="0"/>
            <a:t>coordinator</a:t>
          </a:r>
          <a:r>
            <a:rPr lang="sl-SI" sz="2000" kern="1200" dirty="0" smtClean="0"/>
            <a:t> at </a:t>
          </a:r>
          <a:r>
            <a:rPr lang="sl-SI" sz="2000" kern="1200" dirty="0" err="1" smtClean="0"/>
            <a:t>the</a:t>
          </a:r>
          <a:r>
            <a:rPr lang="sl-SI" sz="2000" kern="1200" dirty="0" smtClean="0"/>
            <a:t> host university</a:t>
          </a:r>
          <a:endParaRPr lang="sl-SI" sz="2000" kern="1200" dirty="0"/>
        </a:p>
      </dsp:txBody>
      <dsp:txXfrm>
        <a:off x="2420472" y="4878402"/>
        <a:ext cx="1431558" cy="1431538"/>
      </dsp:txXfrm>
    </dsp:sp>
    <dsp:sp modelId="{AF31B6A9-FFCA-4E0A-BFAD-2CFE2AC9CADF}">
      <dsp:nvSpPr>
        <dsp:cNvPr id="0" name=""/>
        <dsp:cNvSpPr/>
      </dsp:nvSpPr>
      <dsp:spPr>
        <a:xfrm rot="18000000">
          <a:off x="3212892" y="2899319"/>
          <a:ext cx="2044242" cy="1583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Mobility </a:t>
          </a:r>
          <a:r>
            <a:rPr lang="sl-SI" sz="1600" kern="1200" dirty="0" err="1" smtClean="0"/>
            <a:t>Agreement</a:t>
          </a:r>
          <a:r>
            <a:rPr lang="sl-SI" sz="1600" kern="1200" dirty="0" smtClean="0"/>
            <a:t>, </a:t>
          </a:r>
          <a:r>
            <a:rPr lang="sl-SI" sz="1600" kern="1200" dirty="0" err="1" smtClean="0"/>
            <a:t>confirmation</a:t>
          </a:r>
          <a:endParaRPr lang="sl-SI" sz="1600" kern="1200" dirty="0"/>
        </a:p>
      </dsp:txBody>
      <dsp:txXfrm>
        <a:off x="3331653" y="3421715"/>
        <a:ext cx="1569198" cy="950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1211D-375E-47C9-8D85-9F529DEDF88D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0024F-819D-4B10-8620-ACEA2E83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82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377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2968132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79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64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93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endParaRPr lang="en-US" sz="2000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912216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54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4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4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2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2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4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92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93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6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1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m.si/en/international/credit-mobility/Pages/Application-procedure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m.si/en/international/credit-mobility/Pages/KA107-STTSTA-2017.asp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2010686" y="3373278"/>
            <a:ext cx="8983426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4500">
                <a:latin typeface="Code Pro LC"/>
                <a:ea typeface="Code Pro LC"/>
                <a:cs typeface="Code Pro LC"/>
                <a:sym typeface="Code Pro LC"/>
              </a:defRPr>
            </a:pPr>
            <a:r>
              <a:rPr lang="en-US" sz="5400" b="1" dirty="0"/>
              <a:t>Staff and Student Mobility at the University of Maribor</a:t>
            </a:r>
          </a:p>
        </p:txBody>
      </p:sp>
      <p:sp>
        <p:nvSpPr>
          <p:cNvPr id="190" name="Shape 190"/>
          <p:cNvSpPr/>
          <p:nvPr/>
        </p:nvSpPr>
        <p:spPr>
          <a:xfrm>
            <a:off x="2235991" y="8827345"/>
            <a:ext cx="8532815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t>www.elevate.space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0471" y="6948578"/>
            <a:ext cx="330539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28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Ana</a:t>
            </a:r>
            <a:r>
              <a:rPr kumimoji="0" lang="sl-SI" sz="2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Milovan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2800" baseline="0" dirty="0" smtClean="0"/>
              <a:t>ana.milovan@um.si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1802183"/>
            <a:ext cx="6770399" cy="6135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Raleway"/>
              </a:rPr>
              <a:t>Incoming / </a:t>
            </a:r>
            <a:r>
              <a:rPr lang="sl-SI" sz="2800" dirty="0" err="1" smtClean="0">
                <a:latin typeface="Raleway"/>
              </a:rPr>
              <a:t>outgoing</a:t>
            </a:r>
            <a:endParaRPr lang="sl-SI" sz="2800" dirty="0" smtClean="0">
              <a:latin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Raleway"/>
              </a:rPr>
              <a:t>Without</a:t>
            </a:r>
            <a:r>
              <a:rPr lang="sl-SI" sz="2800" dirty="0" smtClean="0">
                <a:latin typeface="Raleway"/>
              </a:rPr>
              <a:t> </a:t>
            </a:r>
            <a:r>
              <a:rPr lang="sl-SI" sz="2800" dirty="0" err="1" smtClean="0">
                <a:latin typeface="Raleway"/>
              </a:rPr>
              <a:t>tuition</a:t>
            </a:r>
            <a:endParaRPr lang="sl-SI" sz="2800" dirty="0" smtClean="0">
              <a:latin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Raleway"/>
              </a:rPr>
              <a:t>Erasmus+ status of 12 </a:t>
            </a:r>
            <a:r>
              <a:rPr lang="sl-SI" sz="2800" dirty="0" err="1" smtClean="0">
                <a:latin typeface="Raleway"/>
              </a:rPr>
              <a:t>months</a:t>
            </a:r>
            <a:endParaRPr lang="sl-SI" sz="2800" dirty="0" smtClean="0">
              <a:latin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Raleway"/>
              </a:rPr>
              <a:t>Min. 3 </a:t>
            </a:r>
            <a:r>
              <a:rPr lang="sl-SI" sz="2800" dirty="0" err="1" smtClean="0">
                <a:latin typeface="Raleway"/>
              </a:rPr>
              <a:t>months</a:t>
            </a:r>
            <a:r>
              <a:rPr lang="sl-SI" sz="2800" dirty="0" smtClean="0">
                <a:latin typeface="Raleway"/>
              </a:rPr>
              <a:t> and </a:t>
            </a:r>
            <a:r>
              <a:rPr lang="sl-SI" sz="2800" dirty="0" err="1" smtClean="0">
                <a:latin typeface="Raleway"/>
              </a:rPr>
              <a:t>max</a:t>
            </a:r>
            <a:r>
              <a:rPr lang="sl-SI" sz="2800" dirty="0" smtClean="0">
                <a:latin typeface="Raleway"/>
              </a:rPr>
              <a:t>. 12 </a:t>
            </a:r>
            <a:r>
              <a:rPr lang="sl-SI" sz="2800" dirty="0" err="1" smtClean="0">
                <a:latin typeface="Raleway"/>
              </a:rPr>
              <a:t>months</a:t>
            </a:r>
            <a:endParaRPr lang="sl-SI" sz="2800" dirty="0">
              <a:latin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aleway"/>
              </a:rPr>
              <a:t>Enrolment</a:t>
            </a:r>
            <a:r>
              <a:rPr lang="sl-SI" sz="2800" dirty="0" smtClean="0">
                <a:latin typeface="Raleway"/>
              </a:rPr>
              <a:t> at home university, min. 2nd </a:t>
            </a:r>
            <a:r>
              <a:rPr lang="sl-SI" sz="2800" dirty="0" err="1" smtClean="0">
                <a:latin typeface="Raleway"/>
              </a:rPr>
              <a:t>year</a:t>
            </a:r>
            <a:r>
              <a:rPr lang="sl-SI" sz="2800" dirty="0" smtClean="0">
                <a:latin typeface="Raleway"/>
              </a:rPr>
              <a:t> of </a:t>
            </a:r>
            <a:r>
              <a:rPr lang="sl-SI" sz="2800" dirty="0" err="1" smtClean="0">
                <a:latin typeface="Raleway"/>
              </a:rPr>
              <a:t>studies</a:t>
            </a:r>
            <a:endParaRPr lang="sl-SI" sz="2800" dirty="0">
              <a:latin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800" dirty="0" err="1" smtClean="0">
                <a:latin typeface="Raleway"/>
              </a:rPr>
              <a:t>Recognition</a:t>
            </a:r>
            <a:r>
              <a:rPr lang="sl-SI" sz="2800" dirty="0">
                <a:latin typeface="Raleway"/>
              </a:rPr>
              <a:t> of </a:t>
            </a:r>
            <a:r>
              <a:rPr lang="sl-SI" sz="2800" dirty="0" err="1" smtClean="0">
                <a:latin typeface="Raleway"/>
              </a:rPr>
              <a:t>obligations</a:t>
            </a:r>
            <a:r>
              <a:rPr lang="sl-SI" sz="2800" dirty="0" smtClean="0">
                <a:latin typeface="Raleway"/>
              </a:rPr>
              <a:t> </a:t>
            </a:r>
            <a:r>
              <a:rPr lang="sl-SI" sz="2800" dirty="0" err="1">
                <a:latin typeface="Raleway"/>
              </a:rPr>
              <a:t>performed</a:t>
            </a:r>
            <a:r>
              <a:rPr lang="sl-SI" sz="2800" dirty="0">
                <a:latin typeface="Raleway"/>
              </a:rPr>
              <a:t> </a:t>
            </a:r>
            <a:r>
              <a:rPr lang="sl-SI" sz="2800" dirty="0" err="1" smtClean="0">
                <a:latin typeface="Raleway"/>
              </a:rPr>
              <a:t>abroad</a:t>
            </a:r>
            <a:endParaRPr lang="sl-SI" sz="2800" dirty="0" smtClean="0">
              <a:latin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Raleway"/>
              </a:rPr>
              <a:t>ECTS (10 ECTS / 3 </a:t>
            </a:r>
            <a:r>
              <a:rPr lang="sl-SI" sz="2800" dirty="0" err="1" smtClean="0">
                <a:latin typeface="Raleway"/>
              </a:rPr>
              <a:t>months</a:t>
            </a:r>
            <a:r>
              <a:rPr lang="sl-SI" sz="2800" dirty="0" smtClean="0">
                <a:latin typeface="Raleway"/>
              </a:rPr>
              <a:t>, 17 ECTS / 5 </a:t>
            </a:r>
            <a:r>
              <a:rPr lang="sl-SI" sz="2800" dirty="0" err="1" smtClean="0">
                <a:latin typeface="Raleway"/>
              </a:rPr>
              <a:t>months</a:t>
            </a:r>
            <a:r>
              <a:rPr lang="sl-SI" sz="2800" dirty="0" smtClean="0">
                <a:latin typeface="Raleway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aleway"/>
              </a:rPr>
              <a:t>Student </a:t>
            </a:r>
            <a:r>
              <a:rPr lang="en-US" sz="2800" dirty="0">
                <a:latin typeface="Raleway"/>
              </a:rPr>
              <a:t>dorm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aleway"/>
              </a:rPr>
              <a:t>Free courses of SLO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aleway"/>
              </a:rPr>
              <a:t>ESN Maribor (buddy, social activities</a:t>
            </a:r>
            <a:r>
              <a:rPr lang="en-US" sz="2800" dirty="0" smtClean="0">
                <a:latin typeface="Raleway"/>
              </a:rPr>
              <a:t>,…)</a:t>
            </a:r>
            <a:endParaRPr lang="en-US" sz="2800" dirty="0"/>
          </a:p>
        </p:txBody>
      </p:sp>
      <p:sp>
        <p:nvSpPr>
          <p:cNvPr id="200" name="Shape 200"/>
          <p:cNvSpPr/>
          <p:nvPr/>
        </p:nvSpPr>
        <p:spPr>
          <a:xfrm>
            <a:off x="924363" y="868595"/>
            <a:ext cx="112258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sl-SI" sz="4000" b="1" dirty="0" smtClean="0"/>
              <a:t>Student </a:t>
            </a:r>
            <a:r>
              <a:rPr lang="sl-SI" sz="4000" b="1" dirty="0" err="1" smtClean="0"/>
              <a:t>mobility</a:t>
            </a:r>
            <a:endParaRPr sz="4000" b="1" dirty="0"/>
          </a:p>
        </p:txBody>
      </p:sp>
      <p:pic>
        <p:nvPicPr>
          <p:cNvPr id="4" name="Picture 2" descr="No automatic alt text avail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8379" y="2321240"/>
            <a:ext cx="3774608" cy="37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467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1819569"/>
            <a:ext cx="11225884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Raleway"/>
              </a:rPr>
              <a:t>Scholarship</a:t>
            </a:r>
            <a:r>
              <a:rPr lang="sl-SI" sz="2400" dirty="0" smtClean="0">
                <a:latin typeface="Raleway"/>
              </a:rPr>
              <a:t>: </a:t>
            </a:r>
            <a:endParaRPr lang="sl-SI" sz="2400" dirty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latin typeface="Raleway"/>
            </a:endParaRPr>
          </a:p>
          <a:p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Raleway"/>
              </a:rPr>
              <a:t>800</a:t>
            </a:r>
            <a:r>
              <a:rPr lang="sl-SI" sz="2400" dirty="0">
                <a:latin typeface="Raleway"/>
              </a:rPr>
              <a:t>€ / </a:t>
            </a:r>
            <a:r>
              <a:rPr lang="sl-SI" sz="2400" dirty="0" err="1" smtClean="0">
                <a:latin typeface="Raleway"/>
              </a:rPr>
              <a:t>month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>
                <a:latin typeface="Raleway"/>
              </a:rPr>
              <a:t>(26,66€/</a:t>
            </a:r>
            <a:r>
              <a:rPr lang="sl-SI" sz="2400" dirty="0" err="1" smtClean="0">
                <a:latin typeface="Raleway"/>
              </a:rPr>
              <a:t>day</a:t>
            </a:r>
            <a:r>
              <a:rPr lang="sl-SI" sz="2400" dirty="0" smtClean="0">
                <a:latin typeface="Raleway"/>
              </a:rPr>
              <a:t>) </a:t>
            </a:r>
            <a:r>
              <a:rPr lang="sl-SI" sz="2400" dirty="0" err="1" smtClean="0">
                <a:latin typeface="Raleway"/>
              </a:rPr>
              <a:t>for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incoming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students</a:t>
            </a:r>
            <a:endParaRPr lang="sl-SI" sz="2400" dirty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Raleway"/>
              </a:rPr>
              <a:t>Travel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costs</a:t>
            </a:r>
            <a:r>
              <a:rPr lang="sl-SI" sz="2400" dirty="0" smtClean="0">
                <a:latin typeface="Raleway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/>
              </a:rPr>
              <a:t>Special </a:t>
            </a:r>
            <a:r>
              <a:rPr lang="en-US" sz="2400" dirty="0">
                <a:latin typeface="Raleway"/>
              </a:rPr>
              <a:t>needs </a:t>
            </a:r>
            <a:r>
              <a:rPr lang="en-US" sz="2400" dirty="0" smtClean="0">
                <a:latin typeface="Raleway"/>
              </a:rPr>
              <a:t>students </a:t>
            </a:r>
            <a:r>
              <a:rPr lang="en-US" sz="2400" dirty="0">
                <a:latin typeface="Raleway"/>
              </a:rPr>
              <a:t>may apply for additional financial support.</a:t>
            </a:r>
            <a:r>
              <a:rPr lang="sl-SI" sz="2400" dirty="0" smtClean="0">
                <a:latin typeface="Raleway"/>
              </a:rPr>
              <a:t> </a:t>
            </a:r>
            <a:endParaRPr lang="sl-SI" sz="2400" dirty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 smtClean="0">
              <a:latin typeface="Raleway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924363" y="868595"/>
            <a:ext cx="112258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sl-SI" sz="4000" dirty="0" smtClean="0"/>
              <a:t>Student </a:t>
            </a:r>
            <a:r>
              <a:rPr lang="sl-SI" sz="4000" dirty="0" err="1" smtClean="0"/>
              <a:t>mobility</a:t>
            </a:r>
            <a:endParaRPr sz="4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728363"/>
              </p:ext>
            </p:extLst>
          </p:nvPr>
        </p:nvGraphicFramePr>
        <p:xfrm>
          <a:off x="1335346" y="2330669"/>
          <a:ext cx="7080951" cy="937260"/>
        </p:xfrm>
        <a:graphic>
          <a:graphicData uri="http://schemas.openxmlformats.org/drawingml/2006/table">
            <a:tbl>
              <a:tblPr/>
              <a:tblGrid>
                <a:gridCol w="1644572">
                  <a:extLst>
                    <a:ext uri="{9D8B030D-6E8A-4147-A177-3AD203B41FA5}">
                      <a16:colId xmlns:a16="http://schemas.microsoft.com/office/drawing/2014/main" val="627548314"/>
                    </a:ext>
                  </a:extLst>
                </a:gridCol>
                <a:gridCol w="2072076">
                  <a:extLst>
                    <a:ext uri="{9D8B030D-6E8A-4147-A177-3AD203B41FA5}">
                      <a16:colId xmlns:a16="http://schemas.microsoft.com/office/drawing/2014/main" val="2541927430"/>
                    </a:ext>
                  </a:extLst>
                </a:gridCol>
                <a:gridCol w="3364303">
                  <a:extLst>
                    <a:ext uri="{9D8B030D-6E8A-4147-A177-3AD203B41FA5}">
                      <a16:colId xmlns:a16="http://schemas.microsoft.com/office/drawing/2014/main" val="2650567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Sending state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Hosting state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Amount of grant (EUR/month)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623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Partner state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Slovenia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800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67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Slovenia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Partner state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650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93935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39829"/>
              </p:ext>
            </p:extLst>
          </p:nvPr>
        </p:nvGraphicFramePr>
        <p:xfrm>
          <a:off x="1335346" y="4300020"/>
          <a:ext cx="7729152" cy="2499360"/>
        </p:xfrm>
        <a:graphic>
          <a:graphicData uri="http://schemas.openxmlformats.org/drawingml/2006/table">
            <a:tbl>
              <a:tblPr/>
              <a:tblGrid>
                <a:gridCol w="3808265">
                  <a:extLst>
                    <a:ext uri="{9D8B030D-6E8A-4147-A177-3AD203B41FA5}">
                      <a16:colId xmlns:a16="http://schemas.microsoft.com/office/drawing/2014/main" val="905241124"/>
                    </a:ext>
                  </a:extLst>
                </a:gridCol>
                <a:gridCol w="3920887">
                  <a:extLst>
                    <a:ext uri="{9D8B030D-6E8A-4147-A177-3AD203B41FA5}">
                      <a16:colId xmlns:a16="http://schemas.microsoft.com/office/drawing/2014/main" val="31067618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Distances  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Amount of grant (EUR/participant)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98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Distances from 0 to 99 km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687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Distances from 100 to 499 km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180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95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Distances from 500 to 1999 km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275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55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Distances from 2000 to 2999 km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360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79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Distances from 3000 to 3999 km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530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32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Distances from 4000 to 7999 km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820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964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Distances of 8000 km or more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l-SI" dirty="0" smtClean="0">
                          <a:effectLst/>
                        </a:rPr>
                        <a:t>    </a:t>
                      </a:r>
                      <a:r>
                        <a:rPr lang="en-US" dirty="0" smtClean="0">
                          <a:effectLst/>
                        </a:rPr>
                        <a:t>1100</a:t>
                      </a:r>
                      <a:r>
                        <a:rPr lang="en-US" dirty="0">
                          <a:effectLst/>
                        </a:rPr>
                        <a:t>    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9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432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1706275"/>
            <a:ext cx="11225884" cy="571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aleway"/>
                <a:hlinkClick r:id="rId4"/>
              </a:rPr>
              <a:t>https://</a:t>
            </a:r>
            <a:r>
              <a:rPr lang="en-US" sz="2400" dirty="0" smtClean="0">
                <a:latin typeface="Raleway"/>
                <a:hlinkClick r:id="rId4"/>
              </a:rPr>
              <a:t>www.um.si/en/international/credit-mobility/Pages/Application-procedure.aspx</a:t>
            </a:r>
            <a:r>
              <a:rPr lang="sl-SI" sz="2400" dirty="0" smtClean="0">
                <a:latin typeface="Raleway"/>
              </a:rPr>
              <a:t> </a:t>
            </a:r>
          </a:p>
          <a:p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Raleway"/>
              </a:rPr>
              <a:t>Application</a:t>
            </a:r>
            <a:r>
              <a:rPr lang="sl-SI" sz="2400" dirty="0" smtClean="0">
                <a:latin typeface="Raleway"/>
              </a:rPr>
              <a:t> </a:t>
            </a:r>
          </a:p>
          <a:p>
            <a:pPr lvl="8"/>
            <a:r>
              <a:rPr lang="sl-SI" dirty="0" smtClean="0">
                <a:latin typeface="Raleway"/>
              </a:rPr>
              <a:t>1. </a:t>
            </a:r>
            <a:r>
              <a:rPr lang="en-US" dirty="0" smtClean="0">
                <a:latin typeface="Raleway"/>
              </a:rPr>
              <a:t>the </a:t>
            </a:r>
            <a:r>
              <a:rPr lang="en-US" dirty="0">
                <a:latin typeface="Raleway"/>
              </a:rPr>
              <a:t>Learning Agreement for Studies </a:t>
            </a:r>
            <a:endParaRPr lang="sl-SI" dirty="0" smtClean="0">
              <a:latin typeface="Raleway"/>
            </a:endParaRPr>
          </a:p>
          <a:p>
            <a:pPr lvl="8"/>
            <a:r>
              <a:rPr lang="sl-SI" dirty="0" smtClean="0">
                <a:latin typeface="Raleway"/>
              </a:rPr>
              <a:t>2. </a:t>
            </a:r>
            <a:r>
              <a:rPr lang="en-US" dirty="0" smtClean="0">
                <a:latin typeface="Raleway"/>
              </a:rPr>
              <a:t>a </a:t>
            </a:r>
            <a:r>
              <a:rPr lang="en-US" dirty="0">
                <a:latin typeface="Raleway"/>
              </a:rPr>
              <a:t>transcript of records on all passed exams for all levels of study with </a:t>
            </a:r>
            <a:r>
              <a:rPr lang="en-US" u="sng" dirty="0">
                <a:latin typeface="Raleway"/>
              </a:rPr>
              <a:t>average grade</a:t>
            </a:r>
            <a:endParaRPr lang="en-US" dirty="0">
              <a:latin typeface="Raleway"/>
            </a:endParaRPr>
          </a:p>
          <a:p>
            <a:pPr lvl="8"/>
            <a:r>
              <a:rPr lang="en-US" dirty="0">
                <a:latin typeface="Raleway"/>
              </a:rPr>
              <a:t>3. a confirmation of English language knowledge on the level of </a:t>
            </a:r>
            <a:r>
              <a:rPr lang="en-US" dirty="0" smtClean="0">
                <a:latin typeface="Raleway"/>
              </a:rPr>
              <a:t>B1</a:t>
            </a:r>
            <a:endParaRPr lang="sl-SI" dirty="0" smtClean="0">
              <a:latin typeface="Raleway"/>
            </a:endParaRPr>
          </a:p>
          <a:p>
            <a:pPr lvl="8"/>
            <a:r>
              <a:rPr lang="en-US" dirty="0" smtClean="0">
                <a:latin typeface="Raleway"/>
              </a:rPr>
              <a:t>4</a:t>
            </a:r>
            <a:r>
              <a:rPr lang="en-US" dirty="0">
                <a:latin typeface="Raleway"/>
              </a:rPr>
              <a:t>. a signed declaration on eventual already conducted student </a:t>
            </a:r>
            <a:r>
              <a:rPr lang="en-US" dirty="0" err="1" smtClean="0">
                <a:latin typeface="Raleway"/>
              </a:rPr>
              <a:t>mobilit</a:t>
            </a:r>
            <a:r>
              <a:rPr lang="sl-SI" dirty="0" smtClean="0">
                <a:latin typeface="Raleway"/>
              </a:rPr>
              <a:t>y</a:t>
            </a:r>
            <a:endParaRPr lang="en-US" dirty="0">
              <a:latin typeface="Raleway"/>
            </a:endParaRPr>
          </a:p>
          <a:p>
            <a:pPr lvl="8"/>
            <a:r>
              <a:rPr lang="en-US" dirty="0">
                <a:latin typeface="Raleway"/>
              </a:rPr>
              <a:t>5. a signed declaration on the state of residence, birth and </a:t>
            </a:r>
            <a:r>
              <a:rPr lang="en-US" dirty="0" smtClean="0">
                <a:latin typeface="Raleway"/>
              </a:rPr>
              <a:t>citizenship</a:t>
            </a:r>
            <a:r>
              <a:rPr lang="en-US" dirty="0">
                <a:latin typeface="Raleway"/>
              </a:rPr>
              <a:t/>
            </a:r>
            <a:br>
              <a:rPr lang="en-US" dirty="0">
                <a:latin typeface="Raleway"/>
              </a:rPr>
            </a:br>
            <a:r>
              <a:rPr lang="en-US" dirty="0">
                <a:latin typeface="Raleway"/>
              </a:rPr>
              <a:t>6. a motivation letter up to a max. 1 A4 page signed by the applicant</a:t>
            </a:r>
          </a:p>
          <a:p>
            <a:pPr lvl="8"/>
            <a:r>
              <a:rPr lang="en-US" dirty="0">
                <a:latin typeface="Raleway"/>
              </a:rPr>
              <a:t>7. Curriculum Vitae (</a:t>
            </a:r>
            <a:r>
              <a:rPr lang="en-US" dirty="0" err="1">
                <a:latin typeface="Raleway"/>
              </a:rPr>
              <a:t>Europass</a:t>
            </a:r>
            <a:r>
              <a:rPr lang="en-US" dirty="0">
                <a:latin typeface="Raleway"/>
              </a:rPr>
              <a:t>) with mentioned additional </a:t>
            </a:r>
            <a:r>
              <a:rPr lang="en-US" dirty="0" smtClean="0">
                <a:latin typeface="Raleway"/>
              </a:rPr>
              <a:t>activities</a:t>
            </a:r>
            <a:endParaRPr lang="en-US" dirty="0">
              <a:latin typeface="Raleway"/>
            </a:endParaRPr>
          </a:p>
          <a:p>
            <a:pPr lvl="8"/>
            <a:r>
              <a:rPr lang="en-US" dirty="0">
                <a:latin typeface="Raleway"/>
              </a:rPr>
              <a:t>8. a valid actual confirmation on enrolment</a:t>
            </a:r>
          </a:p>
          <a:p>
            <a:pPr lvl="8"/>
            <a:r>
              <a:rPr lang="en-US" dirty="0">
                <a:latin typeface="Raleway"/>
              </a:rPr>
              <a:t>9. a copy of a valid personal document (passport or ID</a:t>
            </a:r>
            <a:r>
              <a:rPr lang="en-US" dirty="0" smtClean="0">
                <a:latin typeface="Raleway"/>
              </a:rPr>
              <a:t>).</a:t>
            </a:r>
            <a:endParaRPr lang="sl-SI" dirty="0" smtClean="0">
              <a:latin typeface="Raleway"/>
            </a:endParaRPr>
          </a:p>
          <a:p>
            <a:pPr lvl="8"/>
            <a:endParaRPr lang="sl-SI" dirty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Raleway"/>
              </a:rPr>
              <a:t>Selection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criteria</a:t>
            </a:r>
            <a:endParaRPr lang="sl-SI" sz="2400" dirty="0" smtClean="0">
              <a:latin typeface="Raleway"/>
            </a:endParaRPr>
          </a:p>
          <a:p>
            <a:r>
              <a:rPr lang="en-US" sz="1700" dirty="0">
                <a:latin typeface="Raleway"/>
              </a:rPr>
              <a:t>40% - Academic success of a student in the past academic years</a:t>
            </a:r>
            <a:br>
              <a:rPr lang="en-US" sz="1700" dirty="0">
                <a:latin typeface="Raleway"/>
              </a:rPr>
            </a:br>
            <a:r>
              <a:rPr lang="en-US" sz="1700" dirty="0">
                <a:latin typeface="Raleway"/>
              </a:rPr>
              <a:t>30% - Motivation letter</a:t>
            </a:r>
            <a:br>
              <a:rPr lang="en-US" sz="1700" dirty="0">
                <a:latin typeface="Raleway"/>
              </a:rPr>
            </a:br>
            <a:r>
              <a:rPr lang="en-US" sz="1700" dirty="0">
                <a:latin typeface="Raleway"/>
              </a:rPr>
              <a:t>30% - CV with mentioned additional activities.</a:t>
            </a:r>
            <a:endParaRPr lang="sl-SI" sz="17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dirty="0">
              <a:latin typeface="Raleway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924363" y="868595"/>
            <a:ext cx="112258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sl-SI" sz="4000" dirty="0" smtClean="0"/>
              <a:t>Student </a:t>
            </a:r>
            <a:r>
              <a:rPr lang="sl-SI" sz="4000" dirty="0" err="1" smtClean="0"/>
              <a:t>mobility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142563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4330070"/>
            <a:ext cx="1122588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sz="2400" dirty="0">
              <a:latin typeface="Raleway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924363" y="868595"/>
            <a:ext cx="112258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sl-SI" sz="4000" dirty="0" smtClean="0"/>
              <a:t>Student </a:t>
            </a:r>
            <a:r>
              <a:rPr lang="sl-SI" sz="4000" dirty="0" err="1" smtClean="0"/>
              <a:t>mobility</a:t>
            </a:r>
            <a:endParaRPr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6" y="1924050"/>
            <a:ext cx="9830672" cy="55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9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3476025"/>
            <a:ext cx="11225884" cy="49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lvl="0" defTabSz="457200" hangingPunct="1">
              <a:lnSpc>
                <a:spcPct val="117999"/>
              </a:lnSpc>
              <a:defRPr/>
            </a:pPr>
            <a:endParaRPr lang="en-US" sz="2400" dirty="0">
              <a:sym typeface="Helvetica Neue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924363" y="868595"/>
            <a:ext cx="112258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sl-SI" sz="4000" dirty="0" smtClean="0"/>
              <a:t>Student </a:t>
            </a:r>
            <a:r>
              <a:rPr lang="sl-SI" sz="4000" dirty="0" err="1" smtClean="0"/>
              <a:t>mobility</a:t>
            </a:r>
            <a:endParaRPr sz="4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4729699"/>
              </p:ext>
            </p:extLst>
          </p:nvPr>
        </p:nvGraphicFramePr>
        <p:xfrm>
          <a:off x="605481" y="1227667"/>
          <a:ext cx="10266757" cy="684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4262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2105046"/>
            <a:ext cx="11225884" cy="336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Raleway"/>
              </a:rPr>
              <a:t>bank </a:t>
            </a:r>
            <a:r>
              <a:rPr lang="sl-SI" sz="2400" dirty="0" err="1" smtClean="0">
                <a:latin typeface="Raleway"/>
              </a:rPr>
              <a:t>account</a:t>
            </a:r>
            <a:r>
              <a:rPr lang="sl-SI" sz="2400" dirty="0" smtClean="0">
                <a:latin typeface="Raleway"/>
              </a:rPr>
              <a:t> &amp; </a:t>
            </a:r>
            <a:r>
              <a:rPr lang="sl-SI" sz="2400" dirty="0" err="1" smtClean="0">
                <a:latin typeface="Raleway"/>
              </a:rPr>
              <a:t>tax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number</a:t>
            </a:r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Raleway"/>
              </a:rPr>
              <a:t>grant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agreement</a:t>
            </a:r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Raleway"/>
              </a:rPr>
              <a:t>50% - 30% - 20%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Raleway"/>
              </a:rPr>
              <a:t>Final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report</a:t>
            </a:r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Raleway"/>
              </a:rPr>
              <a:t>Transcript</a:t>
            </a:r>
            <a:r>
              <a:rPr lang="sl-SI" sz="2400" dirty="0" smtClean="0">
                <a:latin typeface="Raleway"/>
              </a:rPr>
              <a:t> of </a:t>
            </a:r>
            <a:r>
              <a:rPr lang="sl-SI" sz="2400" dirty="0" err="1" smtClean="0">
                <a:latin typeface="Raleway"/>
              </a:rPr>
              <a:t>records</a:t>
            </a:r>
            <a:r>
              <a:rPr lang="sl-SI" sz="2400" dirty="0" smtClean="0">
                <a:latin typeface="Raleway"/>
              </a:rPr>
              <a:t>, </a:t>
            </a:r>
            <a:r>
              <a:rPr lang="sl-SI" sz="2400" dirty="0" err="1" smtClean="0">
                <a:latin typeface="Raleway"/>
              </a:rPr>
              <a:t>confirmation</a:t>
            </a:r>
            <a:r>
              <a:rPr lang="sl-SI" sz="2400" dirty="0" smtClean="0">
                <a:latin typeface="Raleway"/>
              </a:rPr>
              <a:t> of </a:t>
            </a:r>
            <a:r>
              <a:rPr lang="sl-SI" sz="2400" dirty="0" err="1" smtClean="0">
                <a:latin typeface="Raleway"/>
              </a:rPr>
              <a:t>mobility</a:t>
            </a:r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Raleway"/>
              </a:rPr>
              <a:t>Confirmation</a:t>
            </a:r>
            <a:r>
              <a:rPr lang="sl-SI" sz="2400" dirty="0" smtClean="0">
                <a:latin typeface="Raleway"/>
              </a:rPr>
              <a:t> of </a:t>
            </a:r>
            <a:r>
              <a:rPr lang="sl-SI" sz="2400" dirty="0" err="1" smtClean="0">
                <a:latin typeface="Raleway"/>
              </a:rPr>
              <a:t>recognition</a:t>
            </a:r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Raleway"/>
              </a:rPr>
              <a:t>Mobility </a:t>
            </a:r>
            <a:r>
              <a:rPr lang="sl-SI" sz="2400" dirty="0" err="1" smtClean="0">
                <a:latin typeface="Raleway"/>
              </a:rPr>
              <a:t>Tool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questionnaire</a:t>
            </a:r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dirty="0">
              <a:latin typeface="Raleway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924363" y="868595"/>
            <a:ext cx="112258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sl-SI" sz="4000" dirty="0" smtClean="0"/>
              <a:t>Student </a:t>
            </a:r>
            <a:r>
              <a:rPr lang="sl-SI" sz="4000" dirty="0" err="1" smtClean="0"/>
              <a:t>mobility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607721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2104335"/>
            <a:ext cx="11225884" cy="351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Raleway"/>
              </a:rPr>
              <a:t>Staff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mobility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for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teaching</a:t>
            </a:r>
            <a:r>
              <a:rPr lang="sl-SI" sz="2400" dirty="0" smtClean="0">
                <a:latin typeface="Raleway"/>
              </a:rPr>
              <a:t> (min. 8h/</a:t>
            </a:r>
            <a:r>
              <a:rPr lang="sl-SI" sz="2400" dirty="0" err="1" smtClean="0">
                <a:latin typeface="Raleway"/>
              </a:rPr>
              <a:t>week</a:t>
            </a:r>
            <a:r>
              <a:rPr lang="sl-SI" sz="2400" dirty="0" smtClean="0">
                <a:latin typeface="Raleway"/>
              </a:rPr>
              <a:t>)</a:t>
            </a:r>
          </a:p>
          <a:p>
            <a:pPr lvl="3" algn="just"/>
            <a:r>
              <a:rPr lang="sl-SI" sz="2700" dirty="0">
                <a:latin typeface="Raleway"/>
              </a:rPr>
              <a:t>	</a:t>
            </a:r>
            <a:endParaRPr lang="sl-SI" sz="2700" dirty="0" smtClean="0">
              <a:latin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dirty="0" err="1" smtClean="0">
                <a:latin typeface="Raleway"/>
              </a:rPr>
              <a:t>Staff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mobility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for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training</a:t>
            </a:r>
            <a:endParaRPr lang="sl-SI" sz="2400" dirty="0" smtClean="0">
              <a:latin typeface="Raleway"/>
            </a:endParaRPr>
          </a:p>
          <a:p>
            <a:pPr lvl="1"/>
            <a:r>
              <a:rPr lang="sl-SI" sz="2700" dirty="0">
                <a:latin typeface="Raleway"/>
              </a:rPr>
              <a:t>	</a:t>
            </a:r>
            <a:r>
              <a:rPr lang="sl-SI" sz="2700" dirty="0" smtClean="0">
                <a:latin typeface="Raleway"/>
              </a:rPr>
              <a:t>- STW</a:t>
            </a:r>
            <a:br>
              <a:rPr lang="sl-SI" sz="2700" dirty="0" smtClean="0">
                <a:latin typeface="Raleway"/>
              </a:rPr>
            </a:br>
            <a:r>
              <a:rPr lang="sl-SI" sz="2400" dirty="0">
                <a:latin typeface="Raleway"/>
              </a:rPr>
              <a:t>	</a:t>
            </a:r>
            <a:endParaRPr lang="sl-SI" sz="2400" dirty="0" smtClean="0">
              <a:latin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Raleway"/>
              </a:rPr>
              <a:t>Min 5 </a:t>
            </a:r>
            <a:r>
              <a:rPr lang="sl-SI" sz="2400" dirty="0" err="1" smtClean="0">
                <a:latin typeface="Raleway"/>
              </a:rPr>
              <a:t>days</a:t>
            </a:r>
            <a:r>
              <a:rPr lang="sl-SI" sz="2400" dirty="0" smtClean="0">
                <a:latin typeface="Raleway"/>
              </a:rPr>
              <a:t>, </a:t>
            </a:r>
            <a:r>
              <a:rPr lang="sl-SI" sz="2400" dirty="0" err="1" smtClean="0">
                <a:latin typeface="Raleway"/>
              </a:rPr>
              <a:t>max</a:t>
            </a:r>
            <a:r>
              <a:rPr lang="sl-SI" sz="2400" dirty="0" smtClean="0">
                <a:latin typeface="Raleway"/>
              </a:rPr>
              <a:t> 2 </a:t>
            </a:r>
            <a:r>
              <a:rPr lang="sl-SI" sz="2400" dirty="0" err="1" smtClean="0">
                <a:latin typeface="Raleway"/>
              </a:rPr>
              <a:t>months</a:t>
            </a:r>
            <a:endParaRPr lang="sl-SI" sz="2400" dirty="0" smtClean="0">
              <a:latin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2400" dirty="0">
              <a:latin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Raleway"/>
                <a:hlinkClick r:id="rId4"/>
              </a:rPr>
              <a:t>https://</a:t>
            </a:r>
            <a:r>
              <a:rPr lang="en-US" sz="2400" dirty="0" smtClean="0">
                <a:latin typeface="Raleway"/>
                <a:hlinkClick r:id="rId4"/>
              </a:rPr>
              <a:t>www.um.si/en/international/credit-mobility/Pages/KA107-STTSTA-2017.aspx</a:t>
            </a:r>
            <a:r>
              <a:rPr lang="sl-SI" sz="2400" dirty="0" smtClean="0">
                <a:latin typeface="Raleway"/>
              </a:rPr>
              <a:t> </a:t>
            </a:r>
            <a:endParaRPr sz="2400" dirty="0">
              <a:latin typeface="Raleway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924363" y="868595"/>
            <a:ext cx="112258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sl-SI" sz="4000" dirty="0" err="1" smtClean="0"/>
              <a:t>Staff</a:t>
            </a:r>
            <a:r>
              <a:rPr lang="sl-SI" sz="4000" dirty="0" smtClean="0"/>
              <a:t> </a:t>
            </a:r>
            <a:r>
              <a:rPr lang="sl-SI" sz="4000" dirty="0" err="1" smtClean="0"/>
              <a:t>mobility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181243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800794" y="2479608"/>
            <a:ext cx="1122588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dirty="0" err="1" smtClean="0"/>
              <a:t>Application</a:t>
            </a:r>
            <a:endParaRPr lang="sl-SI" sz="2400" dirty="0" smtClean="0"/>
          </a:p>
          <a:p>
            <a:pPr marL="457200" indent="-457200" algn="just">
              <a:buAutoNum type="arabicPeriod"/>
            </a:pPr>
            <a:r>
              <a:rPr lang="en-US" sz="2400" dirty="0" smtClean="0"/>
              <a:t>Application </a:t>
            </a:r>
            <a:r>
              <a:rPr lang="en-US" sz="2400" dirty="0"/>
              <a:t>Form </a:t>
            </a:r>
            <a:endParaRPr lang="sl-SI" sz="2400" dirty="0"/>
          </a:p>
          <a:p>
            <a:pPr marL="457200" indent="-457200" algn="just">
              <a:buAutoNum type="arabicPeriod"/>
            </a:pPr>
            <a:r>
              <a:rPr lang="en-US" sz="2400" dirty="0" smtClean="0"/>
              <a:t>Mobility Agreement</a:t>
            </a:r>
            <a:endParaRPr lang="sl-SI" sz="2400" dirty="0" smtClean="0"/>
          </a:p>
        </p:txBody>
      </p:sp>
      <p:sp>
        <p:nvSpPr>
          <p:cNvPr id="200" name="Shape 200"/>
          <p:cNvSpPr/>
          <p:nvPr/>
        </p:nvSpPr>
        <p:spPr>
          <a:xfrm>
            <a:off x="924363" y="868595"/>
            <a:ext cx="112258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sl-SI" sz="4000" dirty="0" err="1" smtClean="0"/>
              <a:t>Staff</a:t>
            </a:r>
            <a:r>
              <a:rPr lang="sl-SI" sz="4000" dirty="0" smtClean="0"/>
              <a:t> </a:t>
            </a:r>
            <a:r>
              <a:rPr lang="sl-SI" sz="4000" dirty="0" err="1" smtClean="0"/>
              <a:t>mobility</a:t>
            </a:r>
            <a:endParaRPr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3592789"/>
              </p:ext>
            </p:extLst>
          </p:nvPr>
        </p:nvGraphicFramePr>
        <p:xfrm>
          <a:off x="3719384" y="267944"/>
          <a:ext cx="10266757" cy="684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870" y="4583064"/>
            <a:ext cx="4476972" cy="296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0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924363" y="868595"/>
            <a:ext cx="112258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sl-SI" sz="4000" dirty="0" err="1" smtClean="0"/>
              <a:t>Staff</a:t>
            </a:r>
            <a:r>
              <a:rPr lang="sl-SI" sz="4000" dirty="0" smtClean="0"/>
              <a:t> </a:t>
            </a:r>
            <a:r>
              <a:rPr lang="sl-SI" sz="4000" dirty="0" err="1" smtClean="0"/>
              <a:t>mobility</a:t>
            </a:r>
            <a:endParaRPr sz="4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772687"/>
              </p:ext>
            </p:extLst>
          </p:nvPr>
        </p:nvGraphicFramePr>
        <p:xfrm>
          <a:off x="2435097" y="3064344"/>
          <a:ext cx="7079606" cy="2773680"/>
        </p:xfrm>
        <a:graphic>
          <a:graphicData uri="http://schemas.openxmlformats.org/drawingml/2006/table">
            <a:tbl>
              <a:tblPr/>
              <a:tblGrid>
                <a:gridCol w="3808265">
                  <a:extLst>
                    <a:ext uri="{9D8B030D-6E8A-4147-A177-3AD203B41FA5}">
                      <a16:colId xmlns:a16="http://schemas.microsoft.com/office/drawing/2014/main" val="905241124"/>
                    </a:ext>
                  </a:extLst>
                </a:gridCol>
                <a:gridCol w="3271341">
                  <a:extLst>
                    <a:ext uri="{9D8B030D-6E8A-4147-A177-3AD203B41FA5}">
                      <a16:colId xmlns:a16="http://schemas.microsoft.com/office/drawing/2014/main" val="31067618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Distances  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Amount of grant (EUR/participant)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98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Distances from 0 to 99 km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687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Distances from 100 to 499 km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180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95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Distances from 500 to 1999 km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275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55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Distances from 2000 to 2999 km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360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79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Distances from 3000 to 3999 km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530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32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Distances from 4000 to 7999 km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820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964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Distances of 8000 km or more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l-SI" dirty="0" smtClean="0">
                          <a:effectLst/>
                        </a:rPr>
                        <a:t>    </a:t>
                      </a:r>
                      <a:r>
                        <a:rPr lang="en-US" dirty="0" smtClean="0">
                          <a:effectLst/>
                        </a:rPr>
                        <a:t>1100</a:t>
                      </a:r>
                      <a:r>
                        <a:rPr lang="en-US" dirty="0">
                          <a:effectLst/>
                        </a:rPr>
                        <a:t>    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98458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441082"/>
              </p:ext>
            </p:extLst>
          </p:nvPr>
        </p:nvGraphicFramePr>
        <p:xfrm>
          <a:off x="2435097" y="1810994"/>
          <a:ext cx="7080951" cy="937260"/>
        </p:xfrm>
        <a:graphic>
          <a:graphicData uri="http://schemas.openxmlformats.org/drawingml/2006/table">
            <a:tbl>
              <a:tblPr/>
              <a:tblGrid>
                <a:gridCol w="1644572">
                  <a:extLst>
                    <a:ext uri="{9D8B030D-6E8A-4147-A177-3AD203B41FA5}">
                      <a16:colId xmlns:a16="http://schemas.microsoft.com/office/drawing/2014/main" val="627548314"/>
                    </a:ext>
                  </a:extLst>
                </a:gridCol>
                <a:gridCol w="2072076">
                  <a:extLst>
                    <a:ext uri="{9D8B030D-6E8A-4147-A177-3AD203B41FA5}">
                      <a16:colId xmlns:a16="http://schemas.microsoft.com/office/drawing/2014/main" val="2541927430"/>
                    </a:ext>
                  </a:extLst>
                </a:gridCol>
                <a:gridCol w="3364303">
                  <a:extLst>
                    <a:ext uri="{9D8B030D-6E8A-4147-A177-3AD203B41FA5}">
                      <a16:colId xmlns:a16="http://schemas.microsoft.com/office/drawing/2014/main" val="2650567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Sending state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Hosting state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Amount of grant (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  <a:effectLst/>
                        </a:rPr>
                        <a:t>EUR/</a:t>
                      </a:r>
                      <a:r>
                        <a:rPr lang="sl-SI" b="1" dirty="0" err="1" smtClean="0">
                          <a:solidFill>
                            <a:srgbClr val="FFFFFF"/>
                          </a:solidFill>
                          <a:effectLst/>
                        </a:rPr>
                        <a:t>day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  <a:effectLst/>
                        </a:rPr>
                        <a:t>)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623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Partner state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Slovenia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l-SI" dirty="0" smtClean="0">
                          <a:effectLst/>
                        </a:rPr>
                        <a:t>1</a:t>
                      </a:r>
                      <a:r>
                        <a:rPr lang="en-US" dirty="0" smtClean="0">
                          <a:effectLst/>
                        </a:rPr>
                        <a:t>00</a:t>
                      </a:r>
                      <a:endParaRPr lang="en-US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67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Slovenia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Partner state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l-SI" dirty="0" smtClean="0">
                          <a:effectLst/>
                        </a:rPr>
                        <a:t>16</a:t>
                      </a:r>
                      <a:r>
                        <a:rPr lang="en-US" dirty="0" smtClean="0">
                          <a:effectLst/>
                        </a:rPr>
                        <a:t>0</a:t>
                      </a:r>
                      <a:endParaRPr lang="en-US" dirty="0">
                        <a:effectLst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93935"/>
                  </a:ext>
                </a:extLst>
              </a:tr>
            </a:tbl>
          </a:graphicData>
        </a:graphic>
      </p:graphicFrame>
      <p:sp>
        <p:nvSpPr>
          <p:cNvPr id="6" name="Shape 198"/>
          <p:cNvSpPr/>
          <p:nvPr/>
        </p:nvSpPr>
        <p:spPr>
          <a:xfrm>
            <a:off x="800794" y="6161000"/>
            <a:ext cx="1122588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Raleway"/>
              </a:rPr>
              <a:t>Per </a:t>
            </a:r>
            <a:r>
              <a:rPr lang="sl-SI" sz="2400" dirty="0" err="1" smtClean="0">
                <a:latin typeface="Raleway"/>
              </a:rPr>
              <a:t>diem</a:t>
            </a:r>
            <a:r>
              <a:rPr lang="sl-SI" sz="2400" dirty="0" smtClean="0">
                <a:latin typeface="Raleway"/>
              </a:rPr>
              <a:t>, </a:t>
            </a:r>
            <a:r>
              <a:rPr lang="sl-SI" sz="2400" dirty="0" err="1" smtClean="0">
                <a:latin typeface="Raleway"/>
              </a:rPr>
              <a:t>all</a:t>
            </a:r>
            <a:r>
              <a:rPr lang="sl-SI" sz="2400" dirty="0" smtClean="0">
                <a:latin typeface="Raleway"/>
              </a:rPr>
              <a:t> </a:t>
            </a:r>
            <a:r>
              <a:rPr lang="sl-SI" sz="2400" dirty="0" err="1" smtClean="0">
                <a:latin typeface="Raleway"/>
              </a:rPr>
              <a:t>costs</a:t>
            </a:r>
            <a:r>
              <a:rPr lang="sl-SI" sz="2400" dirty="0" smtClean="0">
                <a:latin typeface="Raleway"/>
              </a:rPr>
              <a:t> of </a:t>
            </a:r>
            <a:r>
              <a:rPr lang="sl-SI" sz="2400" dirty="0" err="1" smtClean="0">
                <a:latin typeface="Raleway"/>
              </a:rPr>
              <a:t>mobility</a:t>
            </a:r>
            <a:r>
              <a:rPr lang="sl-SI" sz="2400" dirty="0" smtClean="0">
                <a:latin typeface="Raleway"/>
              </a:rPr>
              <a:t> </a:t>
            </a:r>
            <a:endParaRPr sz="2400" dirty="0">
              <a:latin typeface="Raleway"/>
            </a:endParaRPr>
          </a:p>
        </p:txBody>
      </p:sp>
      <p:sp>
        <p:nvSpPr>
          <p:cNvPr id="7" name="Shape 198"/>
          <p:cNvSpPr/>
          <p:nvPr/>
        </p:nvSpPr>
        <p:spPr>
          <a:xfrm>
            <a:off x="827567" y="6717220"/>
            <a:ext cx="868713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Raleway"/>
              </a:rPr>
              <a:t>Mobility </a:t>
            </a:r>
            <a:r>
              <a:rPr lang="sl-SI" sz="2400" dirty="0" err="1">
                <a:latin typeface="Raleway"/>
              </a:rPr>
              <a:t>Tool</a:t>
            </a:r>
            <a:r>
              <a:rPr lang="sl-SI" sz="2400" dirty="0">
                <a:latin typeface="Raleway"/>
              </a:rPr>
              <a:t> </a:t>
            </a:r>
            <a:r>
              <a:rPr lang="sl-SI" sz="2400" dirty="0" err="1">
                <a:latin typeface="Raleway"/>
              </a:rPr>
              <a:t>questionnaire</a:t>
            </a:r>
            <a:endParaRPr lang="sl-SI" sz="2400" dirty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/>
              </a:rPr>
              <a:t>Letter </a:t>
            </a:r>
            <a:r>
              <a:rPr lang="en-US" sz="2400" dirty="0">
                <a:latin typeface="Raleway"/>
              </a:rPr>
              <a:t>of confirmation </a:t>
            </a:r>
            <a:endParaRPr lang="sl-SI" sz="2400" dirty="0" smtClean="0">
              <a:latin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aleway"/>
              </a:rPr>
              <a:t>Short </a:t>
            </a:r>
            <a:r>
              <a:rPr lang="en-US" sz="2400" dirty="0">
                <a:latin typeface="Raleway"/>
              </a:rPr>
              <a:t>description of the acquired knowledge and </a:t>
            </a:r>
            <a:r>
              <a:rPr lang="en-US" sz="2400" dirty="0" smtClean="0">
                <a:latin typeface="Raleway"/>
              </a:rPr>
              <a:t>experience</a:t>
            </a:r>
            <a:endParaRPr sz="2400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22273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4705256"/>
            <a:ext cx="1122588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00" name="Shape 200"/>
          <p:cNvSpPr/>
          <p:nvPr/>
        </p:nvSpPr>
        <p:spPr>
          <a:xfrm>
            <a:off x="924363" y="3209977"/>
            <a:ext cx="11225884" cy="187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ctr"/>
            <a:r>
              <a:rPr lang="sl-SI" sz="11500" dirty="0" smtClean="0"/>
              <a:t>Q&amp;A</a:t>
            </a:r>
            <a:endParaRPr sz="11500" dirty="0"/>
          </a:p>
        </p:txBody>
      </p:sp>
    </p:spTree>
    <p:extLst>
      <p:ext uri="{BB962C8B-B14F-4D97-AF65-F5344CB8AC3E}">
        <p14:creationId xmlns:p14="http://schemas.microsoft.com/office/powerpoint/2010/main" val="309814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4705256"/>
            <a:ext cx="1122588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00" name="Shape 200"/>
          <p:cNvSpPr/>
          <p:nvPr/>
        </p:nvSpPr>
        <p:spPr>
          <a:xfrm>
            <a:off x="924363" y="2581099"/>
            <a:ext cx="11225884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sl-SI" sz="2800" dirty="0" smtClean="0"/>
              <a:t>Agenda:</a:t>
            </a:r>
          </a:p>
          <a:p>
            <a:pPr marL="457200" indent="-457200" algn="just">
              <a:buFontTx/>
              <a:buChar char="-"/>
            </a:pPr>
            <a:r>
              <a:rPr lang="sl-SI" sz="2800" dirty="0" smtClean="0"/>
              <a:t>Erasmus+ International </a:t>
            </a:r>
            <a:r>
              <a:rPr lang="sl-SI" sz="2800" dirty="0" err="1" smtClean="0"/>
              <a:t>Credit</a:t>
            </a:r>
            <a:r>
              <a:rPr lang="sl-SI" sz="2800" dirty="0" smtClean="0"/>
              <a:t> Mobility</a:t>
            </a:r>
          </a:p>
          <a:p>
            <a:pPr marL="457200" indent="-457200" algn="just">
              <a:buFontTx/>
              <a:buChar char="-"/>
            </a:pPr>
            <a:r>
              <a:rPr lang="sl-SI" sz="2800" dirty="0" smtClean="0"/>
              <a:t>Student </a:t>
            </a:r>
            <a:r>
              <a:rPr lang="sl-SI" sz="2800" dirty="0" err="1" smtClean="0"/>
              <a:t>mobility</a:t>
            </a:r>
            <a:r>
              <a:rPr lang="sl-SI" sz="2800" dirty="0" smtClean="0"/>
              <a:t> (</a:t>
            </a:r>
            <a:r>
              <a:rPr lang="sl-SI" sz="2800" dirty="0" err="1" smtClean="0"/>
              <a:t>incoming</a:t>
            </a:r>
            <a:r>
              <a:rPr lang="sl-SI" sz="2800" dirty="0" smtClean="0"/>
              <a:t> &amp; </a:t>
            </a:r>
            <a:r>
              <a:rPr lang="sl-SI" sz="2800" dirty="0" err="1" smtClean="0"/>
              <a:t>outgoing</a:t>
            </a:r>
            <a:r>
              <a:rPr lang="sl-SI" sz="2800" dirty="0" smtClean="0"/>
              <a:t>)</a:t>
            </a:r>
          </a:p>
          <a:p>
            <a:pPr marL="457200" indent="-457200" algn="just">
              <a:buFontTx/>
              <a:buChar char="-"/>
            </a:pPr>
            <a:r>
              <a:rPr lang="sl-SI" sz="2800" dirty="0" err="1"/>
              <a:t>Staff</a:t>
            </a:r>
            <a:r>
              <a:rPr lang="sl-SI" sz="2800" dirty="0"/>
              <a:t> </a:t>
            </a:r>
            <a:r>
              <a:rPr lang="sl-SI" sz="2800" dirty="0" err="1" smtClean="0"/>
              <a:t>mobility</a:t>
            </a:r>
            <a:r>
              <a:rPr lang="sl-SI" sz="2800" dirty="0" smtClean="0"/>
              <a:t> (</a:t>
            </a:r>
            <a:r>
              <a:rPr lang="sl-SI" sz="2800" dirty="0" err="1" smtClean="0"/>
              <a:t>incoming</a:t>
            </a:r>
            <a:r>
              <a:rPr lang="sl-SI" sz="2800" dirty="0" smtClean="0"/>
              <a:t> &amp; </a:t>
            </a:r>
            <a:r>
              <a:rPr lang="sl-SI" sz="2800" dirty="0" err="1" smtClean="0"/>
              <a:t>outgoing</a:t>
            </a:r>
            <a:r>
              <a:rPr lang="sl-SI" sz="2800" dirty="0" smtClean="0"/>
              <a:t>)</a:t>
            </a:r>
            <a:endParaRPr lang="sl-SI" sz="2800" dirty="0"/>
          </a:p>
          <a:p>
            <a:pPr marL="457200" indent="-457200" algn="just">
              <a:buFontTx/>
              <a:buChar char="-"/>
            </a:pPr>
            <a:r>
              <a:rPr lang="sl-SI" sz="2800" dirty="0" smtClean="0"/>
              <a:t>Q&amp;A</a:t>
            </a:r>
            <a:endParaRPr lang="sl-SI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4705256"/>
            <a:ext cx="1122588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00" name="Shape 200"/>
          <p:cNvSpPr/>
          <p:nvPr/>
        </p:nvSpPr>
        <p:spPr>
          <a:xfrm>
            <a:off x="924363" y="3479280"/>
            <a:ext cx="1122588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ctr"/>
            <a:r>
              <a:rPr lang="sl-SI" sz="8000" dirty="0" smtClean="0"/>
              <a:t>THANK YOU!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2859413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2025631"/>
            <a:ext cx="11225884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2800" dirty="0" smtClean="0">
                <a:solidFill>
                  <a:schemeClr val="tx1"/>
                </a:solidFill>
                <a:latin typeface="Raleway"/>
                <a:cs typeface="Aharoni" pitchFamily="2" charset="-79"/>
              </a:rPr>
              <a:t>Credit </a:t>
            </a:r>
            <a:r>
              <a:rPr lang="en-US" altLang="fr-FR" sz="2800" dirty="0">
                <a:solidFill>
                  <a:schemeClr val="tx1"/>
                </a:solidFill>
                <a:latin typeface="Raleway"/>
                <a:cs typeface="Aharoni" pitchFamily="2" charset="-79"/>
              </a:rPr>
              <a:t>mobility between </a:t>
            </a:r>
            <a:r>
              <a:rPr lang="en-US" altLang="fr-FR" sz="2800" dirty="0" err="1">
                <a:solidFill>
                  <a:schemeClr val="tx1"/>
                </a:solidFill>
                <a:latin typeface="Raleway"/>
                <a:cs typeface="Aharoni" pitchFamily="2" charset="-79"/>
              </a:rPr>
              <a:t>Programme</a:t>
            </a:r>
            <a:r>
              <a:rPr lang="en-US" altLang="fr-FR" sz="2800" dirty="0">
                <a:solidFill>
                  <a:schemeClr val="tx1"/>
                </a:solidFill>
                <a:latin typeface="Raleway"/>
                <a:cs typeface="Aharoni" pitchFamily="2" charset="-79"/>
              </a:rPr>
              <a:t> and Partner Countries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2800" dirty="0" smtClean="0">
                <a:solidFill>
                  <a:schemeClr val="tx1"/>
                </a:solidFill>
                <a:latin typeface="Raleway"/>
              </a:rPr>
              <a:t>For </a:t>
            </a:r>
            <a:r>
              <a:rPr lang="en-US" altLang="fr-FR" sz="2800" dirty="0">
                <a:solidFill>
                  <a:schemeClr val="tx1"/>
                </a:solidFill>
                <a:latin typeface="Raleway"/>
              </a:rPr>
              <a:t>students and staff (for learning and teaching)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2800" dirty="0">
                <a:solidFill>
                  <a:schemeClr val="tx1"/>
                </a:solidFill>
                <a:latin typeface="Raleway"/>
              </a:rPr>
              <a:t>Action managed by National Agencies located in </a:t>
            </a:r>
            <a:r>
              <a:rPr lang="en-US" altLang="fr-FR" sz="2800" dirty="0" err="1" smtClean="0">
                <a:solidFill>
                  <a:schemeClr val="tx1"/>
                </a:solidFill>
                <a:latin typeface="Raleway"/>
              </a:rPr>
              <a:t>Europ</a:t>
            </a:r>
            <a:r>
              <a:rPr lang="sl-SI" altLang="fr-FR" sz="2800" dirty="0" smtClean="0">
                <a:solidFill>
                  <a:schemeClr val="tx1"/>
                </a:solidFill>
                <a:latin typeface="Raleway"/>
              </a:rPr>
              <a:t>e</a:t>
            </a:r>
          </a:p>
        </p:txBody>
      </p:sp>
      <p:sp>
        <p:nvSpPr>
          <p:cNvPr id="200" name="Shape 200"/>
          <p:cNvSpPr/>
          <p:nvPr/>
        </p:nvSpPr>
        <p:spPr>
          <a:xfrm>
            <a:off x="924363" y="868595"/>
            <a:ext cx="112258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sl-SI" sz="4000" dirty="0" smtClean="0"/>
              <a:t>Erasmus+ International </a:t>
            </a:r>
            <a:r>
              <a:rPr lang="sl-SI" sz="4000" dirty="0" err="1" smtClean="0"/>
              <a:t>Credit</a:t>
            </a:r>
            <a:r>
              <a:rPr lang="sl-SI" sz="4000" dirty="0" smtClean="0"/>
              <a:t> Mobility KA107</a:t>
            </a:r>
            <a:endParaRPr sz="4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1741193" y="4337457"/>
            <a:ext cx="4789425" cy="841069"/>
            <a:chOff x="40" y="18756"/>
            <a:chExt cx="3845569" cy="1207574"/>
          </a:xfrm>
        </p:grpSpPr>
        <p:sp>
          <p:nvSpPr>
            <p:cNvPr id="5" name="Pravokotnik 4"/>
            <p:cNvSpPr/>
            <p:nvPr/>
          </p:nvSpPr>
          <p:spPr>
            <a:xfrm>
              <a:off x="40" y="18756"/>
              <a:ext cx="3845569" cy="120757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oljeZBesedilom 5"/>
            <p:cNvSpPr txBox="1"/>
            <p:nvPr/>
          </p:nvSpPr>
          <p:spPr>
            <a:xfrm>
              <a:off x="40" y="18756"/>
              <a:ext cx="3845569" cy="1207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134112" rIns="234696" bIns="134112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300" kern="1200" dirty="0" smtClean="0"/>
                <a:t>PROGRAMME COUNTRIES</a:t>
              </a:r>
              <a:endParaRPr lang="sl-SI" sz="3300" kern="1200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1741193" y="5287421"/>
            <a:ext cx="4789425" cy="2285113"/>
            <a:chOff x="40" y="1226331"/>
            <a:chExt cx="3845569" cy="3280875"/>
          </a:xfrm>
        </p:grpSpPr>
        <p:sp>
          <p:nvSpPr>
            <p:cNvPr id="8" name="Pravokotnik 7"/>
            <p:cNvSpPr/>
            <p:nvPr/>
          </p:nvSpPr>
          <p:spPr>
            <a:xfrm>
              <a:off x="40" y="1226331"/>
              <a:ext cx="3845569" cy="328087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oljeZBesedilom 8"/>
            <p:cNvSpPr txBox="1"/>
            <p:nvPr/>
          </p:nvSpPr>
          <p:spPr>
            <a:xfrm>
              <a:off x="40" y="1226331"/>
              <a:ext cx="3845569" cy="3280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22" tIns="176022" rIns="234696" bIns="264033" numCol="1" spcCol="1270" anchor="t" anchorCtr="0">
              <a:noAutofit/>
            </a:bodyPr>
            <a:lstStyle/>
            <a:p>
              <a:pPr marL="285750" lvl="1" indent="-285750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l-SI" sz="3300" kern="1200" dirty="0"/>
                <a:t>EU, </a:t>
              </a:r>
              <a:r>
                <a:rPr lang="sl-SI" sz="3300" kern="1200" dirty="0" err="1" smtClean="0"/>
                <a:t>Iceland</a:t>
              </a:r>
              <a:r>
                <a:rPr lang="sl-SI" sz="3300" kern="1200" dirty="0"/>
                <a:t>, </a:t>
              </a:r>
              <a:r>
                <a:rPr lang="sl-SI" sz="3300" kern="1200" dirty="0" smtClean="0"/>
                <a:t>Liechtenstein</a:t>
              </a:r>
              <a:r>
                <a:rPr lang="sl-SI" sz="3300" kern="1200" dirty="0"/>
                <a:t>, </a:t>
              </a:r>
              <a:r>
                <a:rPr lang="sl-SI" sz="3300" kern="1200" dirty="0" err="1" smtClean="0"/>
                <a:t>Norway</a:t>
              </a:r>
              <a:r>
                <a:rPr lang="sl-SI" sz="3300" kern="1200" dirty="0" smtClean="0"/>
                <a:t>, </a:t>
              </a:r>
              <a:r>
                <a:rPr lang="sl-SI" sz="3300" kern="1200" dirty="0" err="1" smtClean="0"/>
                <a:t>Macedonia</a:t>
              </a:r>
              <a:r>
                <a:rPr lang="sl-SI" sz="3300" kern="1200" dirty="0" smtClean="0"/>
                <a:t>, </a:t>
              </a:r>
              <a:r>
                <a:rPr lang="sl-SI" sz="3300" kern="1200" dirty="0" err="1" smtClean="0"/>
                <a:t>Turkey</a:t>
              </a:r>
              <a:endParaRPr lang="sl-SI" sz="3300" kern="1200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866550" y="4337457"/>
            <a:ext cx="4789425" cy="841069"/>
            <a:chOff x="4383989" y="18756"/>
            <a:chExt cx="3845569" cy="1207574"/>
          </a:xfrm>
        </p:grpSpPr>
        <p:sp>
          <p:nvSpPr>
            <p:cNvPr id="11" name="Pravokotnik 10"/>
            <p:cNvSpPr/>
            <p:nvPr/>
          </p:nvSpPr>
          <p:spPr>
            <a:xfrm>
              <a:off x="4383989" y="18756"/>
              <a:ext cx="3845569" cy="120757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oljeZBesedilom 11"/>
            <p:cNvSpPr txBox="1"/>
            <p:nvPr/>
          </p:nvSpPr>
          <p:spPr>
            <a:xfrm>
              <a:off x="4383989" y="18756"/>
              <a:ext cx="3845569" cy="1207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134112" rIns="234696" bIns="134112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300" kern="1200" dirty="0" smtClean="0"/>
                <a:t>PARTNER COUNTRIES</a:t>
              </a:r>
              <a:endParaRPr lang="sl-SI" sz="3300" kern="1200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866550" y="5287421"/>
            <a:ext cx="4789425" cy="2285113"/>
            <a:chOff x="4383989" y="1226331"/>
            <a:chExt cx="3845569" cy="3280875"/>
          </a:xfrm>
        </p:grpSpPr>
        <p:sp>
          <p:nvSpPr>
            <p:cNvPr id="14" name="Pravokotnik 13"/>
            <p:cNvSpPr/>
            <p:nvPr/>
          </p:nvSpPr>
          <p:spPr>
            <a:xfrm>
              <a:off x="4383989" y="1226331"/>
              <a:ext cx="3845569" cy="328087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oljeZBesedilom 14"/>
            <p:cNvSpPr txBox="1"/>
            <p:nvPr/>
          </p:nvSpPr>
          <p:spPr>
            <a:xfrm>
              <a:off x="4383989" y="1226331"/>
              <a:ext cx="3845569" cy="3280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22" tIns="176022" rIns="234696" bIns="264033" numCol="1" spcCol="1270" anchor="t" anchorCtr="0">
              <a:noAutofit/>
            </a:bodyPr>
            <a:lstStyle/>
            <a:p>
              <a:pPr marL="285750" lvl="1" indent="-285750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sl-SI" sz="2000" kern="1200" dirty="0" err="1" smtClean="0"/>
                <a:t>Whole</a:t>
              </a:r>
              <a:r>
                <a:rPr lang="sl-SI" sz="2000" kern="1200" dirty="0" smtClean="0"/>
                <a:t> </a:t>
              </a:r>
              <a:r>
                <a:rPr lang="sl-SI" sz="2000" kern="1200" dirty="0" err="1" smtClean="0"/>
                <a:t>world</a:t>
              </a:r>
              <a:r>
                <a:rPr lang="sl-SI" sz="2000" kern="1200" dirty="0" smtClean="0"/>
                <a:t> </a:t>
              </a:r>
              <a:r>
                <a:rPr lang="sl-SI" sz="2000" kern="1200" dirty="0" err="1" smtClean="0"/>
                <a:t>without</a:t>
              </a:r>
              <a:r>
                <a:rPr lang="sl-SI" sz="2000" kern="1200" dirty="0"/>
                <a:t> </a:t>
              </a:r>
              <a:r>
                <a:rPr lang="sl-SI" sz="2000" kern="1200" dirty="0" smtClean="0"/>
                <a:t>Iran, </a:t>
              </a:r>
              <a:r>
                <a:rPr lang="sl-SI" sz="2000" kern="1200" dirty="0" err="1" smtClean="0"/>
                <a:t>Iraq</a:t>
              </a:r>
              <a:r>
                <a:rPr lang="sl-SI" sz="2000" kern="1200" dirty="0" smtClean="0"/>
                <a:t>, </a:t>
              </a:r>
              <a:r>
                <a:rPr lang="sl-SI" sz="2000" kern="1200" dirty="0" err="1" smtClean="0"/>
                <a:t>Yemen</a:t>
              </a:r>
              <a:r>
                <a:rPr lang="sl-SI" sz="2000" kern="1200" dirty="0" smtClean="0"/>
                <a:t>, </a:t>
              </a:r>
              <a:r>
                <a:rPr lang="en-US" sz="2000" dirty="0" smtClean="0"/>
                <a:t> </a:t>
              </a:r>
              <a:r>
                <a:rPr lang="en-US" sz="2000" dirty="0"/>
                <a:t>Andorra, Monaco, San Marino, the Vatican City </a:t>
              </a:r>
              <a:r>
                <a:rPr lang="en-US" sz="2000" dirty="0" smtClean="0"/>
                <a:t>State</a:t>
              </a:r>
              <a:r>
                <a:rPr lang="sl-SI" sz="2000" dirty="0" smtClean="0"/>
                <a:t>, </a:t>
              </a:r>
              <a:r>
                <a:rPr lang="en-US" sz="2000" dirty="0"/>
                <a:t>Bahrain, Kuwait, Oman, Qatar, Saudi Arabia and United Arab </a:t>
              </a:r>
              <a:r>
                <a:rPr lang="en-US" sz="2000" dirty="0" smtClean="0"/>
                <a:t>Emirates</a:t>
              </a:r>
              <a:r>
                <a:rPr lang="sl-SI" sz="2000" kern="1200" dirty="0" smtClean="0"/>
                <a:t> </a:t>
              </a:r>
              <a:r>
                <a:rPr lang="sl-SI" sz="2000" kern="1200" dirty="0"/>
                <a:t>+ </a:t>
              </a:r>
              <a:r>
                <a:rPr lang="sl-SI" sz="2000" kern="1200" dirty="0" err="1" smtClean="0"/>
                <a:t>national</a:t>
              </a:r>
              <a:r>
                <a:rPr lang="sl-SI" sz="2000" kern="1200" dirty="0" smtClean="0"/>
                <a:t> </a:t>
              </a:r>
              <a:r>
                <a:rPr lang="sl-SI" sz="2000" kern="1200" dirty="0" err="1" smtClean="0"/>
                <a:t>restrictions</a:t>
              </a:r>
              <a:r>
                <a:rPr lang="sl-SI" sz="2000" kern="1200" dirty="0" smtClean="0"/>
                <a:t> </a:t>
              </a:r>
              <a:r>
                <a:rPr lang="sl-SI" sz="2000" kern="1200" dirty="0" err="1" smtClean="0"/>
                <a:t>for</a:t>
              </a:r>
              <a:r>
                <a:rPr lang="sl-SI" sz="2000" kern="1200" dirty="0" smtClean="0"/>
                <a:t> some </a:t>
              </a:r>
              <a:r>
                <a:rPr lang="sl-SI" sz="2000" kern="1200" dirty="0" err="1" smtClean="0"/>
                <a:t>countires</a:t>
              </a:r>
              <a:endParaRPr lang="sl-SI" sz="2000" kern="1200" dirty="0" smtClean="0"/>
            </a:p>
            <a:p>
              <a:pPr marL="285750" lvl="1" indent="-285750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sl-SI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2627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4705256"/>
            <a:ext cx="1122588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00" name="Shape 200"/>
          <p:cNvSpPr/>
          <p:nvPr/>
        </p:nvSpPr>
        <p:spPr>
          <a:xfrm>
            <a:off x="924363" y="3442873"/>
            <a:ext cx="1122588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endParaRPr lang="sl-SI" sz="28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519237"/>
            <a:ext cx="88392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9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2196012"/>
            <a:ext cx="11225884" cy="4626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l-SI" altLang="fr-FR" sz="2800" dirty="0" err="1" smtClean="0">
                <a:solidFill>
                  <a:schemeClr val="tx1"/>
                </a:solidFill>
                <a:latin typeface="Raleway"/>
                <a:cs typeface="Aharoni" pitchFamily="2" charset="-79"/>
              </a:rPr>
              <a:t>Application</a:t>
            </a:r>
            <a:r>
              <a:rPr lang="sl-SI" altLang="fr-FR" sz="2800" dirty="0" smtClean="0">
                <a:solidFill>
                  <a:schemeClr val="tx1"/>
                </a:solidFill>
                <a:latin typeface="Raleway"/>
                <a:cs typeface="Aharoni" pitchFamily="2" charset="-79"/>
              </a:rPr>
              <a:t> </a:t>
            </a:r>
            <a:r>
              <a:rPr lang="sl-SI" altLang="fr-FR" sz="2800" dirty="0" err="1" smtClean="0">
                <a:solidFill>
                  <a:schemeClr val="tx1"/>
                </a:solidFill>
                <a:latin typeface="Raleway"/>
                <a:cs typeface="Aharoni" pitchFamily="2" charset="-79"/>
              </a:rPr>
              <a:t>deadline</a:t>
            </a:r>
            <a:r>
              <a:rPr lang="sl-SI" altLang="fr-FR" sz="2800" dirty="0" smtClean="0">
                <a:solidFill>
                  <a:schemeClr val="tx1"/>
                </a:solidFill>
                <a:latin typeface="Raleway"/>
                <a:cs typeface="Aharoni" pitchFamily="2" charset="-79"/>
              </a:rPr>
              <a:t>: 1</a:t>
            </a:r>
            <a:r>
              <a:rPr lang="sl-SI" altLang="fr-FR" sz="2800" dirty="0" smtClean="0">
                <a:solidFill>
                  <a:schemeClr val="tx1"/>
                </a:solidFill>
                <a:latin typeface="Raleway"/>
              </a:rPr>
              <a:t>.2.2018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l-SI" altLang="fr-FR" sz="2800" dirty="0" smtClean="0">
                <a:solidFill>
                  <a:schemeClr val="tx1"/>
                </a:solidFill>
                <a:latin typeface="Raleway"/>
              </a:rPr>
              <a:t>Partner </a:t>
            </a:r>
            <a:r>
              <a:rPr lang="sl-SI" altLang="fr-FR" sz="2800" dirty="0" err="1" smtClean="0">
                <a:solidFill>
                  <a:schemeClr val="tx1"/>
                </a:solidFill>
                <a:latin typeface="Raleway"/>
              </a:rPr>
              <a:t>country</a:t>
            </a:r>
            <a:r>
              <a:rPr lang="sl-SI" altLang="fr-FR" sz="2800" dirty="0" smtClean="0">
                <a:solidFill>
                  <a:schemeClr val="tx1"/>
                </a:solidFill>
                <a:latin typeface="Raleway"/>
              </a:rPr>
              <a:t>, partner university, </a:t>
            </a:r>
            <a:r>
              <a:rPr lang="sl-SI" altLang="fr-FR" sz="2800" dirty="0" err="1" smtClean="0">
                <a:solidFill>
                  <a:schemeClr val="tx1"/>
                </a:solidFill>
                <a:latin typeface="Raleway"/>
              </a:rPr>
              <a:t>type</a:t>
            </a:r>
            <a:r>
              <a:rPr lang="sl-SI" altLang="fr-FR" sz="2800" dirty="0" smtClean="0">
                <a:solidFill>
                  <a:schemeClr val="tx1"/>
                </a:solidFill>
                <a:latin typeface="Raleway"/>
              </a:rPr>
              <a:t> and </a:t>
            </a:r>
            <a:r>
              <a:rPr lang="sl-SI" altLang="fr-FR" sz="2800" dirty="0" err="1" smtClean="0">
                <a:solidFill>
                  <a:schemeClr val="tx1"/>
                </a:solidFill>
                <a:latin typeface="Raleway"/>
              </a:rPr>
              <a:t>direction</a:t>
            </a:r>
            <a:r>
              <a:rPr lang="sl-SI" altLang="fr-FR" sz="2800" dirty="0" smtClean="0">
                <a:solidFill>
                  <a:schemeClr val="tx1"/>
                </a:solidFill>
                <a:latin typeface="Raleway"/>
              </a:rPr>
              <a:t> of </a:t>
            </a:r>
            <a:r>
              <a:rPr lang="sl-SI" altLang="fr-FR" sz="2800" dirty="0" err="1" smtClean="0">
                <a:solidFill>
                  <a:schemeClr val="tx1"/>
                </a:solidFill>
                <a:latin typeface="Raleway"/>
              </a:rPr>
              <a:t>mobility</a:t>
            </a:r>
            <a:endParaRPr lang="sl-SI" altLang="fr-FR" sz="2800" dirty="0" smtClean="0">
              <a:solidFill>
                <a:schemeClr val="tx1"/>
              </a:solidFill>
              <a:latin typeface="Raleway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sl-SI" altLang="fr-FR" sz="2800" dirty="0" smtClean="0">
                <a:solidFill>
                  <a:schemeClr val="tx1"/>
                </a:solidFill>
                <a:latin typeface="Raleway"/>
              </a:rPr>
              <a:t>Relevance of </a:t>
            </a:r>
            <a:r>
              <a:rPr lang="sl-SI" altLang="fr-FR" sz="2800" dirty="0" err="1" smtClean="0">
                <a:solidFill>
                  <a:schemeClr val="tx1"/>
                </a:solidFill>
                <a:latin typeface="Raleway"/>
              </a:rPr>
              <a:t>the</a:t>
            </a:r>
            <a:r>
              <a:rPr lang="sl-SI" altLang="fr-FR" sz="2800" dirty="0" smtClean="0">
                <a:solidFill>
                  <a:schemeClr val="tx1"/>
                </a:solidFill>
                <a:latin typeface="Raleway"/>
              </a:rPr>
              <a:t> </a:t>
            </a:r>
            <a:r>
              <a:rPr lang="sl-SI" altLang="fr-FR" sz="2800" dirty="0" err="1" smtClean="0">
                <a:solidFill>
                  <a:schemeClr val="tx1"/>
                </a:solidFill>
                <a:latin typeface="Raleway"/>
              </a:rPr>
              <a:t>strategy</a:t>
            </a:r>
            <a:endParaRPr lang="sl-SI" altLang="fr-FR" sz="2800" dirty="0" smtClean="0">
              <a:solidFill>
                <a:schemeClr val="tx1"/>
              </a:solidFill>
              <a:latin typeface="Raleway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fr-FR" sz="2800" dirty="0">
                <a:solidFill>
                  <a:schemeClr val="tx1"/>
                </a:solidFill>
                <a:latin typeface="Raleway"/>
              </a:rPr>
              <a:t>Quality of the cooperation </a:t>
            </a:r>
            <a:r>
              <a:rPr lang="en-US" altLang="fr-FR" sz="2800" dirty="0" smtClean="0">
                <a:solidFill>
                  <a:schemeClr val="tx1"/>
                </a:solidFill>
                <a:latin typeface="Raleway"/>
              </a:rPr>
              <a:t>arrangements</a:t>
            </a:r>
            <a:r>
              <a:rPr lang="sl-SI" altLang="fr-FR" sz="2800" dirty="0" smtClean="0">
                <a:solidFill>
                  <a:schemeClr val="tx1"/>
                </a:solidFill>
                <a:latin typeface="Raleway"/>
              </a:rPr>
              <a:t> (IIA)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fr-FR" sz="2800" dirty="0">
                <a:solidFill>
                  <a:schemeClr val="tx1"/>
                </a:solidFill>
                <a:latin typeface="Raleway"/>
              </a:rPr>
              <a:t>Quality of the project design and </a:t>
            </a:r>
            <a:r>
              <a:rPr lang="en-US" altLang="fr-FR" sz="2800" dirty="0" smtClean="0">
                <a:solidFill>
                  <a:schemeClr val="tx1"/>
                </a:solidFill>
                <a:latin typeface="Raleway"/>
              </a:rPr>
              <a:t>implementation</a:t>
            </a:r>
            <a:endParaRPr lang="sl-SI" altLang="fr-FR" sz="2800" dirty="0" smtClean="0">
              <a:solidFill>
                <a:schemeClr val="tx1"/>
              </a:solidFill>
              <a:latin typeface="Raleway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sl-SI" altLang="fr-FR" sz="2800" dirty="0" err="1">
                <a:solidFill>
                  <a:schemeClr val="tx1"/>
                </a:solidFill>
                <a:latin typeface="Raleway"/>
              </a:rPr>
              <a:t>Impact</a:t>
            </a:r>
            <a:r>
              <a:rPr lang="sl-SI" altLang="fr-FR" sz="2800" dirty="0">
                <a:solidFill>
                  <a:schemeClr val="tx1"/>
                </a:solidFill>
                <a:latin typeface="Raleway"/>
              </a:rPr>
              <a:t> and </a:t>
            </a:r>
            <a:r>
              <a:rPr lang="sl-SI" altLang="fr-FR" sz="2800" dirty="0" err="1">
                <a:solidFill>
                  <a:schemeClr val="tx1"/>
                </a:solidFill>
                <a:latin typeface="Raleway"/>
              </a:rPr>
              <a:t>Dissemination</a:t>
            </a:r>
            <a:endParaRPr lang="sl-SI" altLang="fr-FR" sz="2800" dirty="0" smtClean="0">
              <a:solidFill>
                <a:schemeClr val="tx1"/>
              </a:solidFill>
              <a:latin typeface="Raleway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endParaRPr lang="sl-SI" altLang="fr-FR" sz="2800" dirty="0">
              <a:solidFill>
                <a:schemeClr val="tx1"/>
              </a:solidFill>
              <a:latin typeface="Raleway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924363" y="868595"/>
            <a:ext cx="1122588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sl-SI" sz="4000" dirty="0" smtClean="0"/>
              <a:t>Erasmus+ International </a:t>
            </a:r>
            <a:r>
              <a:rPr lang="sl-SI" sz="4000" dirty="0" err="1" smtClean="0"/>
              <a:t>Credit</a:t>
            </a:r>
            <a:r>
              <a:rPr lang="sl-SI" sz="4000" dirty="0" smtClean="0"/>
              <a:t> Mobility KA107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452777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4705256"/>
            <a:ext cx="1122588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00" name="Shape 200"/>
          <p:cNvSpPr/>
          <p:nvPr/>
        </p:nvSpPr>
        <p:spPr>
          <a:xfrm>
            <a:off x="924363" y="247959"/>
            <a:ext cx="11225884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en-US" sz="4000" b="1" dirty="0"/>
              <a:t>Erasmus Quality </a:t>
            </a:r>
            <a:r>
              <a:rPr lang="en-US" sz="4000" b="1" dirty="0" smtClean="0"/>
              <a:t>Framework</a:t>
            </a:r>
            <a:endParaRPr lang="sl-SI" sz="4000" b="1" dirty="0" smtClean="0"/>
          </a:p>
          <a:p>
            <a:pPr algn="just"/>
            <a:endParaRPr lang="sl-SI" sz="28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altLang="fr-FR" sz="2800" dirty="0">
                <a:latin typeface="Raleway"/>
                <a:ea typeface="Verdana" pitchFamily="34" charset="0"/>
                <a:cs typeface="Verdana" pitchFamily="34" charset="0"/>
              </a:rPr>
              <a:t>Erasmus Charter for Higher Education – for Partner Countries, the principles of the Charter are embedded in the inter-institutional </a:t>
            </a:r>
            <a:r>
              <a:rPr lang="en-GB" altLang="fr-FR" sz="2800" dirty="0" smtClean="0">
                <a:latin typeface="Raleway"/>
                <a:ea typeface="Verdana" pitchFamily="34" charset="0"/>
                <a:cs typeface="Verdana" pitchFamily="34" charset="0"/>
              </a:rPr>
              <a:t>agreements</a:t>
            </a:r>
            <a:endParaRPr lang="sl-SI" altLang="fr-FR" sz="2800" dirty="0" smtClean="0">
              <a:latin typeface="Raleway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sl-SI" altLang="fr-FR" sz="2800" dirty="0" err="1" smtClean="0">
                <a:latin typeface="Raleway"/>
                <a:ea typeface="Verdana" pitchFamily="34" charset="0"/>
                <a:cs typeface="Verdana" pitchFamily="34" charset="0"/>
              </a:rPr>
              <a:t>Before</a:t>
            </a:r>
            <a:r>
              <a:rPr lang="sl-SI" altLang="fr-FR" sz="2800" dirty="0" smtClean="0">
                <a:latin typeface="Raleway"/>
                <a:ea typeface="Verdana" pitchFamily="34" charset="0"/>
                <a:cs typeface="Verdana" pitchFamily="34" charset="0"/>
              </a:rPr>
              <a:t>, </a:t>
            </a:r>
            <a:r>
              <a:rPr lang="sl-SI" altLang="fr-FR" sz="2800" dirty="0" err="1" smtClean="0">
                <a:latin typeface="Raleway"/>
                <a:ea typeface="Verdana" pitchFamily="34" charset="0"/>
                <a:cs typeface="Verdana" pitchFamily="34" charset="0"/>
              </a:rPr>
              <a:t>during</a:t>
            </a:r>
            <a:r>
              <a:rPr lang="sl-SI" altLang="fr-FR" sz="2800" dirty="0" smtClean="0">
                <a:latin typeface="Raleway"/>
                <a:ea typeface="Verdana" pitchFamily="34" charset="0"/>
                <a:cs typeface="Verdana" pitchFamily="34" charset="0"/>
              </a:rPr>
              <a:t> and </a:t>
            </a:r>
            <a:r>
              <a:rPr lang="sl-SI" altLang="fr-FR" sz="2800" dirty="0" err="1" smtClean="0">
                <a:latin typeface="Raleway"/>
                <a:ea typeface="Verdana" pitchFamily="34" charset="0"/>
                <a:cs typeface="Verdana" pitchFamily="34" charset="0"/>
              </a:rPr>
              <a:t>after</a:t>
            </a:r>
            <a:r>
              <a:rPr lang="sl-SI" altLang="fr-FR" sz="2800" dirty="0" smtClean="0">
                <a:latin typeface="Raleway"/>
                <a:ea typeface="Verdana" pitchFamily="34" charset="0"/>
                <a:cs typeface="Verdana" pitchFamily="34" charset="0"/>
              </a:rPr>
              <a:t> </a:t>
            </a:r>
            <a:r>
              <a:rPr lang="sl-SI" altLang="fr-FR" sz="2800" dirty="0" err="1" smtClean="0">
                <a:latin typeface="Raleway"/>
                <a:ea typeface="Verdana" pitchFamily="34" charset="0"/>
                <a:cs typeface="Verdana" pitchFamily="34" charset="0"/>
              </a:rPr>
              <a:t>mobility</a:t>
            </a:r>
            <a:endParaRPr lang="sl-SI" altLang="fr-FR" sz="2800" dirty="0" smtClean="0">
              <a:latin typeface="Raleway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altLang="fr-FR" sz="2000" dirty="0">
              <a:latin typeface="Raleway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sz="2000" b="1" dirty="0"/>
          </a:p>
        </p:txBody>
      </p:sp>
      <p:pic>
        <p:nvPicPr>
          <p:cNvPr id="1028" name="Picture 4" descr="https://www.auth.gr/sites/default/files/euc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19" y="3394113"/>
            <a:ext cx="6661371" cy="47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94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4705256"/>
            <a:ext cx="1122588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00" name="Shape 200"/>
          <p:cNvSpPr/>
          <p:nvPr/>
        </p:nvSpPr>
        <p:spPr>
          <a:xfrm>
            <a:off x="924363" y="555506"/>
            <a:ext cx="11225884" cy="274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algn="just"/>
            <a:r>
              <a:rPr lang="sl-SI" sz="4000" b="1" dirty="0" err="1" smtClean="0"/>
              <a:t>Inter</a:t>
            </a:r>
            <a:r>
              <a:rPr lang="sl-SI" sz="4000" b="1" dirty="0" err="1"/>
              <a:t>-</a:t>
            </a:r>
            <a:r>
              <a:rPr lang="sl-SI" sz="4000" b="1" dirty="0" err="1" smtClean="0"/>
              <a:t>institutional</a:t>
            </a:r>
            <a:r>
              <a:rPr lang="sl-SI" sz="4000" b="1" dirty="0" smtClean="0"/>
              <a:t> </a:t>
            </a:r>
            <a:r>
              <a:rPr lang="sl-SI" sz="4000" b="1" dirty="0" err="1" smtClean="0"/>
              <a:t>agreement</a:t>
            </a:r>
            <a:endParaRPr lang="sl-SI" sz="4000" b="1" dirty="0" smtClean="0"/>
          </a:p>
          <a:p>
            <a:pPr algn="just"/>
            <a:endParaRPr lang="sl-SI" sz="2800" dirty="0"/>
          </a:p>
          <a:p>
            <a:pPr>
              <a:defRPr/>
            </a:pPr>
            <a:r>
              <a:rPr lang="en-GB" altLang="fr-FR" sz="2800" dirty="0">
                <a:latin typeface="Raleway"/>
                <a:ea typeface="Verdana" pitchFamily="34" charset="0"/>
                <a:cs typeface="Verdana" pitchFamily="34" charset="0"/>
              </a:rPr>
              <a:t>Inter-institutional agreements to set mobility flows and preconditions - signed before </a:t>
            </a:r>
            <a:r>
              <a:rPr lang="en-GB" altLang="fr-FR" sz="2800">
                <a:latin typeface="Raleway"/>
                <a:ea typeface="Verdana" pitchFamily="34" charset="0"/>
                <a:cs typeface="Verdana" pitchFamily="34" charset="0"/>
              </a:rPr>
              <a:t>mobilities </a:t>
            </a:r>
            <a:r>
              <a:rPr lang="en-GB" altLang="fr-FR" sz="2800" smtClean="0">
                <a:latin typeface="Raleway"/>
                <a:ea typeface="Verdana" pitchFamily="34" charset="0"/>
                <a:cs typeface="Verdana" pitchFamily="34" charset="0"/>
              </a:rPr>
              <a:t>start</a:t>
            </a:r>
            <a:r>
              <a:rPr lang="en-GB" altLang="fr-FR" sz="2800" dirty="0">
                <a:latin typeface="Raleway"/>
                <a:ea typeface="Verdana" pitchFamily="34" charset="0"/>
                <a:cs typeface="Verdana" pitchFamily="34" charset="0"/>
              </a:rPr>
              <a:t/>
            </a:r>
            <a:br>
              <a:rPr lang="en-GB" altLang="fr-FR" sz="2800" dirty="0">
                <a:latin typeface="Raleway"/>
                <a:ea typeface="Verdana" pitchFamily="34" charset="0"/>
                <a:cs typeface="Verdana" pitchFamily="34" charset="0"/>
              </a:rPr>
            </a:br>
            <a:endParaRPr lang="en-GB" altLang="fr-FR" sz="2800" dirty="0">
              <a:latin typeface="Raleway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sz="2000" b="1" dirty="0"/>
          </a:p>
        </p:txBody>
      </p:sp>
      <p:pic>
        <p:nvPicPr>
          <p:cNvPr id="4" name="Označba mesta vseb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267" y="3027977"/>
            <a:ext cx="3620770" cy="450996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715" y="3027977"/>
            <a:ext cx="3822523" cy="45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7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4705256"/>
            <a:ext cx="1122588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00" name="Shape 200"/>
          <p:cNvSpPr/>
          <p:nvPr/>
        </p:nvSpPr>
        <p:spPr>
          <a:xfrm>
            <a:off x="924363" y="1725057"/>
            <a:ext cx="1122588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>
              <a:defRPr/>
            </a:pPr>
            <a:endParaRPr lang="en-GB" sz="20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61562854"/>
              </p:ext>
            </p:extLst>
          </p:nvPr>
        </p:nvGraphicFramePr>
        <p:xfrm>
          <a:off x="1889760" y="1284394"/>
          <a:ext cx="9780419" cy="652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38658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24363" y="4705256"/>
            <a:ext cx="1122588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00" name="Shape 200"/>
          <p:cNvSpPr/>
          <p:nvPr/>
        </p:nvSpPr>
        <p:spPr>
          <a:xfrm>
            <a:off x="924363" y="1329973"/>
            <a:ext cx="11225884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>
                <a:latin typeface="Code Pro LC"/>
                <a:ea typeface="Code Pro LC"/>
                <a:cs typeface="Code Pro LC"/>
                <a:sym typeface="Code Pro LC"/>
              </a:defRPr>
            </a:lvl1pPr>
          </a:lstStyle>
          <a:p>
            <a:r>
              <a:rPr lang="en-GB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GB" sz="5400" dirty="0"/>
              <a:t>uropean </a:t>
            </a:r>
            <a:endParaRPr lang="sl-SI" sz="5400" dirty="0"/>
          </a:p>
          <a:p>
            <a:r>
              <a:rPr lang="en-GB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en-GB" sz="5400" dirty="0"/>
              <a:t>egion </a:t>
            </a:r>
            <a:endParaRPr lang="sl-SI" sz="5400" dirty="0"/>
          </a:p>
          <a:p>
            <a:r>
              <a:rPr lang="en-GB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GB" sz="5400" dirty="0"/>
              <a:t>ction </a:t>
            </a:r>
            <a:endParaRPr lang="sl-SI" sz="5400" dirty="0"/>
          </a:p>
          <a:p>
            <a:r>
              <a:rPr lang="en-GB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GB" sz="5400" dirty="0"/>
              <a:t>cheme for the </a:t>
            </a:r>
            <a:endParaRPr lang="sl-SI" sz="5400" dirty="0"/>
          </a:p>
          <a:p>
            <a:r>
              <a:rPr lang="en-GB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n-GB" sz="5400" dirty="0"/>
              <a:t>obility of </a:t>
            </a:r>
            <a:endParaRPr lang="sl-SI" sz="5400" dirty="0"/>
          </a:p>
          <a:p>
            <a:r>
              <a:rPr lang="en-GB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</a:t>
            </a:r>
            <a:r>
              <a:rPr lang="en-GB" sz="5400" dirty="0"/>
              <a:t>niversity </a:t>
            </a:r>
            <a:endParaRPr lang="sl-SI" sz="5400" dirty="0"/>
          </a:p>
          <a:p>
            <a:r>
              <a:rPr lang="en-GB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GB" sz="5400" dirty="0"/>
              <a:t>tudents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59880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639</Words>
  <Application>Microsoft Office PowerPoint</Application>
  <PresentationFormat>Po meri</PresentationFormat>
  <Paragraphs>173</Paragraphs>
  <Slides>20</Slides>
  <Notes>15</Notes>
  <HiddenSlides>0</HiddenSlides>
  <MMClips>0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31" baseType="lpstr">
      <vt:lpstr>Aharoni</vt:lpstr>
      <vt:lpstr>Arial</vt:lpstr>
      <vt:lpstr>Calibri Light</vt:lpstr>
      <vt:lpstr>Code Pro LC</vt:lpstr>
      <vt:lpstr>Helvetica</vt:lpstr>
      <vt:lpstr>Helvetica Light</vt:lpstr>
      <vt:lpstr>Helvetica Neue</vt:lpstr>
      <vt:lpstr>Raleway</vt:lpstr>
      <vt:lpstr>Verdana</vt:lpstr>
      <vt:lpstr>Wingdings</vt:lpstr>
      <vt:lpstr>White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 Casap</dc:creator>
  <cp:lastModifiedBy>Ana Milovan</cp:lastModifiedBy>
  <cp:revision>284</cp:revision>
  <cp:lastPrinted>2017-11-23T07:41:25Z</cp:lastPrinted>
  <dcterms:modified xsi:type="dcterms:W3CDTF">2017-11-23T12:16:32Z</dcterms:modified>
</cp:coreProperties>
</file>