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3" r:id="rId2"/>
    <p:sldId id="262" r:id="rId3"/>
    <p:sldId id="269" r:id="rId4"/>
    <p:sldId id="270" r:id="rId5"/>
    <p:sldId id="271" r:id="rId6"/>
    <p:sldId id="272" r:id="rId7"/>
    <p:sldId id="273" r:id="rId8"/>
    <p:sldId id="274" r:id="rId9"/>
    <p:sldId id="275" r:id="rId10"/>
    <p:sldId id="276" r:id="rId11"/>
    <p:sldId id="277"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1pPr>
    <a:lvl2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2pPr>
    <a:lvl3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3pPr>
    <a:lvl4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4pPr>
    <a:lvl5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5pPr>
    <a:lvl6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6pPr>
    <a:lvl7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7pPr>
    <a:lvl8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8pPr>
    <a:lvl9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7834299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Текст заголовка</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Shape 93"/>
          <p:cNvSpPr>
            <a:spLocks noGrp="1"/>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n-lt"/>
                <a:ea typeface="+mn-ea"/>
                <a:cs typeface="+mn-cs"/>
                <a:sym typeface="Helvetica"/>
              </a:defRPr>
            </a:lvl1pPr>
          </a:lstStyle>
          <a:p>
            <a:r>
              <a:t>–Иван Арсентьев</a:t>
            </a:r>
          </a:p>
        </p:txBody>
      </p:sp>
      <p:sp>
        <p:nvSpPr>
          <p:cNvPr id="94" name="Shape 94"/>
          <p:cNvSpPr>
            <a:spLocks noGrp="1"/>
          </p:cNvSpPr>
          <p:nvPr>
            <p:ph type="body" sz="quarter" idx="13"/>
          </p:nvPr>
        </p:nvSpPr>
        <p:spPr>
          <a:xfrm>
            <a:off x="1270000" y="4267200"/>
            <a:ext cx="10464800" cy="685800"/>
          </a:xfrm>
          <a:prstGeom prst="rect">
            <a:avLst/>
          </a:prstGeom>
        </p:spPr>
        <p:txBody>
          <a:bodyPr/>
          <a:lstStyle/>
          <a:p>
            <a:endParaRP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Текст заголовка</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Текст заголовка</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Текст заголовка</a:t>
            </a:r>
          </a:p>
        </p:txBody>
      </p:sp>
      <p:sp>
        <p:nvSpPr>
          <p:cNvPr id="57" name="Shape 57"/>
          <p:cNvSpPr>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Текст заголовка</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3"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latin typeface="Helvetica Light"/>
                <a:ea typeface="Helvetica Light"/>
                <a:cs typeface="Helvetica Light"/>
                <a:sym typeface="Helvetica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whatuni.com/degree-courses/search?q=spanish-and-linguistic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whatuni.com/degrees/university-uk/bristol-university-of-west-of-england-ranking/3767/page.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whatuni.com/degrees/university-uk/university-of-winchester-ranking/50567/page.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whatuni.com/degrees/university-uk/university-of-sheffield-ranking/5236/page.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kcl.ac.uk/aboutkings/worldwide/opportunities/International-Dual-Degrees/Undergraduate.aspx"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kcl.ac.uk/aboutkings/worldwide/opportunities/International-Dual-Degrees/PhD/index.aspx" TargetMode="External"/><Relationship Id="rId4" Type="http://schemas.openxmlformats.org/officeDocument/2006/relationships/hyperlink" Target="http://www.kcl.ac.uk/aboutkings/worldwide/opportunities/International-Dual-Degrees/Master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610062"/>
            <a:ext cx="11401749"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endParaRPr sz="2800" dirty="0"/>
          </a:p>
        </p:txBody>
      </p:sp>
      <p:sp>
        <p:nvSpPr>
          <p:cNvPr id="200" name="Shape 200"/>
          <p:cNvSpPr/>
          <p:nvPr/>
        </p:nvSpPr>
        <p:spPr>
          <a:xfrm>
            <a:off x="1802187" y="810830"/>
            <a:ext cx="10322757"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smtClean="0"/>
              <a:t>Buckinghamshire New University UK</a:t>
            </a:r>
            <a:endParaRPr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9889" y="1828870"/>
            <a:ext cx="4437824" cy="3314671"/>
          </a:xfrm>
          <a:prstGeom prst="rect">
            <a:avLst/>
          </a:prstGeom>
        </p:spPr>
      </p:pic>
      <p:sp>
        <p:nvSpPr>
          <p:cNvPr id="3" name="AutoShape 2" descr="Image result for missenden abb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4"/>
          <a:stretch>
            <a:fillRect/>
          </a:stretch>
        </p:blipFill>
        <p:spPr>
          <a:xfrm>
            <a:off x="6963565" y="1838309"/>
            <a:ext cx="4390200" cy="2937443"/>
          </a:xfrm>
          <a:prstGeom prst="rect">
            <a:avLst/>
          </a:prstGeom>
        </p:spPr>
      </p:pic>
      <p:pic>
        <p:nvPicPr>
          <p:cNvPr id="6" name="Picture 5"/>
          <p:cNvPicPr>
            <a:picLocks noChangeAspect="1"/>
          </p:cNvPicPr>
          <p:nvPr/>
        </p:nvPicPr>
        <p:blipFill>
          <a:blip r:embed="rId5"/>
          <a:stretch>
            <a:fillRect/>
          </a:stretch>
        </p:blipFill>
        <p:spPr>
          <a:xfrm>
            <a:off x="1477410" y="5563607"/>
            <a:ext cx="4350303" cy="2551620"/>
          </a:xfrm>
          <a:prstGeom prst="rect">
            <a:avLst/>
          </a:prstGeom>
        </p:spPr>
      </p:pic>
      <p:pic>
        <p:nvPicPr>
          <p:cNvPr id="7" name="Picture 6"/>
          <p:cNvPicPr>
            <a:picLocks noChangeAspect="1"/>
          </p:cNvPicPr>
          <p:nvPr/>
        </p:nvPicPr>
        <p:blipFill>
          <a:blip r:embed="rId6"/>
          <a:stretch>
            <a:fillRect/>
          </a:stretch>
        </p:blipFill>
        <p:spPr>
          <a:xfrm>
            <a:off x="6963565" y="5563607"/>
            <a:ext cx="3976275" cy="2551620"/>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2886520"/>
            <a:ext cx="11401749" cy="398057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571500" indent="-571500">
              <a:buFont typeface="Arial" panose="020B0604020202020204" pitchFamily="34" charset="0"/>
              <a:buChar char="•"/>
            </a:pPr>
            <a:r>
              <a:rPr lang="en-GB" sz="3600" dirty="0"/>
              <a:t>Students who spend half their time at each partner institution will receive a qualification from both partners. </a:t>
            </a:r>
            <a:endParaRPr lang="en-GB" sz="3600" dirty="0" smtClean="0"/>
          </a:p>
          <a:p>
            <a:pPr marL="571500" indent="-571500">
              <a:buFont typeface="Arial" panose="020B0604020202020204" pitchFamily="34" charset="0"/>
              <a:buChar char="•"/>
            </a:pPr>
            <a:r>
              <a:rPr lang="en-GB" sz="3600" dirty="0" smtClean="0"/>
              <a:t>In </a:t>
            </a:r>
            <a:r>
              <a:rPr lang="en-GB" sz="3600" dirty="0"/>
              <a:t>some cases, students can spend more time at one university than the other, but will still receive a joint or dual certificate at the end of their programme</a:t>
            </a:r>
            <a:r>
              <a:rPr lang="en-GB" sz="3600" dirty="0" smtClean="0"/>
              <a:t>.</a:t>
            </a:r>
          </a:p>
          <a:p>
            <a:pPr marL="571500" indent="-571500">
              <a:buFont typeface="Arial" panose="020B0604020202020204" pitchFamily="34" charset="0"/>
              <a:buChar char="•"/>
            </a:pPr>
            <a:endParaRPr lang="en-GB" sz="36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b="1" dirty="0"/>
              <a:t>What award do dual and joint degrees confer?</a:t>
            </a:r>
            <a:endParaRPr dirty="0"/>
          </a:p>
        </p:txBody>
      </p:sp>
    </p:spTree>
    <p:extLst>
      <p:ext uri="{BB962C8B-B14F-4D97-AF65-F5344CB8AC3E}">
        <p14:creationId xmlns:p14="http://schemas.microsoft.com/office/powerpoint/2010/main" val="370398236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271514"/>
            <a:ext cx="11401749" cy="121058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571500" indent="-571500">
              <a:buFont typeface="Arial" panose="020B0604020202020204" pitchFamily="34" charset="0"/>
              <a:buChar char="•"/>
            </a:pPr>
            <a:r>
              <a:rPr lang="en-GB" sz="3600" dirty="0" smtClean="0"/>
              <a:t>Any questions?</a:t>
            </a:r>
            <a:endParaRPr lang="en-GB" sz="3600" dirty="0" smtClean="0"/>
          </a:p>
          <a:p>
            <a:pPr marL="571500" indent="-571500">
              <a:buFont typeface="Arial" panose="020B0604020202020204" pitchFamily="34" charset="0"/>
              <a:buChar char="•"/>
            </a:pPr>
            <a:endParaRPr lang="en-GB" sz="36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b="1" dirty="0" smtClean="0"/>
              <a:t>Thank you!</a:t>
            </a:r>
            <a:endParaRPr dirty="0"/>
          </a:p>
        </p:txBody>
      </p:sp>
    </p:spTree>
    <p:extLst>
      <p:ext uri="{BB962C8B-B14F-4D97-AF65-F5344CB8AC3E}">
        <p14:creationId xmlns:p14="http://schemas.microsoft.com/office/powerpoint/2010/main" val="91870176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89" name="Shape 189"/>
          <p:cNvSpPr/>
          <p:nvPr/>
        </p:nvSpPr>
        <p:spPr>
          <a:xfrm>
            <a:off x="2235992" y="4013815"/>
            <a:ext cx="8532815" cy="214930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ctr">
              <a:defRPr sz="4500">
                <a:latin typeface="Code Pro LC"/>
                <a:ea typeface="Code Pro LC"/>
                <a:cs typeface="Code Pro LC"/>
                <a:sym typeface="Code Pro LC"/>
              </a:defRPr>
            </a:pPr>
            <a:r>
              <a:rPr lang="en-GB" dirty="0" smtClean="0"/>
              <a:t>Joint degrees in the UK</a:t>
            </a:r>
            <a:endParaRPr dirty="0"/>
          </a:p>
          <a:p>
            <a:pPr algn="ctr">
              <a:defRPr sz="2800">
                <a:latin typeface="Quincy CF"/>
                <a:ea typeface="Quincy CF"/>
                <a:cs typeface="Quincy CF"/>
                <a:sym typeface="Quincy CF"/>
              </a:defRPr>
            </a:pPr>
            <a:endParaRPr lang="en-GB" dirty="0" smtClean="0"/>
          </a:p>
          <a:p>
            <a:pPr algn="ctr">
              <a:defRPr sz="2800">
                <a:latin typeface="Quincy CF"/>
                <a:ea typeface="Quincy CF"/>
                <a:cs typeface="Quincy CF"/>
                <a:sym typeface="Quincy CF"/>
              </a:defRPr>
            </a:pPr>
            <a:r>
              <a:rPr sz="2000" dirty="0" smtClean="0"/>
              <a:t> </a:t>
            </a:r>
            <a:r>
              <a:rPr lang="en-GB" sz="2000" dirty="0" err="1" smtClean="0"/>
              <a:t>Dorin</a:t>
            </a:r>
            <a:r>
              <a:rPr lang="en-GB" sz="2000" dirty="0" smtClean="0"/>
              <a:t> </a:t>
            </a:r>
            <a:r>
              <a:rPr lang="en-GB" sz="2000" dirty="0" err="1" smtClean="0"/>
              <a:t>Festeu</a:t>
            </a:r>
            <a:endParaRPr lang="en-GB" sz="2000" dirty="0" smtClean="0"/>
          </a:p>
          <a:p>
            <a:pPr algn="ctr">
              <a:defRPr sz="2800">
                <a:latin typeface="Quincy CF"/>
                <a:ea typeface="Quincy CF"/>
                <a:cs typeface="Quincy CF"/>
                <a:sym typeface="Quincy CF"/>
              </a:defRPr>
            </a:pPr>
            <a:endParaRPr lang="en-GB" sz="2000" dirty="0" smtClean="0"/>
          </a:p>
          <a:p>
            <a:pPr algn="ctr">
              <a:defRPr sz="2800">
                <a:latin typeface="Quincy CF"/>
                <a:ea typeface="Quincy CF"/>
                <a:cs typeface="Quincy CF"/>
                <a:sym typeface="Quincy CF"/>
              </a:defRPr>
            </a:pPr>
            <a:r>
              <a:rPr lang="en-GB" sz="2000" dirty="0" smtClean="0"/>
              <a:t>Buckinghamshire New University</a:t>
            </a:r>
            <a:endParaRPr sz="2000" dirty="0"/>
          </a:p>
        </p:txBody>
      </p:sp>
      <p:sp>
        <p:nvSpPr>
          <p:cNvPr id="190" name="Shape 190"/>
          <p:cNvSpPr/>
          <p:nvPr/>
        </p:nvSpPr>
        <p:spPr>
          <a:xfrm>
            <a:off x="2235992" y="7912945"/>
            <a:ext cx="8532815" cy="29464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ctr">
              <a:defRPr sz="1400">
                <a:latin typeface="Code Pro LC"/>
                <a:ea typeface="Code Pro LC"/>
                <a:cs typeface="Code Pro LC"/>
                <a:sym typeface="Code Pro LC"/>
              </a:defRPr>
            </a:lvl1pPr>
          </a:lstStyle>
          <a:p>
            <a:r>
              <a:t>www.elevate.space</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1901633"/>
            <a:ext cx="11401749" cy="595034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457200" indent="-457200">
              <a:buFont typeface="Arial" panose="020B0604020202020204" pitchFamily="34" charset="0"/>
              <a:buChar char="•"/>
            </a:pPr>
            <a:r>
              <a:rPr lang="en-GB" sz="3200" dirty="0"/>
              <a:t>In essence, a joint honours degree is one that </a:t>
            </a:r>
            <a:r>
              <a:rPr lang="en-GB" sz="3200" dirty="0" smtClean="0"/>
              <a:t>allow students </a:t>
            </a:r>
            <a:r>
              <a:rPr lang="en-GB" sz="3200" dirty="0"/>
              <a:t>to study more than one subject and then combine them into a single qualification.</a:t>
            </a:r>
          </a:p>
          <a:p>
            <a:pPr marL="457200" indent="-457200">
              <a:buFont typeface="Arial" panose="020B0604020202020204" pitchFamily="34" charset="0"/>
              <a:buChar char="•"/>
            </a:pPr>
            <a:r>
              <a:rPr lang="en-GB" sz="3200" dirty="0"/>
              <a:t>Designed to help students</a:t>
            </a:r>
            <a:r>
              <a:rPr lang="en-GB" sz="3200" dirty="0" smtClean="0"/>
              <a:t> </a:t>
            </a:r>
            <a:r>
              <a:rPr lang="en-GB" sz="3200" dirty="0"/>
              <a:t>explore more than one area of interest, joint honours courses </a:t>
            </a:r>
            <a:r>
              <a:rPr lang="en-GB" sz="3200" dirty="0" smtClean="0"/>
              <a:t>give</a:t>
            </a:r>
            <a:r>
              <a:rPr lang="en-GB" sz="3200" dirty="0"/>
              <a:t> students </a:t>
            </a:r>
            <a:r>
              <a:rPr lang="en-GB" sz="3200" dirty="0" smtClean="0"/>
              <a:t>the </a:t>
            </a:r>
            <a:r>
              <a:rPr lang="en-GB" sz="3200" dirty="0"/>
              <a:t>opportunity to continue an area of study </a:t>
            </a:r>
            <a:r>
              <a:rPr lang="en-GB" sz="3200" dirty="0" smtClean="0"/>
              <a:t>they </a:t>
            </a:r>
            <a:r>
              <a:rPr lang="en-GB" sz="3200" dirty="0"/>
              <a:t>may have excelled at during school and college, and combine it with a brand new area of study.</a:t>
            </a:r>
          </a:p>
          <a:p>
            <a:pPr marL="457200" indent="-457200">
              <a:buFont typeface="Arial" panose="020B0604020202020204" pitchFamily="34" charset="0"/>
              <a:buChar char="•"/>
            </a:pPr>
            <a:r>
              <a:rPr lang="en-GB" sz="3200" dirty="0"/>
              <a:t>Every </a:t>
            </a:r>
            <a:r>
              <a:rPr lang="en-GB" sz="3200" dirty="0" smtClean="0"/>
              <a:t>university </a:t>
            </a:r>
            <a:r>
              <a:rPr lang="en-GB" sz="3200" dirty="0"/>
              <a:t>approach its joint honours programme differently. </a:t>
            </a:r>
            <a:r>
              <a:rPr lang="en-GB" sz="3200" dirty="0" smtClean="0"/>
              <a:t>Most </a:t>
            </a:r>
            <a:r>
              <a:rPr lang="en-GB" sz="3200" dirty="0"/>
              <a:t>offer dual subject degrees but some even stretch to three.</a:t>
            </a:r>
          </a:p>
          <a:p>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smtClean="0"/>
              <a:t>Joint honours degrees in the UK: What are they?</a:t>
            </a:r>
            <a:endParaRPr dirty="0"/>
          </a:p>
        </p:txBody>
      </p:sp>
    </p:spTree>
    <p:extLst>
      <p:ext uri="{BB962C8B-B14F-4D97-AF65-F5344CB8AC3E}">
        <p14:creationId xmlns:p14="http://schemas.microsoft.com/office/powerpoint/2010/main" val="30427031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2147855"/>
            <a:ext cx="11401749" cy="5457904"/>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r>
              <a:rPr lang="en-GB" sz="3200" dirty="0"/>
              <a:t>At this early stage it’s still worth thinking about what you want at the end of your time as an undergraduate. Although it’s possible to combine very different subjects with one another – think performing arts and economics – it’s worth choosing corresponding subjects that work in unison with one another</a:t>
            </a:r>
            <a:r>
              <a:rPr lang="en-GB" sz="3200" dirty="0" smtClean="0"/>
              <a:t>.</a:t>
            </a:r>
          </a:p>
          <a:p>
            <a:endParaRPr lang="en-GB" sz="3200" dirty="0"/>
          </a:p>
          <a:p>
            <a:r>
              <a:rPr lang="en-GB" sz="3200" dirty="0"/>
              <a:t>Grace </a:t>
            </a:r>
            <a:r>
              <a:rPr lang="en-GB" sz="3200" dirty="0" err="1"/>
              <a:t>Midgley</a:t>
            </a:r>
            <a:r>
              <a:rPr lang="en-GB" sz="3200" dirty="0"/>
              <a:t> studied </a:t>
            </a:r>
            <a:r>
              <a:rPr lang="en-GB" sz="3200" dirty="0">
                <a:hlinkClick r:id="rId3"/>
              </a:rPr>
              <a:t>Spanish and Linguistics</a:t>
            </a:r>
            <a:r>
              <a:rPr lang="en-GB" sz="3200" dirty="0"/>
              <a:t> at UWE, "They [UWE] didn't offer single honours linguistics courses, so I chose Spanish as it’s complementary to the linguistics side and I had always been good at language," she says.</a:t>
            </a:r>
          </a:p>
          <a:p>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smtClean="0"/>
              <a:t>Students’ opinions?</a:t>
            </a:r>
            <a:endParaRPr dirty="0"/>
          </a:p>
        </p:txBody>
      </p:sp>
    </p:spTree>
    <p:extLst>
      <p:ext uri="{BB962C8B-B14F-4D97-AF65-F5344CB8AC3E}">
        <p14:creationId xmlns:p14="http://schemas.microsoft.com/office/powerpoint/2010/main" val="146348899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1593858"/>
            <a:ext cx="11401749" cy="656590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457200" indent="-457200">
              <a:buFont typeface="Arial" panose="020B0604020202020204" pitchFamily="34" charset="0"/>
              <a:buChar char="•"/>
            </a:pPr>
            <a:r>
              <a:rPr lang="en-GB" sz="2800" dirty="0"/>
              <a:t>Simon Lock studied English and Media and Cultural Studies at </a:t>
            </a:r>
            <a:r>
              <a:rPr lang="en-GB" sz="2800" dirty="0">
                <a:hlinkClick r:id="rId3"/>
              </a:rPr>
              <a:t>UWE</a:t>
            </a:r>
            <a:r>
              <a:rPr lang="en-GB" sz="2800" dirty="0"/>
              <a:t> and says, "I really enjoyed doing my joint honours degree. The university was really well organised and there were no timetable complications, which is something I was expecting.</a:t>
            </a:r>
          </a:p>
          <a:p>
            <a:pPr marL="457200" indent="-457200">
              <a:buFont typeface="Arial" panose="020B0604020202020204" pitchFamily="34" charset="0"/>
              <a:buChar char="•"/>
            </a:pPr>
            <a:r>
              <a:rPr lang="en-GB" sz="2800" dirty="0"/>
              <a:t>"I think studying two subjects has given me a wider set of skills than a single English or media course would have given me. I was able to choose the modules that interested me, and with two subjects it meant my timetable was varied and it kept me interested. Studying things such as American fiction and photography was great, where as I think I would have got bored focusing on purely one subject</a:t>
            </a:r>
            <a:r>
              <a:rPr lang="en-GB" sz="2800" dirty="0" smtClean="0"/>
              <a:t>.”</a:t>
            </a:r>
            <a:endParaRPr lang="en-GB" sz="2800" dirty="0"/>
          </a:p>
          <a:p>
            <a:pPr marL="457200" indent="-457200">
              <a:buFont typeface="Arial" panose="020B0604020202020204" pitchFamily="34" charset="0"/>
              <a:buChar char="•"/>
            </a:pPr>
            <a:r>
              <a:rPr lang="en-GB" sz="2800" dirty="0"/>
              <a:t>"It also gave me the opportunity to meet a wider range of people. Those studying poetry or media production for example, are pretty different, so being able to meet and study with them was another big plus."</a:t>
            </a:r>
          </a:p>
          <a:p>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a:t>What’s it Like to Study One?</a:t>
            </a:r>
            <a:r>
              <a:rPr lang="en-GB" dirty="0" smtClean="0"/>
              <a:t>?</a:t>
            </a:r>
            <a:endParaRPr dirty="0"/>
          </a:p>
        </p:txBody>
      </p:sp>
    </p:spTree>
    <p:extLst>
      <p:ext uri="{BB962C8B-B14F-4D97-AF65-F5344CB8AC3E}">
        <p14:creationId xmlns:p14="http://schemas.microsoft.com/office/powerpoint/2010/main" val="424477154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1378416"/>
            <a:ext cx="11401749" cy="699678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457200" indent="-457200">
              <a:buFont typeface="Arial" panose="020B0604020202020204" pitchFamily="34" charset="0"/>
              <a:buChar char="•"/>
            </a:pPr>
            <a:r>
              <a:rPr lang="en-GB" sz="2800" dirty="0"/>
              <a:t>Deciding on the right subjects to choose is very much down to </a:t>
            </a:r>
            <a:r>
              <a:rPr lang="en-GB" sz="2800" dirty="0" smtClean="0"/>
              <a:t>students’ individual </a:t>
            </a:r>
            <a:r>
              <a:rPr lang="en-GB" sz="2800" dirty="0"/>
              <a:t>preferences and passions. Of course, if </a:t>
            </a:r>
            <a:r>
              <a:rPr lang="en-GB" sz="2800" dirty="0" smtClean="0"/>
              <a:t>they </a:t>
            </a:r>
            <a:r>
              <a:rPr lang="en-GB" sz="2800" dirty="0"/>
              <a:t>know </a:t>
            </a:r>
            <a:r>
              <a:rPr lang="en-GB" sz="2800" dirty="0" smtClean="0"/>
              <a:t>they will </a:t>
            </a:r>
            <a:r>
              <a:rPr lang="en-GB" sz="2800" dirty="0"/>
              <a:t>thrive in a certain subject area its worth concentrating on that, </a:t>
            </a:r>
            <a:r>
              <a:rPr lang="en-GB" sz="2800" dirty="0" smtClean="0"/>
              <a:t>but students must consider the </a:t>
            </a:r>
            <a:r>
              <a:rPr lang="en-GB" sz="2800" dirty="0"/>
              <a:t>practicality </a:t>
            </a:r>
            <a:r>
              <a:rPr lang="en-GB" sz="2800" dirty="0" smtClean="0"/>
              <a:t>of the </a:t>
            </a:r>
            <a:r>
              <a:rPr lang="en-GB" sz="2800" dirty="0"/>
              <a:t>chosen subjects too.</a:t>
            </a:r>
          </a:p>
          <a:p>
            <a:pPr marL="457200" indent="-457200">
              <a:buFont typeface="Arial" panose="020B0604020202020204" pitchFamily="34" charset="0"/>
              <a:buChar char="•"/>
            </a:pPr>
            <a:r>
              <a:rPr lang="en-GB" sz="2800" dirty="0"/>
              <a:t>Jen Wood studied Drama with Social Care at </a:t>
            </a:r>
            <a:r>
              <a:rPr lang="en-GB" sz="2800" dirty="0">
                <a:hlinkClick r:id="rId3"/>
              </a:rPr>
              <a:t>The University of Winchester</a:t>
            </a:r>
            <a:r>
              <a:rPr lang="en-GB" sz="2800" dirty="0"/>
              <a:t>, and says, "At the time of deciding on my degree, lots of people were telling me I shouldn't just do drama as a practical subject and I needed to think about employability skills – pretty boring for an 18 year old!</a:t>
            </a:r>
          </a:p>
          <a:p>
            <a:pPr marL="457200" indent="-457200">
              <a:buFont typeface="Arial" panose="020B0604020202020204" pitchFamily="34" charset="0"/>
              <a:buChar char="•"/>
            </a:pPr>
            <a:r>
              <a:rPr lang="en-GB" sz="2800" dirty="0"/>
              <a:t>"I really enjoyed both sides of the course, they were very different courses but I found them both interesting. With social care I got to choose my modules and specialise in children and families. I liked the variety doing two courses offered and I’m now a drama teacher, and use aspects from them both."</a:t>
            </a:r>
          </a:p>
          <a:p>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a:t>How </a:t>
            </a:r>
            <a:r>
              <a:rPr lang="en-GB" dirty="0" smtClean="0"/>
              <a:t>to </a:t>
            </a:r>
            <a:r>
              <a:rPr lang="en-GB" dirty="0"/>
              <a:t>Choose the Right Combination?</a:t>
            </a:r>
            <a:endParaRPr dirty="0"/>
          </a:p>
        </p:txBody>
      </p:sp>
    </p:spTree>
    <p:extLst>
      <p:ext uri="{BB962C8B-B14F-4D97-AF65-F5344CB8AC3E}">
        <p14:creationId xmlns:p14="http://schemas.microsoft.com/office/powerpoint/2010/main" val="102420216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2024746"/>
            <a:ext cx="11401749" cy="570412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457200" indent="-457200">
              <a:buFont typeface="Arial" panose="020B0604020202020204" pitchFamily="34" charset="0"/>
              <a:buChar char="•"/>
            </a:pPr>
            <a:r>
              <a:rPr lang="en-GB" sz="2800" dirty="0"/>
              <a:t>If you’re unsure what to study, where you’d like your degree to take you or you just don’t want to give up a subject you love, a joint honours degree could be the perfect course for you to take.</a:t>
            </a:r>
          </a:p>
          <a:p>
            <a:pPr marL="457200" indent="-457200">
              <a:buFont typeface="Arial" panose="020B0604020202020204" pitchFamily="34" charset="0"/>
              <a:buChar char="•"/>
            </a:pPr>
            <a:r>
              <a:rPr lang="en-GB" sz="2800" dirty="0"/>
              <a:t>Ida Kemp is Interdisciplinary Programmes Manager at </a:t>
            </a:r>
            <a:r>
              <a:rPr lang="en-GB" sz="2800" dirty="0">
                <a:hlinkClick r:id="rId3"/>
              </a:rPr>
              <a:t>The University of </a:t>
            </a:r>
            <a:r>
              <a:rPr lang="en-GB" sz="2800" dirty="0" smtClean="0">
                <a:hlinkClick r:id="rId3"/>
              </a:rPr>
              <a:t>Sheffield</a:t>
            </a:r>
            <a:r>
              <a:rPr lang="en-GB" sz="2800" dirty="0" smtClean="0"/>
              <a:t> and </a:t>
            </a:r>
            <a:r>
              <a:rPr lang="en-GB" sz="2800" dirty="0"/>
              <a:t>says, "In an increasingly complex career environment, a multi-subject degree offers students flexibility and a wide range of skills, academic experience and learning opportunities.</a:t>
            </a:r>
          </a:p>
          <a:p>
            <a:pPr marL="457200" indent="-457200">
              <a:buFont typeface="Arial" panose="020B0604020202020204" pitchFamily="34" charset="0"/>
              <a:buChar char="•"/>
            </a:pPr>
            <a:r>
              <a:rPr lang="en-GB" sz="2800" dirty="0"/>
              <a:t>"Graduates of these degrees can demonstrate a range of competencies, adaptability and abilities in a number of areas.  This is excellent preparation for employment in a range of areas as well as postgraduate study."</a:t>
            </a:r>
          </a:p>
          <a:p>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a:t>Are They Worth Taking</a:t>
            </a:r>
            <a:r>
              <a:rPr lang="en-GB" dirty="0" smtClean="0"/>
              <a:t>?-students’ voice</a:t>
            </a:r>
            <a:endParaRPr dirty="0"/>
          </a:p>
        </p:txBody>
      </p:sp>
    </p:spTree>
    <p:extLst>
      <p:ext uri="{BB962C8B-B14F-4D97-AF65-F5344CB8AC3E}">
        <p14:creationId xmlns:p14="http://schemas.microsoft.com/office/powerpoint/2010/main" val="215182796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1593859"/>
            <a:ext cx="11401749" cy="656590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457200" indent="-457200">
              <a:buFont typeface="Arial" panose="020B0604020202020204" pitchFamily="34" charset="0"/>
              <a:buChar char="•"/>
            </a:pPr>
            <a:r>
              <a:rPr lang="en-GB" sz="2800" dirty="0"/>
              <a:t>Breadth of Education and </a:t>
            </a:r>
            <a:r>
              <a:rPr lang="en-GB" sz="2800" dirty="0" smtClean="0"/>
              <a:t>Experience</a:t>
            </a:r>
            <a:endParaRPr lang="en-GB" sz="2800" dirty="0"/>
          </a:p>
          <a:p>
            <a:pPr marL="457200" indent="-457200">
              <a:buFont typeface="Arial" panose="020B0604020202020204" pitchFamily="34" charset="0"/>
              <a:buChar char="•"/>
            </a:pPr>
            <a:r>
              <a:rPr lang="en-GB" sz="2800" dirty="0"/>
              <a:t>Effective Time Management</a:t>
            </a:r>
          </a:p>
          <a:p>
            <a:pPr marL="457200" indent="-457200">
              <a:buFont typeface="Arial" panose="020B0604020202020204" pitchFamily="34" charset="0"/>
              <a:buChar char="•"/>
            </a:pPr>
            <a:r>
              <a:rPr lang="en-GB" sz="2800" dirty="0"/>
              <a:t>Adaptable and Flexible</a:t>
            </a:r>
          </a:p>
          <a:p>
            <a:pPr marL="457200" indent="-457200">
              <a:buFont typeface="Arial" panose="020B0604020202020204" pitchFamily="34" charset="0"/>
              <a:buChar char="•"/>
            </a:pPr>
            <a:r>
              <a:rPr lang="en-GB" sz="2800" dirty="0"/>
              <a:t>Reflective and Considerate</a:t>
            </a:r>
          </a:p>
          <a:p>
            <a:pPr marL="457200" indent="-457200">
              <a:buFont typeface="Arial" panose="020B0604020202020204" pitchFamily="34" charset="0"/>
              <a:buChar char="•"/>
            </a:pPr>
            <a:r>
              <a:rPr lang="en-GB" sz="2800" dirty="0"/>
              <a:t>Appreciation of differences, diversity and the fact that things can be done in various ways</a:t>
            </a:r>
          </a:p>
          <a:p>
            <a:pPr marL="457200" indent="-457200">
              <a:buFont typeface="Arial" panose="020B0604020202020204" pitchFamily="34" charset="0"/>
              <a:buChar char="•"/>
            </a:pPr>
            <a:r>
              <a:rPr lang="en-GB" sz="2800" dirty="0"/>
              <a:t>A willingness to learn from different people, perspectives and situations</a:t>
            </a:r>
          </a:p>
          <a:p>
            <a:pPr marL="457200" indent="-457200">
              <a:buFont typeface="Arial" panose="020B0604020202020204" pitchFamily="34" charset="0"/>
              <a:buChar char="•"/>
            </a:pPr>
            <a:r>
              <a:rPr lang="en-GB" sz="2800" dirty="0"/>
              <a:t>An understanding of different processes and systems</a:t>
            </a:r>
          </a:p>
          <a:p>
            <a:pPr marL="457200" indent="-457200">
              <a:buFont typeface="Arial" panose="020B0604020202020204" pitchFamily="34" charset="0"/>
              <a:buChar char="•"/>
            </a:pPr>
            <a:r>
              <a:rPr lang="en-GB" sz="2800" dirty="0"/>
              <a:t>Appreciation of different methodologies and approaches to tasks</a:t>
            </a:r>
          </a:p>
          <a:p>
            <a:pPr marL="457200" indent="-457200">
              <a:buFont typeface="Arial" panose="020B0604020202020204" pitchFamily="34" charset="0"/>
              <a:buChar char="•"/>
            </a:pPr>
            <a:r>
              <a:rPr lang="en-GB" sz="2800" dirty="0"/>
              <a:t>A motivation to learn and broaden knowledge</a:t>
            </a:r>
          </a:p>
          <a:p>
            <a:pPr marL="457200" indent="-457200">
              <a:buFont typeface="Arial" panose="020B0604020202020204" pitchFamily="34" charset="0"/>
              <a:buChar char="•"/>
            </a:pPr>
            <a:r>
              <a:rPr lang="en-GB" sz="2800" dirty="0"/>
              <a:t>Demonstrated decision making experiences through designing their programmes</a:t>
            </a:r>
          </a:p>
          <a:p>
            <a:pPr marL="457200" indent="-457200">
              <a:buFont typeface="Arial" panose="020B0604020202020204" pitchFamily="34" charset="0"/>
              <a:buChar char="•"/>
            </a:pPr>
            <a:r>
              <a:rPr lang="en-GB" sz="2800" dirty="0"/>
              <a:t>Willingness to take advice and guidance</a:t>
            </a:r>
          </a:p>
          <a:p>
            <a:pPr marL="457200" indent="-457200">
              <a:buFont typeface="Arial" panose="020B0604020202020204" pitchFamily="34" charset="0"/>
              <a:buChar char="•"/>
            </a:pPr>
            <a:r>
              <a:rPr lang="en-GB" sz="2800" dirty="0"/>
              <a:t>Independent learning</a:t>
            </a:r>
            <a:endParaRPr lang="en-GB" sz="28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smtClean="0"/>
              <a:t>What employers’ opinions are?</a:t>
            </a:r>
            <a:endParaRPr dirty="0"/>
          </a:p>
        </p:txBody>
      </p:sp>
    </p:spTree>
    <p:extLst>
      <p:ext uri="{BB962C8B-B14F-4D97-AF65-F5344CB8AC3E}">
        <p14:creationId xmlns:p14="http://schemas.microsoft.com/office/powerpoint/2010/main" val="170198703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2332522"/>
            <a:ext cx="11401749" cy="5088573"/>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571500" indent="-571500">
              <a:buFont typeface="Arial" panose="020B0604020202020204" pitchFamily="34" charset="0"/>
              <a:buChar char="•"/>
            </a:pPr>
            <a:r>
              <a:rPr lang="en-GB" sz="3600" dirty="0"/>
              <a:t>We work closely with partner institutions to develop high quality dual and joint degree programmes at </a:t>
            </a:r>
            <a:r>
              <a:rPr lang="en-GB" sz="3600" u="sng" dirty="0">
                <a:hlinkClick r:id="rId3"/>
              </a:rPr>
              <a:t>undergraduate</a:t>
            </a:r>
            <a:r>
              <a:rPr lang="en-GB" sz="3600" dirty="0"/>
              <a:t>, </a:t>
            </a:r>
            <a:r>
              <a:rPr lang="en-GB" sz="3600" u="sng" dirty="0">
                <a:hlinkClick r:id="rId4"/>
              </a:rPr>
              <a:t>Master’s </a:t>
            </a:r>
            <a:r>
              <a:rPr lang="en-GB" sz="3600" dirty="0"/>
              <a:t>and </a:t>
            </a:r>
            <a:r>
              <a:rPr lang="en-GB" sz="3600" u="sng" dirty="0">
                <a:hlinkClick r:id="rId5"/>
              </a:rPr>
              <a:t>PhD </a:t>
            </a:r>
            <a:r>
              <a:rPr lang="en-GB" sz="3600" dirty="0"/>
              <a:t>level. </a:t>
            </a:r>
            <a:endParaRPr lang="en-GB" sz="3600" dirty="0" smtClean="0"/>
          </a:p>
          <a:p>
            <a:pPr marL="571500" indent="-571500">
              <a:buFont typeface="Arial" panose="020B0604020202020204" pitchFamily="34" charset="0"/>
              <a:buChar char="•"/>
            </a:pPr>
            <a:r>
              <a:rPr lang="en-GB" sz="3600" dirty="0" smtClean="0"/>
              <a:t>Dual </a:t>
            </a:r>
            <a:r>
              <a:rPr lang="en-GB" sz="3600" dirty="0"/>
              <a:t>and joint degrees are unique opportunities for students to study at two institutions, with time typically split evenly between campuses. </a:t>
            </a:r>
            <a:endParaRPr lang="en-GB" sz="3600" dirty="0" smtClean="0"/>
          </a:p>
          <a:p>
            <a:pPr marL="571500" indent="-571500">
              <a:buFont typeface="Arial" panose="020B0604020202020204" pitchFamily="34" charset="0"/>
              <a:buChar char="•"/>
            </a:pPr>
            <a:r>
              <a:rPr lang="en-GB" sz="3600" dirty="0" smtClean="0"/>
              <a:t>Students </a:t>
            </a:r>
            <a:r>
              <a:rPr lang="en-GB" sz="3600" dirty="0"/>
              <a:t>benefit from world-renowned experience and expertise in two outstanding institutions while gaining an insight into life in two cities.</a:t>
            </a:r>
            <a:endParaRPr lang="en-GB" sz="3600" dirty="0" smtClean="0"/>
          </a:p>
        </p:txBody>
      </p:sp>
      <p:sp>
        <p:nvSpPr>
          <p:cNvPr id="200" name="Shape 200"/>
          <p:cNvSpPr/>
          <p:nvPr/>
        </p:nvSpPr>
        <p:spPr>
          <a:xfrm>
            <a:off x="1261873" y="810830"/>
            <a:ext cx="10753344" cy="68736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r>
              <a:rPr lang="en-GB" dirty="0" smtClean="0"/>
              <a:t>International joint degrees</a:t>
            </a:r>
            <a:endParaRPr dirty="0"/>
          </a:p>
        </p:txBody>
      </p:sp>
    </p:spTree>
    <p:extLst>
      <p:ext uri="{BB962C8B-B14F-4D97-AF65-F5344CB8AC3E}">
        <p14:creationId xmlns:p14="http://schemas.microsoft.com/office/powerpoint/2010/main" val="875475318"/>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301</TotalTime>
  <Words>490</Words>
  <Application>Microsoft Office PowerPoint</Application>
  <PresentationFormat>Custom</PresentationFormat>
  <Paragraphs>49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Code Pro LC</vt:lpstr>
      <vt:lpstr>Helvetica</vt:lpstr>
      <vt:lpstr>Helvetica Light</vt:lpstr>
      <vt:lpstr>Helvetica Neue</vt:lpstr>
      <vt:lpstr>Quincy CF</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Vadim Casap</dc:creator>
  <cp:lastModifiedBy>Dorin Festeu</cp:lastModifiedBy>
  <cp:revision>35</cp:revision>
  <dcterms:modified xsi:type="dcterms:W3CDTF">2018-04-27T05:21:11Z</dcterms:modified>
</cp:coreProperties>
</file>