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2" r:id="rId14"/>
    <p:sldId id="280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0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83429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357406" y="377138"/>
            <a:ext cx="6289988" cy="8999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18"/>
          </a:p>
        </p:txBody>
      </p:sp>
      <p:sp>
        <p:nvSpPr>
          <p:cNvPr id="17" name="bk object 17"/>
          <p:cNvSpPr/>
          <p:nvPr/>
        </p:nvSpPr>
        <p:spPr>
          <a:xfrm>
            <a:off x="164817" y="164817"/>
            <a:ext cx="12679680" cy="9428480"/>
          </a:xfrm>
          <a:custGeom>
            <a:avLst/>
            <a:gdLst/>
            <a:ahLst/>
            <a:cxnLst/>
            <a:rect l="l" t="t" r="r" b="b"/>
            <a:pathLst>
              <a:path w="8915400" h="6629400">
                <a:moveTo>
                  <a:pt x="0" y="6629400"/>
                </a:moveTo>
                <a:lnTo>
                  <a:pt x="8915400" y="6629400"/>
                </a:lnTo>
                <a:lnTo>
                  <a:pt x="8915400" y="0"/>
                </a:lnTo>
                <a:lnTo>
                  <a:pt x="0" y="0"/>
                </a:lnTo>
                <a:lnTo>
                  <a:pt x="0" y="6629400"/>
                </a:lnTo>
                <a:close/>
              </a:path>
            </a:pathLst>
          </a:custGeom>
          <a:ln w="3810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2418"/>
          </a:p>
        </p:txBody>
      </p:sp>
      <p:sp>
        <p:nvSpPr>
          <p:cNvPr id="18" name="bk object 18"/>
          <p:cNvSpPr/>
          <p:nvPr/>
        </p:nvSpPr>
        <p:spPr>
          <a:xfrm>
            <a:off x="309315" y="363591"/>
            <a:ext cx="12370816" cy="9047367"/>
          </a:xfrm>
          <a:custGeom>
            <a:avLst/>
            <a:gdLst/>
            <a:ahLst/>
            <a:cxnLst/>
            <a:rect l="l" t="t" r="r" b="b"/>
            <a:pathLst>
              <a:path w="8698230" h="6361430">
                <a:moveTo>
                  <a:pt x="0" y="6361049"/>
                </a:moveTo>
                <a:lnTo>
                  <a:pt x="8697849" y="6361049"/>
                </a:lnTo>
                <a:lnTo>
                  <a:pt x="8697849" y="0"/>
                </a:lnTo>
                <a:lnTo>
                  <a:pt x="0" y="0"/>
                </a:lnTo>
                <a:lnTo>
                  <a:pt x="0" y="6361049"/>
                </a:lnTo>
                <a:close/>
              </a:path>
            </a:pathLst>
          </a:custGeom>
          <a:ln w="38100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 sz="2418"/>
          </a:p>
        </p:txBody>
      </p:sp>
      <p:sp>
        <p:nvSpPr>
          <p:cNvPr id="19" name="bk object 19"/>
          <p:cNvSpPr/>
          <p:nvPr/>
        </p:nvSpPr>
        <p:spPr>
          <a:xfrm>
            <a:off x="632178" y="740552"/>
            <a:ext cx="11913118" cy="7914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1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20" b="1" i="0">
                <a:solidFill>
                  <a:srgbClr val="0000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5185017"/>
            <a:ext cx="565708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5185017"/>
            <a:ext cx="5657088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398173" y="9251950"/>
            <a:ext cx="282129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362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s.gov.u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2235992" y="3667566"/>
            <a:ext cx="8532815" cy="2841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4500">
                <a:latin typeface="Code Pro LC"/>
                <a:ea typeface="Code Pro LC"/>
                <a:cs typeface="Code Pro LC"/>
                <a:sym typeface="Code Pro LC"/>
              </a:defRPr>
            </a:pPr>
            <a:r>
              <a:rPr lang="en-GB" dirty="0" smtClean="0"/>
              <a:t>Internationalisation of higher education in the UK</a:t>
            </a:r>
            <a:endParaRPr dirty="0"/>
          </a:p>
          <a:p>
            <a:pPr algn="ctr">
              <a:defRPr sz="2800">
                <a:latin typeface="Quincy CF"/>
                <a:ea typeface="Quincy CF"/>
                <a:cs typeface="Quincy CF"/>
                <a:sym typeface="Quincy CF"/>
              </a:defRPr>
            </a:pPr>
            <a:endParaRPr lang="en-GB" dirty="0" smtClean="0"/>
          </a:p>
          <a:p>
            <a:pPr algn="ctr">
              <a:defRPr sz="2800">
                <a:latin typeface="Quincy CF"/>
                <a:ea typeface="Quincy CF"/>
                <a:cs typeface="Quincy CF"/>
                <a:sym typeface="Quincy CF"/>
              </a:defRPr>
            </a:pPr>
            <a:r>
              <a:rPr sz="2000" dirty="0" smtClean="0"/>
              <a:t> </a:t>
            </a:r>
            <a:r>
              <a:rPr lang="en-GB" sz="2000" dirty="0" err="1" smtClean="0"/>
              <a:t>Dorin</a:t>
            </a:r>
            <a:r>
              <a:rPr lang="en-GB" sz="2000" dirty="0" smtClean="0"/>
              <a:t> </a:t>
            </a:r>
            <a:r>
              <a:rPr lang="en-GB" sz="2000" dirty="0" err="1" smtClean="0"/>
              <a:t>Festeu</a:t>
            </a:r>
            <a:endParaRPr lang="en-GB" sz="2000" dirty="0" smtClean="0"/>
          </a:p>
          <a:p>
            <a:pPr algn="ctr">
              <a:defRPr sz="2800">
                <a:latin typeface="Quincy CF"/>
                <a:ea typeface="Quincy CF"/>
                <a:cs typeface="Quincy CF"/>
                <a:sym typeface="Quincy CF"/>
              </a:defRPr>
            </a:pPr>
            <a:endParaRPr lang="en-GB" sz="2000" dirty="0" smtClean="0"/>
          </a:p>
          <a:p>
            <a:pPr algn="ctr">
              <a:defRPr sz="2800">
                <a:latin typeface="Quincy CF"/>
                <a:ea typeface="Quincy CF"/>
                <a:cs typeface="Quincy CF"/>
                <a:sym typeface="Quincy CF"/>
              </a:defRPr>
            </a:pPr>
            <a:r>
              <a:rPr lang="en-GB" sz="2000" dirty="0" smtClean="0"/>
              <a:t>Buckinghamshire New University</a:t>
            </a:r>
            <a:endParaRPr sz="2000" dirty="0"/>
          </a:p>
        </p:txBody>
      </p:sp>
      <p:sp>
        <p:nvSpPr>
          <p:cNvPr id="190" name="Shape 190"/>
          <p:cNvSpPr/>
          <p:nvPr/>
        </p:nvSpPr>
        <p:spPr>
          <a:xfrm>
            <a:off x="2235992" y="7912945"/>
            <a:ext cx="8532815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ctr"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t>www.elevate.space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426109"/>
            <a:ext cx="11466576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325" dirty="0">
                <a:latin typeface="Arial"/>
                <a:cs typeface="Arial"/>
              </a:rPr>
              <a:t>UK </a:t>
            </a:r>
            <a:r>
              <a:rPr lang="en-GB" sz="4400" spc="-395" dirty="0">
                <a:latin typeface="Arial"/>
                <a:cs typeface="Arial"/>
              </a:rPr>
              <a:t>HE </a:t>
            </a:r>
            <a:r>
              <a:rPr lang="en-GB" sz="4400" spc="-355" dirty="0">
                <a:latin typeface="Arial"/>
                <a:cs typeface="Arial"/>
              </a:rPr>
              <a:t>TNE </a:t>
            </a:r>
            <a:r>
              <a:rPr lang="en-GB" sz="4400" spc="-125" dirty="0">
                <a:latin typeface="Arial"/>
                <a:cs typeface="Arial"/>
              </a:rPr>
              <a:t>by </a:t>
            </a:r>
            <a:r>
              <a:rPr lang="en-GB" sz="4400" spc="-185" dirty="0">
                <a:latin typeface="Arial"/>
                <a:cs typeface="Arial"/>
              </a:rPr>
              <a:t>Region </a:t>
            </a:r>
            <a:r>
              <a:rPr lang="en-GB" sz="4400" spc="-165" dirty="0">
                <a:latin typeface="Arial"/>
                <a:cs typeface="Arial"/>
              </a:rPr>
              <a:t>– </a:t>
            </a:r>
            <a:r>
              <a:rPr lang="en-GB" sz="4400" spc="-130" dirty="0">
                <a:latin typeface="Arial"/>
                <a:cs typeface="Arial"/>
              </a:rPr>
              <a:t>percentage </a:t>
            </a:r>
            <a:r>
              <a:rPr lang="en-GB" sz="4400" spc="-10" dirty="0">
                <a:latin typeface="Arial"/>
                <a:cs typeface="Arial"/>
              </a:rPr>
              <a:t>of </a:t>
            </a:r>
            <a:r>
              <a:rPr lang="en-GB" sz="4400" spc="-360" dirty="0">
                <a:latin typeface="Arial"/>
                <a:cs typeface="Arial"/>
              </a:rPr>
              <a:t>TNE </a:t>
            </a:r>
            <a:r>
              <a:rPr lang="en-GB" sz="4400" spc="-170" dirty="0">
                <a:latin typeface="Arial"/>
                <a:cs typeface="Arial"/>
              </a:rPr>
              <a:t>Programmes  </a:t>
            </a:r>
            <a:r>
              <a:rPr lang="en-GB" sz="4400" spc="-95" dirty="0">
                <a:latin typeface="Arial"/>
                <a:cs typeface="Arial"/>
              </a:rPr>
              <a:t>delivered </a:t>
            </a:r>
            <a:r>
              <a:rPr lang="en-GB" sz="4400" spc="-35" dirty="0">
                <a:latin typeface="Arial"/>
                <a:cs typeface="Arial"/>
              </a:rPr>
              <a:t>in the </a:t>
            </a:r>
            <a:r>
              <a:rPr lang="en-GB" sz="4400" spc="-125" dirty="0">
                <a:latin typeface="Arial"/>
                <a:cs typeface="Arial"/>
              </a:rPr>
              <a:t>regions </a:t>
            </a:r>
            <a:r>
              <a:rPr lang="en-GB" sz="4400" spc="-105" dirty="0" smtClean="0">
                <a:latin typeface="Arial"/>
                <a:cs typeface="Arial"/>
              </a:rPr>
              <a:t>(2016)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8641" y="3210571"/>
            <a:ext cx="12275249" cy="4783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210514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426109"/>
            <a:ext cx="11466576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140" dirty="0">
                <a:latin typeface="Arial"/>
                <a:cs typeface="Arial"/>
              </a:rPr>
              <a:t>Subject </a:t>
            </a:r>
            <a:r>
              <a:rPr lang="en-GB" sz="4400" spc="-125" dirty="0">
                <a:latin typeface="Arial"/>
                <a:cs typeface="Arial"/>
              </a:rPr>
              <a:t>by </a:t>
            </a:r>
            <a:r>
              <a:rPr lang="en-GB" sz="4400" spc="-110" dirty="0">
                <a:latin typeface="Arial"/>
                <a:cs typeface="Arial"/>
              </a:rPr>
              <a:t>Number </a:t>
            </a:r>
            <a:r>
              <a:rPr lang="en-GB" sz="4400" spc="-10" dirty="0">
                <a:latin typeface="Arial"/>
                <a:cs typeface="Arial"/>
              </a:rPr>
              <a:t>of </a:t>
            </a:r>
            <a:r>
              <a:rPr lang="en-GB" sz="4400" spc="-125" dirty="0">
                <a:latin typeface="Arial"/>
                <a:cs typeface="Arial"/>
              </a:rPr>
              <a:t>Countries </a:t>
            </a:r>
            <a:r>
              <a:rPr lang="en-GB" sz="4400" spc="-120" dirty="0">
                <a:latin typeface="Arial"/>
                <a:cs typeface="Arial"/>
              </a:rPr>
              <a:t>Delivered </a:t>
            </a:r>
            <a:r>
              <a:rPr lang="en-GB" sz="4400" spc="-105" dirty="0">
                <a:latin typeface="Arial"/>
                <a:cs typeface="Arial"/>
              </a:rPr>
              <a:t>(Universities  </a:t>
            </a:r>
            <a:r>
              <a:rPr lang="en-GB" sz="4400" spc="-245" dirty="0">
                <a:latin typeface="Arial"/>
                <a:cs typeface="Arial"/>
              </a:rPr>
              <a:t>UK,</a:t>
            </a:r>
            <a:r>
              <a:rPr lang="en-GB" sz="4400" spc="-235" dirty="0">
                <a:latin typeface="Arial"/>
                <a:cs typeface="Arial"/>
              </a:rPr>
              <a:t> </a:t>
            </a:r>
            <a:r>
              <a:rPr lang="en-GB" sz="4400" spc="-130" dirty="0">
                <a:latin typeface="Arial"/>
                <a:cs typeface="Arial"/>
              </a:rPr>
              <a:t>2016)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7680" y="3210571"/>
            <a:ext cx="11247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/>
            <a:endParaRPr lang="en-GB" sz="3600" dirty="0">
              <a:latin typeface="Arial"/>
              <a:cs typeface="Arial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482600" y="1900173"/>
            <a:ext cx="12300712" cy="5908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786965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764663"/>
            <a:ext cx="11466576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/>
              <a:t>Collaborative </a:t>
            </a:r>
            <a:r>
              <a:rPr lang="en-GB" sz="4400" dirty="0"/>
              <a:t>HE: </a:t>
            </a:r>
            <a:r>
              <a:rPr lang="en-GB" sz="4400" spc="-5" dirty="0"/>
              <a:t>competing</a:t>
            </a:r>
            <a:r>
              <a:rPr lang="en-GB" sz="4400" spc="-65" dirty="0"/>
              <a:t> </a:t>
            </a:r>
            <a:r>
              <a:rPr lang="en-GB" sz="4400" dirty="0"/>
              <a:t>rationales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9888" y="2231136"/>
            <a:ext cx="1161491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marR="417830" indent="-286385">
              <a:spcBef>
                <a:spcPts val="380"/>
              </a:spcBef>
              <a:buChar char="-"/>
              <a:tabLst>
                <a:tab pos="365760" algn="l"/>
              </a:tabLst>
            </a:pP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Widening participation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&amp;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student  numbers</a:t>
            </a:r>
            <a:endParaRPr lang="en-GB" sz="4000" dirty="0">
              <a:latin typeface="Arial"/>
              <a:cs typeface="Arial"/>
            </a:endParaRPr>
          </a:p>
          <a:p>
            <a:pPr marL="365125" indent="-286385">
              <a:buChar char="-"/>
              <a:tabLst>
                <a:tab pos="36576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PLC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: extension</a:t>
            </a:r>
            <a:r>
              <a:rPr lang="en-GB" sz="4000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strategies</a:t>
            </a:r>
            <a:endParaRPr lang="en-GB" sz="4000" dirty="0">
              <a:latin typeface="Arial"/>
              <a:cs typeface="Arial"/>
            </a:endParaRPr>
          </a:p>
          <a:p>
            <a:pPr marL="365125" marR="770890" indent="-286385">
              <a:buChar char="-"/>
              <a:tabLst>
                <a:tab pos="36576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Geographic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reach (access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to 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markets</a:t>
            </a: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)</a:t>
            </a:r>
          </a:p>
          <a:p>
            <a:pPr marL="495934" indent="-286385">
              <a:spcBef>
                <a:spcPts val="565"/>
              </a:spcBef>
              <a:buChar char="-"/>
              <a:tabLst>
                <a:tab pos="496570" algn="l"/>
              </a:tabLst>
            </a:pP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Recognition</a:t>
            </a:r>
            <a:endParaRPr lang="en-GB" sz="4000" dirty="0">
              <a:latin typeface="Arial"/>
              <a:cs typeface="Arial"/>
            </a:endParaRPr>
          </a:p>
          <a:p>
            <a:pPr marL="495934" indent="-286385">
              <a:spcBef>
                <a:spcPts val="5"/>
              </a:spcBef>
              <a:buChar char="-"/>
              <a:tabLst>
                <a:tab pos="496570" algn="l"/>
              </a:tabLst>
            </a:pPr>
            <a:r>
              <a:rPr lang="en-GB" sz="4000" spc="-40" dirty="0" smtClean="0">
                <a:solidFill>
                  <a:srgbClr val="000099"/>
                </a:solidFill>
                <a:latin typeface="Arial"/>
                <a:cs typeface="Arial"/>
              </a:rPr>
              <a:t>Towards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TDAP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(in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the</a:t>
            </a:r>
            <a:r>
              <a:rPr lang="en-GB" sz="4000" spc="-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UK)</a:t>
            </a:r>
            <a:endParaRPr lang="en-GB" sz="4000" dirty="0">
              <a:latin typeface="Arial"/>
              <a:cs typeface="Arial"/>
            </a:endParaRPr>
          </a:p>
          <a:p>
            <a:pPr marL="495934" indent="-286385">
              <a:buChar char="-"/>
              <a:tabLst>
                <a:tab pos="49657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Access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to</a:t>
            </a:r>
            <a:r>
              <a:rPr lang="en-GB" sz="4000" spc="-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students</a:t>
            </a:r>
            <a:endParaRPr lang="en-GB" sz="4000" dirty="0">
              <a:latin typeface="Arial"/>
              <a:cs typeface="Arial"/>
            </a:endParaRPr>
          </a:p>
          <a:p>
            <a:pPr marL="495934" indent="-286385">
              <a:spcBef>
                <a:spcPts val="5"/>
              </a:spcBef>
              <a:buChar char="-"/>
              <a:tabLst>
                <a:tab pos="49657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Income</a:t>
            </a:r>
            <a:endParaRPr lang="en-GB" sz="4000" dirty="0">
              <a:latin typeface="Arial"/>
              <a:cs typeface="Arial"/>
            </a:endParaRPr>
          </a:p>
          <a:p>
            <a:pPr marL="365125" marR="770890" indent="-286385">
              <a:buChar char="-"/>
              <a:tabLst>
                <a:tab pos="365760" algn="l"/>
              </a:tabLst>
            </a:pPr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544493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764663"/>
            <a:ext cx="11466576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/>
              <a:t>Collaborative </a:t>
            </a:r>
            <a:r>
              <a:rPr lang="en-GB" sz="4400" dirty="0"/>
              <a:t>HE: </a:t>
            </a:r>
            <a:r>
              <a:rPr lang="en-GB" sz="4400" spc="-5" dirty="0"/>
              <a:t>competing</a:t>
            </a:r>
            <a:r>
              <a:rPr lang="en-GB" sz="4400" spc="-65" dirty="0"/>
              <a:t> </a:t>
            </a:r>
            <a:r>
              <a:rPr lang="en-GB" sz="4400" dirty="0"/>
              <a:t>rationales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9888" y="2231136"/>
            <a:ext cx="1161491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marR="417830" indent="-286385">
              <a:spcBef>
                <a:spcPts val="380"/>
              </a:spcBef>
              <a:buChar char="-"/>
              <a:tabLst>
                <a:tab pos="365760" algn="l"/>
              </a:tabLst>
            </a:pP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Widening participation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&amp;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student  numbers</a:t>
            </a:r>
            <a:endParaRPr lang="en-GB" sz="4000" dirty="0">
              <a:latin typeface="Arial"/>
              <a:cs typeface="Arial"/>
            </a:endParaRPr>
          </a:p>
          <a:p>
            <a:pPr marL="365125" indent="-286385">
              <a:buChar char="-"/>
              <a:tabLst>
                <a:tab pos="36576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PLC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: extension</a:t>
            </a:r>
            <a:r>
              <a:rPr lang="en-GB" sz="4000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strategies</a:t>
            </a:r>
            <a:endParaRPr lang="en-GB" sz="4000" dirty="0">
              <a:latin typeface="Arial"/>
              <a:cs typeface="Arial"/>
            </a:endParaRPr>
          </a:p>
          <a:p>
            <a:pPr marL="365125" marR="770890" indent="-286385">
              <a:buChar char="-"/>
              <a:tabLst>
                <a:tab pos="36576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Geographic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reach (access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to 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markets</a:t>
            </a: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)</a:t>
            </a:r>
          </a:p>
          <a:p>
            <a:pPr marL="495934" indent="-286385">
              <a:spcBef>
                <a:spcPts val="565"/>
              </a:spcBef>
              <a:buChar char="-"/>
              <a:tabLst>
                <a:tab pos="496570" algn="l"/>
              </a:tabLst>
            </a:pP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Recognition</a:t>
            </a:r>
            <a:endParaRPr lang="en-GB" sz="4000" dirty="0">
              <a:latin typeface="Arial"/>
              <a:cs typeface="Arial"/>
            </a:endParaRPr>
          </a:p>
          <a:p>
            <a:pPr marL="495934" indent="-286385">
              <a:spcBef>
                <a:spcPts val="5"/>
              </a:spcBef>
              <a:buChar char="-"/>
              <a:tabLst>
                <a:tab pos="496570" algn="l"/>
              </a:tabLst>
            </a:pPr>
            <a:r>
              <a:rPr lang="en-GB" sz="4000" spc="-40" dirty="0" smtClean="0">
                <a:solidFill>
                  <a:srgbClr val="000099"/>
                </a:solidFill>
                <a:latin typeface="Arial"/>
                <a:cs typeface="Arial"/>
              </a:rPr>
              <a:t>Towards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TDAP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(in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the</a:t>
            </a:r>
            <a:r>
              <a:rPr lang="en-GB" sz="4000" spc="-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UK)</a:t>
            </a:r>
            <a:endParaRPr lang="en-GB" sz="4000" dirty="0">
              <a:latin typeface="Arial"/>
              <a:cs typeface="Arial"/>
            </a:endParaRPr>
          </a:p>
          <a:p>
            <a:pPr marL="495934" indent="-286385">
              <a:buChar char="-"/>
              <a:tabLst>
                <a:tab pos="49657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Access </a:t>
            </a:r>
            <a:r>
              <a:rPr lang="en-GB" sz="4000" dirty="0">
                <a:solidFill>
                  <a:srgbClr val="000099"/>
                </a:solidFill>
                <a:latin typeface="Arial"/>
                <a:cs typeface="Arial"/>
              </a:rPr>
              <a:t>to</a:t>
            </a:r>
            <a:r>
              <a:rPr lang="en-GB" sz="4000" spc="-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4000" spc="-5" dirty="0">
                <a:solidFill>
                  <a:srgbClr val="000099"/>
                </a:solidFill>
                <a:latin typeface="Arial"/>
                <a:cs typeface="Arial"/>
              </a:rPr>
              <a:t>students</a:t>
            </a:r>
            <a:endParaRPr lang="en-GB" sz="4000" dirty="0">
              <a:latin typeface="Arial"/>
              <a:cs typeface="Arial"/>
            </a:endParaRPr>
          </a:p>
          <a:p>
            <a:pPr marL="495934" indent="-286385">
              <a:spcBef>
                <a:spcPts val="5"/>
              </a:spcBef>
              <a:buChar char="-"/>
              <a:tabLst>
                <a:tab pos="496570" algn="l"/>
              </a:tabLst>
            </a:pPr>
            <a:r>
              <a:rPr lang="en-GB" sz="4000" spc="-5" dirty="0" smtClean="0">
                <a:solidFill>
                  <a:srgbClr val="000099"/>
                </a:solidFill>
                <a:latin typeface="Arial"/>
                <a:cs typeface="Arial"/>
              </a:rPr>
              <a:t>Income</a:t>
            </a:r>
            <a:endParaRPr lang="en-GB" sz="4000" dirty="0">
              <a:latin typeface="Arial"/>
              <a:cs typeface="Arial"/>
            </a:endParaRPr>
          </a:p>
          <a:p>
            <a:pPr marL="365125" marR="770890" indent="-286385">
              <a:buChar char="-"/>
              <a:tabLst>
                <a:tab pos="365760" algn="l"/>
              </a:tabLst>
            </a:pPr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631024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15401" y="4411156"/>
            <a:ext cx="2115989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62"/>
              </a:lnSpc>
            </a:pPr>
            <a:r>
              <a:rPr sz="3271" spc="-235" dirty="0">
                <a:solidFill>
                  <a:srgbClr val="FFFFFF"/>
                </a:solidFill>
                <a:latin typeface="Arial"/>
                <a:cs typeface="Arial"/>
              </a:rPr>
              <a:t>Tensions</a:t>
            </a:r>
            <a:r>
              <a:rPr sz="3271" spc="-356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71" spc="356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endParaRPr sz="3271" dirty="0">
              <a:latin typeface="Arial"/>
              <a:cs typeface="Arial"/>
            </a:endParaRPr>
          </a:p>
          <a:p>
            <a:pPr algn="ctr">
              <a:lnSpc>
                <a:spcPts val="3762"/>
              </a:lnSpc>
            </a:pPr>
            <a:r>
              <a:rPr sz="3271" spc="-107" dirty="0">
                <a:solidFill>
                  <a:srgbClr val="FFFFFF"/>
                </a:solidFill>
                <a:latin typeface="Arial"/>
                <a:cs typeface="Arial"/>
              </a:rPr>
              <a:t>dichotomies</a:t>
            </a:r>
            <a:endParaRPr sz="327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14041" y="6995816"/>
            <a:ext cx="2079865" cy="1075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59" marR="7225" algn="ctr">
              <a:lnSpc>
                <a:spcPct val="91400"/>
              </a:lnSpc>
            </a:pPr>
            <a:r>
              <a:rPr sz="2560" spc="-220" dirty="0">
                <a:solidFill>
                  <a:srgbClr val="FFFFFF"/>
                </a:solidFill>
                <a:latin typeface="Arial"/>
                <a:cs typeface="Arial"/>
              </a:rPr>
              <a:t>Lack </a:t>
            </a:r>
            <a:r>
              <a:rPr sz="2560" spc="-7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560" spc="-50" dirty="0">
                <a:solidFill>
                  <a:srgbClr val="FFFFFF"/>
                </a:solidFill>
                <a:latin typeface="Arial"/>
                <a:cs typeface="Arial"/>
              </a:rPr>
              <a:t>clarity</a:t>
            </a:r>
            <a:r>
              <a:rPr sz="2560" spc="-26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60" spc="-149" dirty="0">
                <a:solidFill>
                  <a:srgbClr val="FFFFFF"/>
                </a:solidFill>
                <a:latin typeface="Arial"/>
                <a:cs typeface="Arial"/>
              </a:rPr>
              <a:t>–  </a:t>
            </a:r>
            <a:r>
              <a:rPr sz="2560" spc="-64" dirty="0">
                <a:solidFill>
                  <a:srgbClr val="FFFFFF"/>
                </a:solidFill>
                <a:latin typeface="Arial"/>
                <a:cs typeface="Arial"/>
              </a:rPr>
              <a:t>partners’  </a:t>
            </a:r>
            <a:r>
              <a:rPr sz="2560" spc="-85" dirty="0">
                <a:solidFill>
                  <a:srgbClr val="FFFFFF"/>
                </a:solidFill>
                <a:latin typeface="Arial"/>
                <a:cs typeface="Arial"/>
              </a:rPr>
              <a:t>responsibilities</a:t>
            </a:r>
            <a:endParaRPr sz="256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18608" y="1607132"/>
            <a:ext cx="2115086" cy="10754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62" marR="7225" algn="ctr">
              <a:lnSpc>
                <a:spcPct val="91400"/>
              </a:lnSpc>
            </a:pPr>
            <a:r>
              <a:rPr sz="2560" spc="-100" dirty="0">
                <a:solidFill>
                  <a:srgbClr val="FFFFFF"/>
                </a:solidFill>
                <a:latin typeface="Arial"/>
                <a:cs typeface="Arial"/>
              </a:rPr>
              <a:t>understanding</a:t>
            </a:r>
            <a:r>
              <a:rPr sz="2560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60" spc="-71" dirty="0">
                <a:solidFill>
                  <a:srgbClr val="FFFFFF"/>
                </a:solidFill>
                <a:latin typeface="Arial"/>
                <a:cs typeface="Arial"/>
              </a:rPr>
              <a:t>-  </a:t>
            </a:r>
            <a:r>
              <a:rPr sz="2560" spc="-92" dirty="0">
                <a:solidFill>
                  <a:srgbClr val="FFFFFF"/>
                </a:solidFill>
                <a:latin typeface="Arial"/>
                <a:cs typeface="Arial"/>
              </a:rPr>
              <a:t>students </a:t>
            </a:r>
            <a:r>
              <a:rPr sz="2560" spc="277" dirty="0">
                <a:solidFill>
                  <a:srgbClr val="FFFFFF"/>
                </a:solidFill>
                <a:latin typeface="Arial"/>
                <a:cs typeface="Arial"/>
              </a:rPr>
              <a:t>/  </a:t>
            </a:r>
            <a:r>
              <a:rPr sz="2560" spc="-107" dirty="0">
                <a:solidFill>
                  <a:srgbClr val="FFFFFF"/>
                </a:solidFill>
                <a:latin typeface="Arial"/>
                <a:cs typeface="Arial"/>
              </a:rPr>
              <a:t>market(s)</a:t>
            </a:r>
            <a:endParaRPr sz="256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82924" y="4232339"/>
            <a:ext cx="1478391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5399" marR="7225" indent="-128240">
              <a:lnSpc>
                <a:spcPts val="2802"/>
              </a:lnSpc>
            </a:pPr>
            <a:r>
              <a:rPr sz="2560" spc="-142" dirty="0">
                <a:solidFill>
                  <a:srgbClr val="FFFFFF"/>
                </a:solidFill>
                <a:latin typeface="Arial"/>
                <a:cs typeface="Arial"/>
              </a:rPr>
              <a:t>Compe</a:t>
            </a:r>
            <a:r>
              <a:rPr sz="2560" spc="-78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560" spc="7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560" spc="-121" dirty="0">
                <a:solidFill>
                  <a:srgbClr val="FFFFFF"/>
                </a:solidFill>
                <a:latin typeface="Arial"/>
                <a:cs typeface="Arial"/>
              </a:rPr>
              <a:t>ng  </a:t>
            </a:r>
            <a:r>
              <a:rPr sz="2560" spc="-43" dirty="0">
                <a:solidFill>
                  <a:srgbClr val="FFFFFF"/>
                </a:solidFill>
                <a:latin typeface="Arial"/>
                <a:cs typeface="Arial"/>
              </a:rPr>
              <a:t>priorities</a:t>
            </a:r>
            <a:endParaRPr sz="256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8759" y="6805232"/>
            <a:ext cx="2159339" cy="1449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62" marR="7225" algn="ctr">
              <a:lnSpc>
                <a:spcPct val="91500"/>
              </a:lnSpc>
            </a:pPr>
            <a:r>
              <a:rPr sz="2560" spc="-85" dirty="0">
                <a:solidFill>
                  <a:srgbClr val="FFFFFF"/>
                </a:solidFill>
                <a:latin typeface="Arial"/>
                <a:cs typeface="Arial"/>
              </a:rPr>
              <a:t>Structural </a:t>
            </a:r>
            <a:r>
              <a:rPr sz="2560" spc="277" dirty="0">
                <a:solidFill>
                  <a:srgbClr val="FFFFFF"/>
                </a:solidFill>
                <a:latin typeface="Arial"/>
                <a:cs typeface="Arial"/>
              </a:rPr>
              <a:t>/  </a:t>
            </a:r>
            <a:r>
              <a:rPr sz="2560" spc="-206" dirty="0">
                <a:solidFill>
                  <a:srgbClr val="FFFFFF"/>
                </a:solidFill>
                <a:latin typeface="Arial"/>
                <a:cs typeface="Arial"/>
              </a:rPr>
              <a:t>Systems </a:t>
            </a:r>
            <a:r>
              <a:rPr sz="2560" spc="-71" dirty="0">
                <a:solidFill>
                  <a:srgbClr val="FFFFFF"/>
                </a:solidFill>
                <a:latin typeface="Arial"/>
                <a:cs typeface="Arial"/>
              </a:rPr>
              <a:t>- i.e.  </a:t>
            </a:r>
            <a:r>
              <a:rPr sz="2560" spc="-121" dirty="0">
                <a:solidFill>
                  <a:srgbClr val="FFFFFF"/>
                </a:solidFill>
                <a:latin typeface="Arial"/>
                <a:cs typeface="Arial"/>
              </a:rPr>
              <a:t>nimbleness </a:t>
            </a:r>
            <a:r>
              <a:rPr sz="2560" spc="277" dirty="0">
                <a:solidFill>
                  <a:srgbClr val="FFFFFF"/>
                </a:solidFill>
                <a:latin typeface="Arial"/>
                <a:cs typeface="Arial"/>
              </a:rPr>
              <a:t>/  </a:t>
            </a:r>
            <a:r>
              <a:rPr sz="2560" spc="-114" dirty="0">
                <a:solidFill>
                  <a:srgbClr val="FFFFFF"/>
                </a:solidFill>
                <a:latin typeface="Arial"/>
                <a:cs typeface="Arial"/>
              </a:rPr>
              <a:t>decision</a:t>
            </a:r>
            <a:r>
              <a:rPr sz="2560" spc="-2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60" spc="-121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endParaRPr sz="256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50412" y="1127847"/>
            <a:ext cx="2011228" cy="144962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7159" marR="7225">
              <a:lnSpc>
                <a:spcPct val="91500"/>
              </a:lnSpc>
            </a:pPr>
            <a:r>
              <a:rPr sz="2560" b="0" spc="-128" dirty="0">
                <a:solidFill>
                  <a:srgbClr val="FFFFFF"/>
                </a:solidFill>
              </a:rPr>
              <a:t>Expectations</a:t>
            </a:r>
            <a:r>
              <a:rPr sz="2560" b="0" spc="-220" dirty="0">
                <a:solidFill>
                  <a:srgbClr val="FFFFFF"/>
                </a:solidFill>
              </a:rPr>
              <a:t> </a:t>
            </a:r>
            <a:r>
              <a:rPr sz="2560" b="0" spc="36" dirty="0">
                <a:solidFill>
                  <a:srgbClr val="FFFFFF"/>
                </a:solidFill>
              </a:rPr>
              <a:t>&amp;  </a:t>
            </a:r>
            <a:r>
              <a:rPr sz="2560" b="0" spc="-142" dirty="0">
                <a:solidFill>
                  <a:srgbClr val="FFFFFF"/>
                </a:solidFill>
              </a:rPr>
              <a:t>Academic  </a:t>
            </a:r>
            <a:r>
              <a:rPr sz="2560" b="0" spc="-107" dirty="0">
                <a:solidFill>
                  <a:srgbClr val="FFFFFF"/>
                </a:solidFill>
              </a:rPr>
              <a:t>tensions  </a:t>
            </a:r>
            <a:r>
              <a:rPr sz="2560" b="0" spc="-21" dirty="0">
                <a:solidFill>
                  <a:srgbClr val="FFFFFF"/>
                </a:solidFill>
              </a:rPr>
              <a:t>(role/identity)</a:t>
            </a:r>
            <a:endParaRPr sz="2560"/>
          </a:p>
        </p:txBody>
      </p:sp>
      <p:sp>
        <p:nvSpPr>
          <p:cNvPr id="8" name="object 8"/>
          <p:cNvSpPr txBox="1"/>
          <p:nvPr/>
        </p:nvSpPr>
        <p:spPr>
          <a:xfrm>
            <a:off x="1242102" y="3656155"/>
            <a:ext cx="1927239" cy="7437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937"/>
              </a:lnSpc>
            </a:pPr>
            <a:r>
              <a:rPr sz="2560" spc="-220" dirty="0">
                <a:solidFill>
                  <a:srgbClr val="FFFFFF"/>
                </a:solidFill>
                <a:latin typeface="Arial"/>
                <a:cs typeface="Arial"/>
              </a:rPr>
              <a:t>Lack </a:t>
            </a:r>
            <a:r>
              <a:rPr sz="2560" spc="-7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560" spc="-142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60" spc="-50" dirty="0">
                <a:solidFill>
                  <a:srgbClr val="FFFFFF"/>
                </a:solidFill>
                <a:latin typeface="Arial"/>
                <a:cs typeface="Arial"/>
              </a:rPr>
              <a:t>clarity:</a:t>
            </a:r>
            <a:endParaRPr sz="2560">
              <a:latin typeface="Arial"/>
              <a:cs typeface="Arial"/>
            </a:endParaRPr>
          </a:p>
          <a:p>
            <a:pPr algn="ctr">
              <a:lnSpc>
                <a:spcPts val="2937"/>
              </a:lnSpc>
            </a:pPr>
            <a:r>
              <a:rPr sz="2560" spc="-107" dirty="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endParaRPr sz="256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71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2117075"/>
            <a:ext cx="11401749" cy="551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355600" indent="-342900">
              <a:buChar char="-"/>
              <a:tabLst>
                <a:tab pos="355600" algn="l"/>
              </a:tabLst>
            </a:pPr>
            <a:r>
              <a:rPr lang="en-GB" sz="3200" spc="-75" dirty="0" err="1">
                <a:solidFill>
                  <a:srgbClr val="000099"/>
                </a:solidFill>
                <a:latin typeface="Arial"/>
                <a:cs typeface="Arial"/>
              </a:rPr>
              <a:t>Massification</a:t>
            </a:r>
            <a:r>
              <a:rPr lang="en-GB" sz="3200" spc="-7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5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3200" spc="-335" dirty="0">
                <a:solidFill>
                  <a:srgbClr val="000099"/>
                </a:solidFill>
                <a:latin typeface="Arial"/>
                <a:cs typeface="Arial"/>
              </a:rPr>
              <a:t>HE </a:t>
            </a:r>
            <a:r>
              <a:rPr lang="en-GB" sz="3200" spc="-65" dirty="0">
                <a:solidFill>
                  <a:srgbClr val="000099"/>
                </a:solidFill>
                <a:latin typeface="Arial"/>
                <a:cs typeface="Arial"/>
              </a:rPr>
              <a:t>- </a:t>
            </a:r>
            <a:r>
              <a:rPr lang="en-GB" sz="3200" spc="-45" dirty="0">
                <a:solidFill>
                  <a:srgbClr val="000099"/>
                </a:solidFill>
                <a:latin typeface="Arial"/>
                <a:cs typeface="Arial"/>
              </a:rPr>
              <a:t>participation </a:t>
            </a:r>
            <a:r>
              <a:rPr lang="en-GB" sz="3200" spc="-65" dirty="0">
                <a:solidFill>
                  <a:srgbClr val="000099"/>
                </a:solidFill>
                <a:latin typeface="Arial"/>
                <a:cs typeface="Arial"/>
              </a:rPr>
              <a:t>rate </a:t>
            </a:r>
            <a:r>
              <a:rPr lang="en-GB" sz="3200" spc="-105" dirty="0">
                <a:solidFill>
                  <a:srgbClr val="000099"/>
                </a:solidFill>
                <a:latin typeface="Arial"/>
                <a:cs typeface="Arial"/>
              </a:rPr>
              <a:t>(17-30 </a:t>
            </a:r>
            <a:r>
              <a:rPr lang="en-GB" sz="3200" spc="-100" dirty="0">
                <a:solidFill>
                  <a:srgbClr val="000099"/>
                </a:solidFill>
                <a:latin typeface="Arial"/>
                <a:cs typeface="Arial"/>
              </a:rPr>
              <a:t>olds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in</a:t>
            </a:r>
            <a:r>
              <a:rPr lang="en-GB" sz="3200" spc="-3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195" dirty="0">
                <a:solidFill>
                  <a:srgbClr val="000099"/>
                </a:solidFill>
                <a:latin typeface="Arial"/>
                <a:cs typeface="Arial"/>
              </a:rPr>
              <a:t>HE): </a:t>
            </a:r>
            <a:r>
              <a:rPr lang="en-GB" sz="3200" spc="-225" dirty="0">
                <a:solidFill>
                  <a:srgbClr val="000099"/>
                </a:solidFill>
                <a:latin typeface="Arial"/>
                <a:cs typeface="Arial"/>
              </a:rPr>
              <a:t>12%</a:t>
            </a:r>
            <a:endParaRPr lang="en-GB" sz="3200" dirty="0">
              <a:latin typeface="Arial"/>
              <a:cs typeface="Arial"/>
            </a:endParaRPr>
          </a:p>
          <a:p>
            <a:pPr marL="355600"/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in </a:t>
            </a:r>
            <a:r>
              <a:rPr lang="en-GB" sz="3200" spc="-155" dirty="0">
                <a:solidFill>
                  <a:srgbClr val="000099"/>
                </a:solidFill>
                <a:latin typeface="Arial"/>
                <a:cs typeface="Arial"/>
              </a:rPr>
              <a:t>1980s </a:t>
            </a:r>
            <a:r>
              <a:rPr lang="en-GB" sz="3200" spc="20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lang="en-GB" sz="3200" spc="-225" dirty="0">
                <a:solidFill>
                  <a:srgbClr val="000099"/>
                </a:solidFill>
                <a:latin typeface="Arial"/>
                <a:cs typeface="Arial"/>
              </a:rPr>
              <a:t>48%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in</a:t>
            </a:r>
            <a:r>
              <a:rPr lang="en-GB" sz="3200" spc="-3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70" dirty="0">
                <a:solidFill>
                  <a:srgbClr val="000099"/>
                </a:solidFill>
                <a:latin typeface="Arial"/>
                <a:cs typeface="Arial"/>
              </a:rPr>
              <a:t>2014/15</a:t>
            </a:r>
            <a:endParaRPr lang="en-GB" sz="32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lang="en-GB" sz="3200" dirty="0">
              <a:latin typeface="Times New Roman"/>
              <a:cs typeface="Times New Roman"/>
            </a:endParaRPr>
          </a:p>
          <a:p>
            <a:pPr marL="355600" marR="5080" indent="-342900">
              <a:buChar char="-"/>
              <a:tabLst>
                <a:tab pos="355600" algn="l"/>
                <a:tab pos="2407285" algn="l"/>
              </a:tabLst>
            </a:pPr>
            <a:r>
              <a:rPr lang="en-GB" sz="3200" spc="-200" dirty="0">
                <a:solidFill>
                  <a:srgbClr val="000099"/>
                </a:solidFill>
                <a:latin typeface="Arial"/>
                <a:cs typeface="Arial"/>
              </a:rPr>
              <a:t>Change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in the </a:t>
            </a:r>
            <a:r>
              <a:rPr lang="en-GB" sz="3200" spc="-65" dirty="0">
                <a:solidFill>
                  <a:srgbClr val="000099"/>
                </a:solidFill>
                <a:latin typeface="Arial"/>
                <a:cs typeface="Arial"/>
              </a:rPr>
              <a:t>nature </a:t>
            </a:r>
            <a:r>
              <a:rPr lang="en-GB" sz="3200" spc="-114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lang="en-GB" sz="3200" spc="-130" dirty="0">
                <a:solidFill>
                  <a:srgbClr val="000099"/>
                </a:solidFill>
                <a:latin typeface="Arial"/>
                <a:cs typeface="Arial"/>
              </a:rPr>
              <a:t>source </a:t>
            </a:r>
            <a:r>
              <a:rPr lang="en-GB" sz="3200" spc="-5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3200" spc="-60" dirty="0">
                <a:solidFill>
                  <a:srgbClr val="000099"/>
                </a:solidFill>
                <a:latin typeface="Arial"/>
                <a:cs typeface="Arial"/>
              </a:rPr>
              <a:t>funding: </a:t>
            </a:r>
            <a:r>
              <a:rPr lang="en-GB" sz="3200" spc="-90" dirty="0">
                <a:solidFill>
                  <a:srgbClr val="000099"/>
                </a:solidFill>
                <a:latin typeface="Arial"/>
                <a:cs typeface="Arial"/>
              </a:rPr>
              <a:t>block </a:t>
            </a:r>
            <a:r>
              <a:rPr lang="en-GB" sz="3200" spc="-75" dirty="0">
                <a:solidFill>
                  <a:srgbClr val="000099"/>
                </a:solidFill>
                <a:latin typeface="Arial"/>
                <a:cs typeface="Arial"/>
              </a:rPr>
              <a:t>grant  </a:t>
            </a:r>
            <a:r>
              <a:rPr lang="en-GB" sz="3200" spc="-65" dirty="0">
                <a:solidFill>
                  <a:srgbClr val="000099"/>
                </a:solidFill>
                <a:latin typeface="Arial"/>
                <a:cs typeface="Arial"/>
              </a:rPr>
              <a:t>funding </a:t>
            </a:r>
            <a:r>
              <a:rPr lang="en-GB" sz="3200" spc="20" dirty="0">
                <a:solidFill>
                  <a:srgbClr val="000099"/>
                </a:solidFill>
                <a:latin typeface="Arial"/>
                <a:cs typeface="Arial"/>
              </a:rPr>
              <a:t>to </a:t>
            </a:r>
            <a:r>
              <a:rPr lang="en-GB" sz="3200" spc="-100" dirty="0">
                <a:solidFill>
                  <a:srgbClr val="000099"/>
                </a:solidFill>
                <a:latin typeface="Arial"/>
                <a:cs typeface="Arial"/>
              </a:rPr>
              <a:t>graduate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contribution </a:t>
            </a:r>
            <a:r>
              <a:rPr lang="en-GB" sz="3200" spc="-145" dirty="0">
                <a:solidFill>
                  <a:srgbClr val="000099"/>
                </a:solidFill>
                <a:latin typeface="Arial"/>
                <a:cs typeface="Arial"/>
              </a:rPr>
              <a:t>system </a:t>
            </a:r>
            <a:r>
              <a:rPr lang="en-GB" sz="3200" spc="-140" dirty="0">
                <a:solidFill>
                  <a:srgbClr val="000099"/>
                </a:solidFill>
                <a:latin typeface="Arial"/>
                <a:cs typeface="Arial"/>
              </a:rPr>
              <a:t>(Greenaway </a:t>
            </a:r>
            <a:r>
              <a:rPr lang="en-GB" sz="3200" spc="-110" dirty="0">
                <a:solidFill>
                  <a:srgbClr val="000099"/>
                </a:solidFill>
                <a:latin typeface="Arial"/>
                <a:cs typeface="Arial"/>
              </a:rPr>
              <a:t>and  </a:t>
            </a:r>
            <a:r>
              <a:rPr lang="en-GB" sz="3200" spc="-165" dirty="0">
                <a:solidFill>
                  <a:srgbClr val="000099"/>
                </a:solidFill>
                <a:latin typeface="Arial"/>
                <a:cs typeface="Arial"/>
              </a:rPr>
              <a:t>Haynes,</a:t>
            </a:r>
            <a:r>
              <a:rPr lang="en-GB" sz="3200" spc="-12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114" dirty="0">
                <a:solidFill>
                  <a:srgbClr val="000099"/>
                </a:solidFill>
                <a:latin typeface="Arial"/>
                <a:cs typeface="Arial"/>
              </a:rPr>
              <a:t>2003)</a:t>
            </a:r>
            <a:r>
              <a:rPr lang="en-GB" sz="3200" spc="-1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65" dirty="0">
                <a:solidFill>
                  <a:srgbClr val="000099"/>
                </a:solidFill>
                <a:latin typeface="Arial"/>
                <a:cs typeface="Arial"/>
              </a:rPr>
              <a:t>-	</a:t>
            </a:r>
            <a:r>
              <a:rPr lang="en-GB" sz="3200" spc="10" dirty="0">
                <a:solidFill>
                  <a:srgbClr val="000099"/>
                </a:solidFill>
                <a:latin typeface="Arial"/>
                <a:cs typeface="Arial"/>
              </a:rPr>
              <a:t>tuition </a:t>
            </a:r>
            <a:r>
              <a:rPr lang="en-GB" sz="3200" spc="-135" dirty="0">
                <a:solidFill>
                  <a:srgbClr val="000099"/>
                </a:solidFill>
                <a:latin typeface="Arial"/>
                <a:cs typeface="Arial"/>
              </a:rPr>
              <a:t>fees </a:t>
            </a:r>
            <a:r>
              <a:rPr lang="en-GB" sz="3200" spc="35" dirty="0">
                <a:solidFill>
                  <a:srgbClr val="000099"/>
                </a:solidFill>
                <a:latin typeface="Arial"/>
                <a:cs typeface="Arial"/>
              </a:rPr>
              <a:t>&amp;</a:t>
            </a:r>
            <a:r>
              <a:rPr lang="en-GB" sz="3200" spc="-3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80" dirty="0">
                <a:solidFill>
                  <a:srgbClr val="000099"/>
                </a:solidFill>
                <a:latin typeface="Arial"/>
                <a:cs typeface="Arial"/>
              </a:rPr>
              <a:t>education </a:t>
            </a:r>
            <a:r>
              <a:rPr lang="en-GB" sz="3200" spc="-85" dirty="0">
                <a:solidFill>
                  <a:srgbClr val="000099"/>
                </a:solidFill>
                <a:latin typeface="Arial"/>
                <a:cs typeface="Arial"/>
              </a:rPr>
              <a:t>contracts </a:t>
            </a:r>
            <a:r>
              <a:rPr lang="en-GB" sz="3200" spc="-110" dirty="0">
                <a:solidFill>
                  <a:srgbClr val="000099"/>
                </a:solidFill>
                <a:latin typeface="Arial"/>
                <a:cs typeface="Arial"/>
              </a:rPr>
              <a:t>£9.0</a:t>
            </a:r>
            <a:r>
              <a:rPr lang="en-GB" sz="3200" spc="-15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billion </a:t>
            </a:r>
            <a:r>
              <a:rPr lang="en-GB" sz="3200" spc="-2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in </a:t>
            </a:r>
            <a:r>
              <a:rPr lang="en-GB" sz="3200" spc="-70" dirty="0">
                <a:solidFill>
                  <a:srgbClr val="000099"/>
                </a:solidFill>
                <a:latin typeface="Arial"/>
                <a:cs typeface="Arial"/>
              </a:rPr>
              <a:t>2010/11 </a:t>
            </a:r>
            <a:r>
              <a:rPr lang="en-GB" sz="3200" spc="15" dirty="0">
                <a:solidFill>
                  <a:srgbClr val="000099"/>
                </a:solidFill>
                <a:latin typeface="Arial"/>
                <a:cs typeface="Arial"/>
              </a:rPr>
              <a:t>to</a:t>
            </a:r>
            <a:r>
              <a:rPr lang="en-GB" sz="3200" spc="-484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114" dirty="0">
                <a:solidFill>
                  <a:srgbClr val="000099"/>
                </a:solidFill>
                <a:latin typeface="Arial"/>
                <a:cs typeface="Arial"/>
              </a:rPr>
              <a:t>£15.6 </a:t>
            </a:r>
            <a:r>
              <a:rPr lang="en-GB" sz="3200" spc="-30" dirty="0">
                <a:solidFill>
                  <a:srgbClr val="000099"/>
                </a:solidFill>
                <a:latin typeface="Arial"/>
                <a:cs typeface="Arial"/>
              </a:rPr>
              <a:t>billion in </a:t>
            </a:r>
            <a:r>
              <a:rPr lang="en-GB" sz="3200" spc="-70" dirty="0">
                <a:solidFill>
                  <a:srgbClr val="000099"/>
                </a:solidFill>
                <a:latin typeface="Arial"/>
                <a:cs typeface="Arial"/>
              </a:rPr>
              <a:t>2015/16 </a:t>
            </a:r>
            <a:r>
              <a:rPr lang="en-GB" sz="3200" spc="-260" dirty="0">
                <a:solidFill>
                  <a:srgbClr val="000099"/>
                </a:solidFill>
                <a:latin typeface="Arial"/>
                <a:cs typeface="Arial"/>
              </a:rPr>
              <a:t>(HESA, </a:t>
            </a:r>
            <a:r>
              <a:rPr lang="en-GB" sz="3200" spc="-105" dirty="0">
                <a:solidFill>
                  <a:srgbClr val="000099"/>
                </a:solidFill>
                <a:latin typeface="Arial"/>
                <a:cs typeface="Arial"/>
              </a:rPr>
              <a:t>2013; </a:t>
            </a:r>
            <a:r>
              <a:rPr lang="en-GB" sz="3200" spc="-114" dirty="0">
                <a:solidFill>
                  <a:srgbClr val="000099"/>
                </a:solidFill>
                <a:latin typeface="Arial"/>
                <a:cs typeface="Arial"/>
              </a:rPr>
              <a:t>2016)</a:t>
            </a:r>
            <a:endParaRPr lang="en-GB" sz="3200" dirty="0">
              <a:latin typeface="Arial"/>
              <a:cs typeface="Arial"/>
            </a:endParaRPr>
          </a:p>
          <a:p>
            <a:pPr>
              <a:spcBef>
                <a:spcPts val="10"/>
              </a:spcBef>
              <a:buClr>
                <a:srgbClr val="000099"/>
              </a:buClr>
              <a:buFont typeface="Arial"/>
              <a:buChar char="-"/>
            </a:pPr>
            <a:endParaRPr lang="en-GB" sz="3200" dirty="0">
              <a:latin typeface="Times New Roman"/>
              <a:cs typeface="Times New Roman"/>
            </a:endParaRPr>
          </a:p>
          <a:p>
            <a:pPr marL="355600" indent="-342900">
              <a:buChar char="-"/>
              <a:tabLst>
                <a:tab pos="355600" algn="l"/>
              </a:tabLst>
            </a:pPr>
            <a:r>
              <a:rPr lang="en-GB" sz="3200" spc="-65" dirty="0">
                <a:solidFill>
                  <a:srgbClr val="000099"/>
                </a:solidFill>
                <a:latin typeface="Arial"/>
                <a:cs typeface="Arial"/>
              </a:rPr>
              <a:t>Competition </a:t>
            </a:r>
            <a:r>
              <a:rPr lang="en-GB" sz="3200" dirty="0">
                <a:solidFill>
                  <a:srgbClr val="000099"/>
                </a:solidFill>
                <a:latin typeface="Arial"/>
                <a:cs typeface="Arial"/>
              </a:rPr>
              <a:t>within </a:t>
            </a:r>
            <a:r>
              <a:rPr lang="en-GB" sz="3200" spc="-340" dirty="0">
                <a:solidFill>
                  <a:srgbClr val="000099"/>
                </a:solidFill>
                <a:latin typeface="Arial"/>
                <a:cs typeface="Arial"/>
              </a:rPr>
              <a:t>HE </a:t>
            </a:r>
            <a:r>
              <a:rPr lang="en-GB" sz="3200" spc="-114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200" spc="-95" dirty="0">
                <a:solidFill>
                  <a:srgbClr val="000099"/>
                </a:solidFill>
                <a:latin typeface="Arial"/>
                <a:cs typeface="Arial"/>
              </a:rPr>
              <a:t>reducing </a:t>
            </a:r>
            <a:r>
              <a:rPr lang="en-GB" sz="3200" spc="-75" dirty="0">
                <a:solidFill>
                  <a:srgbClr val="000099"/>
                </a:solidFill>
                <a:latin typeface="Arial"/>
                <a:cs typeface="Arial"/>
              </a:rPr>
              <a:t>barriers </a:t>
            </a:r>
            <a:r>
              <a:rPr lang="en-GB" sz="3200" spc="20" dirty="0">
                <a:solidFill>
                  <a:srgbClr val="000099"/>
                </a:solidFill>
                <a:latin typeface="Arial"/>
                <a:cs typeface="Arial"/>
              </a:rPr>
              <a:t>to</a:t>
            </a:r>
            <a:r>
              <a:rPr lang="en-GB" sz="3200" spc="-2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35" dirty="0">
                <a:solidFill>
                  <a:srgbClr val="000099"/>
                </a:solidFill>
                <a:latin typeface="Arial"/>
                <a:cs typeface="Arial"/>
              </a:rPr>
              <a:t>entry</a:t>
            </a:r>
            <a:endParaRPr lang="en-GB" sz="3200" dirty="0">
              <a:latin typeface="Arial"/>
              <a:cs typeface="Arial"/>
            </a:endParaRPr>
          </a:p>
          <a:p>
            <a:pPr>
              <a:spcBef>
                <a:spcPts val="5"/>
              </a:spcBef>
              <a:buClr>
                <a:srgbClr val="000099"/>
              </a:buClr>
              <a:buFont typeface="Arial"/>
              <a:buChar char="-"/>
            </a:pPr>
            <a:endParaRPr lang="en-GB" sz="3200" dirty="0">
              <a:latin typeface="Times New Roman"/>
              <a:cs typeface="Times New Roman"/>
            </a:endParaRPr>
          </a:p>
          <a:p>
            <a:pPr marL="355600" indent="-342900">
              <a:spcBef>
                <a:spcPts val="5"/>
              </a:spcBef>
              <a:buChar char="-"/>
              <a:tabLst>
                <a:tab pos="355600" algn="l"/>
              </a:tabLst>
            </a:pPr>
            <a:r>
              <a:rPr lang="en-GB" sz="3200" spc="-125" dirty="0">
                <a:solidFill>
                  <a:srgbClr val="000099"/>
                </a:solidFill>
                <a:latin typeface="Arial"/>
                <a:cs typeface="Arial"/>
              </a:rPr>
              <a:t>Post-2010: </a:t>
            </a:r>
            <a:r>
              <a:rPr lang="en-GB" sz="3200" spc="-50" dirty="0">
                <a:solidFill>
                  <a:srgbClr val="000099"/>
                </a:solidFill>
                <a:latin typeface="Arial"/>
                <a:cs typeface="Arial"/>
              </a:rPr>
              <a:t>immigration </a:t>
            </a:r>
            <a:r>
              <a:rPr lang="en-GB" sz="3200" spc="-90" dirty="0">
                <a:solidFill>
                  <a:srgbClr val="000099"/>
                </a:solidFill>
                <a:latin typeface="Arial"/>
                <a:cs typeface="Arial"/>
              </a:rPr>
              <a:t>policies </a:t>
            </a:r>
            <a:r>
              <a:rPr lang="en-GB" sz="3200" spc="35" dirty="0">
                <a:solidFill>
                  <a:srgbClr val="000099"/>
                </a:solidFill>
                <a:latin typeface="Arial"/>
                <a:cs typeface="Arial"/>
              </a:rPr>
              <a:t>&amp;</a:t>
            </a:r>
            <a:r>
              <a:rPr lang="en-GB" sz="3200" spc="-484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200" spc="-60" dirty="0">
                <a:solidFill>
                  <a:srgbClr val="000099"/>
                </a:solidFill>
                <a:latin typeface="Arial"/>
                <a:cs typeface="Arial"/>
              </a:rPr>
              <a:t>student </a:t>
            </a:r>
            <a:r>
              <a:rPr lang="en-GB" sz="3200" spc="-25" dirty="0">
                <a:solidFill>
                  <a:srgbClr val="000099"/>
                </a:solidFill>
                <a:latin typeface="Arial"/>
                <a:cs typeface="Arial"/>
              </a:rPr>
              <a:t>mobility </a:t>
            </a:r>
            <a:r>
              <a:rPr lang="en-GB" sz="3200" spc="-135" dirty="0">
                <a:solidFill>
                  <a:srgbClr val="000099"/>
                </a:solidFill>
                <a:latin typeface="Arial"/>
                <a:cs typeface="Arial"/>
              </a:rPr>
              <a:t>(non-EU)</a:t>
            </a:r>
            <a:endParaRPr lang="en-GB" sz="3200" dirty="0">
              <a:latin typeface="Arial"/>
              <a:cs typeface="Arial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1802187" y="810830"/>
            <a:ext cx="10322757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r>
              <a:rPr lang="en-GB" spc="-295" dirty="0"/>
              <a:t>The</a:t>
            </a:r>
            <a:r>
              <a:rPr lang="en-GB" spc="-245" dirty="0"/>
              <a:t> </a:t>
            </a:r>
            <a:r>
              <a:rPr lang="en-GB" spc="-260" dirty="0"/>
              <a:t>Context:</a:t>
            </a:r>
            <a:endParaRPr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1802187" y="672330"/>
            <a:ext cx="10213029" cy="964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2800" spc="-5" dirty="0">
                <a:solidFill>
                  <a:srgbClr val="000099"/>
                </a:solidFill>
                <a:latin typeface="Arial"/>
                <a:cs typeface="Arial"/>
              </a:rPr>
              <a:t>Change in </a:t>
            </a:r>
            <a:r>
              <a:rPr lang="en-GB" sz="280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lang="en-GB" sz="2800" spc="-5" dirty="0">
                <a:solidFill>
                  <a:srgbClr val="000099"/>
                </a:solidFill>
                <a:latin typeface="Arial"/>
                <a:cs typeface="Arial"/>
              </a:rPr>
              <a:t>number </a:t>
            </a:r>
            <a:r>
              <a:rPr lang="en-GB" sz="2800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2800" spc="-5" dirty="0">
                <a:solidFill>
                  <a:srgbClr val="000099"/>
                </a:solidFill>
                <a:latin typeface="Arial"/>
                <a:cs typeface="Arial"/>
              </a:rPr>
              <a:t>sponsored </a:t>
            </a:r>
            <a:r>
              <a:rPr lang="en-GB" sz="2800" dirty="0">
                <a:solidFill>
                  <a:srgbClr val="000099"/>
                </a:solidFill>
                <a:latin typeface="Arial"/>
                <a:cs typeface="Arial"/>
              </a:rPr>
              <a:t>student </a:t>
            </a:r>
            <a:r>
              <a:rPr lang="en-GB" sz="2800" spc="-5" dirty="0">
                <a:solidFill>
                  <a:srgbClr val="000099"/>
                </a:solidFill>
                <a:latin typeface="Arial"/>
                <a:cs typeface="Arial"/>
              </a:rPr>
              <a:t>visas </a:t>
            </a:r>
            <a:r>
              <a:rPr lang="en-GB" sz="2800" spc="-10" dirty="0">
                <a:solidFill>
                  <a:srgbClr val="000099"/>
                </a:solidFill>
                <a:latin typeface="Arial"/>
                <a:cs typeface="Arial"/>
              </a:rPr>
              <a:t>(Tier </a:t>
            </a:r>
            <a:r>
              <a:rPr lang="en-GB" sz="2800" spc="-5" dirty="0" smtClean="0">
                <a:solidFill>
                  <a:srgbClr val="000099"/>
                </a:solidFill>
                <a:latin typeface="Arial"/>
                <a:cs typeface="Arial"/>
              </a:rPr>
              <a:t>4) </a:t>
            </a:r>
            <a:r>
              <a:rPr lang="en-GB" sz="2800" spc="-5" dirty="0">
                <a:solidFill>
                  <a:srgbClr val="000099"/>
                </a:solidFill>
                <a:latin typeface="Arial"/>
                <a:cs typeface="Arial"/>
              </a:rPr>
              <a:t>2010 and 2016, </a:t>
            </a:r>
            <a:r>
              <a:rPr lang="en-GB" sz="2800" dirty="0">
                <a:solidFill>
                  <a:srgbClr val="000099"/>
                </a:solidFill>
                <a:latin typeface="Arial"/>
                <a:cs typeface="Arial"/>
              </a:rPr>
              <a:t>UK,  </a:t>
            </a:r>
            <a:r>
              <a:rPr lang="en-GB" sz="2800" spc="-15" dirty="0">
                <a:solidFill>
                  <a:srgbClr val="000099"/>
                </a:solidFill>
                <a:latin typeface="Arial"/>
                <a:cs typeface="Arial"/>
                <a:hlinkClick r:id="rId3"/>
              </a:rPr>
              <a:t>www.ons.gov.uk</a:t>
            </a:r>
            <a:endParaRPr lang="en-GB"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99846" y="1636697"/>
            <a:ext cx="10415370" cy="77110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186906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1802187" y="764663"/>
            <a:ext cx="10213029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 smtClean="0">
                <a:solidFill>
                  <a:srgbClr val="000099"/>
                </a:solidFill>
                <a:latin typeface="Arial"/>
                <a:cs typeface="Arial"/>
              </a:rPr>
              <a:t>Why internationalisation?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8992" y="2881387"/>
            <a:ext cx="108082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-1270"/>
            <a:r>
              <a:rPr lang="en-GB" sz="3600" spc="-10" dirty="0" smtClean="0">
                <a:solidFill>
                  <a:srgbClr val="000099"/>
                </a:solidFill>
                <a:latin typeface="Arial"/>
                <a:cs typeface="Arial"/>
              </a:rPr>
              <a:t>UK HE have realised that heir </a:t>
            </a:r>
            <a:r>
              <a:rPr lang="en-GB" sz="3600" spc="-170" dirty="0">
                <a:solidFill>
                  <a:srgbClr val="000099"/>
                </a:solidFill>
                <a:latin typeface="Arial"/>
                <a:cs typeface="Arial"/>
              </a:rPr>
              <a:t>course </a:t>
            </a:r>
            <a:r>
              <a:rPr lang="en-GB" sz="3600" spc="-15" dirty="0">
                <a:solidFill>
                  <a:srgbClr val="000099"/>
                </a:solidFill>
                <a:latin typeface="Arial"/>
                <a:cs typeface="Arial"/>
              </a:rPr>
              <a:t>portfolio </a:t>
            </a:r>
            <a:r>
              <a:rPr lang="en-GB" sz="3600" spc="-150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600" spc="-170" dirty="0">
                <a:solidFill>
                  <a:srgbClr val="000099"/>
                </a:solidFill>
                <a:latin typeface="Arial"/>
                <a:cs typeface="Arial"/>
              </a:rPr>
              <a:t>awards </a:t>
            </a:r>
            <a:r>
              <a:rPr lang="en-GB" sz="3600" spc="-195" dirty="0">
                <a:solidFill>
                  <a:srgbClr val="000099"/>
                </a:solidFill>
                <a:latin typeface="Arial"/>
                <a:cs typeface="Arial"/>
              </a:rPr>
              <a:t>have  </a:t>
            </a:r>
            <a:r>
              <a:rPr lang="en-GB" sz="3600" spc="-125" dirty="0">
                <a:solidFill>
                  <a:srgbClr val="000099"/>
                </a:solidFill>
                <a:latin typeface="Arial"/>
                <a:cs typeface="Arial"/>
              </a:rPr>
              <a:t>commercial </a:t>
            </a:r>
            <a:r>
              <a:rPr lang="en-GB" sz="3600" spc="-140" dirty="0">
                <a:solidFill>
                  <a:srgbClr val="000099"/>
                </a:solidFill>
                <a:latin typeface="Arial"/>
                <a:cs typeface="Arial"/>
              </a:rPr>
              <a:t>value </a:t>
            </a:r>
            <a:r>
              <a:rPr lang="en-GB" sz="3600" spc="-150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600" spc="-195" dirty="0">
                <a:solidFill>
                  <a:srgbClr val="000099"/>
                </a:solidFill>
                <a:latin typeface="Arial"/>
                <a:cs typeface="Arial"/>
              </a:rPr>
              <a:t>have </a:t>
            </a:r>
            <a:r>
              <a:rPr lang="en-GB" sz="3600" spc="-130" dirty="0">
                <a:solidFill>
                  <a:srgbClr val="000099"/>
                </a:solidFill>
                <a:latin typeface="Arial"/>
                <a:cs typeface="Arial"/>
              </a:rPr>
              <a:t>taken </a:t>
            </a:r>
            <a:r>
              <a:rPr lang="en-GB" sz="3600" spc="-245" dirty="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lang="en-GB" sz="3600" spc="-130" dirty="0">
                <a:solidFill>
                  <a:srgbClr val="000099"/>
                </a:solidFill>
                <a:latin typeface="Arial"/>
                <a:cs typeface="Arial"/>
              </a:rPr>
              <a:t>decision </a:t>
            </a:r>
            <a:r>
              <a:rPr lang="en-GB" sz="3600" spc="25" dirty="0">
                <a:solidFill>
                  <a:srgbClr val="000099"/>
                </a:solidFill>
                <a:latin typeface="Arial"/>
                <a:cs typeface="Arial"/>
              </a:rPr>
              <a:t>to 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realise </a:t>
            </a:r>
            <a:r>
              <a:rPr lang="en-GB" sz="3600" spc="-185" dirty="0">
                <a:solidFill>
                  <a:srgbClr val="000099"/>
                </a:solidFill>
                <a:latin typeface="Arial"/>
                <a:cs typeface="Arial"/>
              </a:rPr>
              <a:t>some </a:t>
            </a:r>
            <a:r>
              <a:rPr lang="en-GB" sz="3600" spc="-5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3600" spc="-65" dirty="0">
                <a:solidFill>
                  <a:srgbClr val="000099"/>
                </a:solidFill>
                <a:latin typeface="Arial"/>
                <a:cs typeface="Arial"/>
              </a:rPr>
              <a:t>this </a:t>
            </a:r>
            <a:r>
              <a:rPr lang="en-GB" sz="3600" spc="-140" dirty="0">
                <a:solidFill>
                  <a:srgbClr val="000099"/>
                </a:solidFill>
                <a:latin typeface="Arial"/>
                <a:cs typeface="Arial"/>
              </a:rPr>
              <a:t>value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by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marketing </a:t>
            </a:r>
            <a:r>
              <a:rPr lang="en-GB" sz="3600" spc="-10" dirty="0">
                <a:solidFill>
                  <a:srgbClr val="000099"/>
                </a:solidFill>
                <a:latin typeface="Arial"/>
                <a:cs typeface="Arial"/>
              </a:rPr>
              <a:t>their  </a:t>
            </a:r>
            <a:r>
              <a:rPr lang="en-GB" sz="3600" spc="-195" dirty="0">
                <a:solidFill>
                  <a:srgbClr val="000099"/>
                </a:solidFill>
                <a:latin typeface="Arial"/>
                <a:cs typeface="Arial"/>
              </a:rPr>
              <a:t>courses </a:t>
            </a:r>
            <a:r>
              <a:rPr lang="en-GB" sz="3600" spc="-70" dirty="0">
                <a:solidFill>
                  <a:srgbClr val="000099"/>
                </a:solidFill>
                <a:latin typeface="Arial"/>
                <a:cs typeface="Arial"/>
              </a:rPr>
              <a:t>through </a:t>
            </a:r>
            <a:r>
              <a:rPr lang="en-GB" sz="3600" spc="-95" dirty="0">
                <a:solidFill>
                  <a:srgbClr val="000099"/>
                </a:solidFill>
                <a:latin typeface="Arial"/>
                <a:cs typeface="Arial"/>
              </a:rPr>
              <a:t>collaborative </a:t>
            </a:r>
            <a:r>
              <a:rPr lang="en-GB" sz="3600" spc="-100" dirty="0">
                <a:solidFill>
                  <a:srgbClr val="000099"/>
                </a:solidFill>
                <a:latin typeface="Arial"/>
                <a:cs typeface="Arial"/>
              </a:rPr>
              <a:t>provision</a:t>
            </a:r>
            <a:r>
              <a:rPr lang="en-GB" sz="3600" spc="-36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endParaRPr lang="en-GB" sz="3600" spc="-360" dirty="0" smtClean="0">
              <a:solidFill>
                <a:srgbClr val="000099"/>
              </a:solidFill>
              <a:latin typeface="Arial"/>
              <a:cs typeface="Arial"/>
            </a:endParaRPr>
          </a:p>
          <a:p>
            <a:pPr marL="12700" marR="5080" indent="-1270"/>
            <a:r>
              <a:rPr lang="en-GB" sz="3600" spc="-165" dirty="0" smtClean="0">
                <a:solidFill>
                  <a:srgbClr val="000099"/>
                </a:solidFill>
                <a:latin typeface="Arial"/>
                <a:cs typeface="Arial"/>
              </a:rPr>
              <a:t>(</a:t>
            </a:r>
            <a:r>
              <a:rPr lang="en-GB" sz="3600" spc="-165" dirty="0" err="1">
                <a:solidFill>
                  <a:srgbClr val="000099"/>
                </a:solidFill>
                <a:latin typeface="Arial"/>
                <a:cs typeface="Arial"/>
              </a:rPr>
              <a:t>Hodson</a:t>
            </a:r>
            <a:r>
              <a:rPr lang="en-GB" sz="3600" spc="-165" dirty="0">
                <a:solidFill>
                  <a:srgbClr val="000099"/>
                </a:solidFill>
                <a:latin typeface="Arial"/>
                <a:cs typeface="Arial"/>
              </a:rPr>
              <a:t>  </a:t>
            </a:r>
            <a:r>
              <a:rPr lang="en-GB" sz="3600" spc="-145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600" spc="-200" dirty="0">
                <a:solidFill>
                  <a:srgbClr val="000099"/>
                </a:solidFill>
                <a:latin typeface="Arial"/>
                <a:cs typeface="Arial"/>
              </a:rPr>
              <a:t>Thomas, </a:t>
            </a:r>
            <a:r>
              <a:rPr lang="en-GB" sz="3600" spc="-150" dirty="0" smtClean="0">
                <a:solidFill>
                  <a:srgbClr val="000099"/>
                </a:solidFill>
                <a:latin typeface="Arial"/>
                <a:cs typeface="Arial"/>
              </a:rPr>
              <a:t>2011</a:t>
            </a:r>
            <a:r>
              <a:rPr lang="en-GB" sz="3600" spc="-150" dirty="0">
                <a:solidFill>
                  <a:srgbClr val="000099"/>
                </a:solidFill>
                <a:latin typeface="Arial"/>
                <a:cs typeface="Arial"/>
              </a:rPr>
              <a:t>, </a:t>
            </a:r>
            <a:r>
              <a:rPr lang="en-GB" sz="3600" spc="-120" dirty="0">
                <a:solidFill>
                  <a:srgbClr val="000099"/>
                </a:solidFill>
                <a:latin typeface="Arial"/>
                <a:cs typeface="Arial"/>
              </a:rPr>
              <a:t>p.102; </a:t>
            </a:r>
            <a:r>
              <a:rPr lang="en-GB" sz="3600" spc="-265" dirty="0">
                <a:solidFill>
                  <a:srgbClr val="000099"/>
                </a:solidFill>
                <a:latin typeface="Arial"/>
                <a:cs typeface="Arial"/>
              </a:rPr>
              <a:t>De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Vita </a:t>
            </a:r>
            <a:r>
              <a:rPr lang="en-GB" sz="3600" spc="-145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600" spc="-300" dirty="0">
                <a:solidFill>
                  <a:srgbClr val="000099"/>
                </a:solidFill>
                <a:latin typeface="Arial"/>
                <a:cs typeface="Arial"/>
              </a:rPr>
              <a:t>Case,  </a:t>
            </a:r>
            <a:r>
              <a:rPr lang="en-GB" sz="3600" spc="-140" dirty="0" smtClean="0">
                <a:solidFill>
                  <a:srgbClr val="000099"/>
                </a:solidFill>
                <a:latin typeface="Arial"/>
                <a:cs typeface="Arial"/>
              </a:rPr>
              <a:t>2013</a:t>
            </a:r>
            <a:r>
              <a:rPr lang="en-GB" sz="3600" spc="-140" dirty="0">
                <a:solidFill>
                  <a:srgbClr val="000099"/>
                </a:solidFill>
                <a:latin typeface="Arial"/>
                <a:cs typeface="Arial"/>
              </a:rPr>
              <a:t>).</a:t>
            </a:r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998023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764663"/>
            <a:ext cx="11466576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 smtClean="0">
                <a:solidFill>
                  <a:srgbClr val="000099"/>
                </a:solidFill>
                <a:latin typeface="Arial"/>
                <a:cs typeface="Arial"/>
              </a:rPr>
              <a:t>Why internationalisation? Economic reasons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8992" y="2881387"/>
            <a:ext cx="10808208" cy="3783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buChar char="-"/>
              <a:tabLst>
                <a:tab pos="203200" algn="l"/>
              </a:tabLst>
            </a:pPr>
            <a:r>
              <a:rPr lang="en-GB" sz="3600" spc="-60" dirty="0">
                <a:solidFill>
                  <a:srgbClr val="000099"/>
                </a:solidFill>
                <a:latin typeface="Arial"/>
                <a:cs typeface="Arial"/>
              </a:rPr>
              <a:t>International </a:t>
            </a:r>
            <a:r>
              <a:rPr lang="en-GB" sz="3600" spc="-70" dirty="0">
                <a:solidFill>
                  <a:srgbClr val="000099"/>
                </a:solidFill>
                <a:latin typeface="Arial"/>
                <a:cs typeface="Arial"/>
              </a:rPr>
              <a:t>activities </a:t>
            </a:r>
            <a:r>
              <a:rPr lang="en-GB" sz="3600" spc="-5" dirty="0">
                <a:solidFill>
                  <a:srgbClr val="000099"/>
                </a:solidFill>
                <a:latin typeface="Arial"/>
                <a:cs typeface="Arial"/>
              </a:rPr>
              <a:t>that </a:t>
            </a:r>
            <a:r>
              <a:rPr lang="en-GB" sz="3600" spc="-140" dirty="0">
                <a:solidFill>
                  <a:srgbClr val="000099"/>
                </a:solidFill>
                <a:latin typeface="Arial"/>
                <a:cs typeface="Arial"/>
              </a:rPr>
              <a:t>focus </a:t>
            </a:r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on</a:t>
            </a:r>
            <a:r>
              <a:rPr lang="en-GB" sz="3600" spc="-37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14" dirty="0">
                <a:solidFill>
                  <a:srgbClr val="000099"/>
                </a:solidFill>
                <a:latin typeface="Arial"/>
                <a:cs typeface="Arial"/>
              </a:rPr>
              <a:t>‘increasing</a:t>
            </a:r>
            <a:endParaRPr lang="en-GB" sz="3600" dirty="0">
              <a:latin typeface="Arial"/>
              <a:cs typeface="Arial"/>
            </a:endParaRPr>
          </a:p>
          <a:p>
            <a:pPr marL="12700" marR="1120140">
              <a:spcBef>
                <a:spcPts val="675"/>
              </a:spcBef>
            </a:pPr>
            <a:r>
              <a:rPr lang="en-GB" sz="3600" spc="-35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number </a:t>
            </a:r>
            <a:r>
              <a:rPr lang="en-GB" sz="3600" spc="-10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3600" spc="-50" dirty="0">
                <a:solidFill>
                  <a:srgbClr val="000099"/>
                </a:solidFill>
                <a:latin typeface="Arial"/>
                <a:cs typeface="Arial"/>
              </a:rPr>
              <a:t>international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students </a:t>
            </a:r>
            <a:r>
              <a:rPr lang="en-GB" sz="3600" spc="-75" dirty="0">
                <a:solidFill>
                  <a:srgbClr val="000099"/>
                </a:solidFill>
                <a:latin typeface="Arial"/>
                <a:cs typeface="Arial"/>
              </a:rPr>
              <a:t>enrolled</a:t>
            </a:r>
            <a:r>
              <a:rPr lang="en-GB" sz="3600" spc="-4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95" dirty="0">
                <a:solidFill>
                  <a:srgbClr val="000099"/>
                </a:solidFill>
                <a:latin typeface="Arial"/>
                <a:cs typeface="Arial"/>
              </a:rPr>
              <a:t>on  </a:t>
            </a:r>
            <a:r>
              <a:rPr lang="en-GB" sz="3600" spc="-165" dirty="0">
                <a:solidFill>
                  <a:srgbClr val="000099"/>
                </a:solidFill>
                <a:latin typeface="Arial"/>
                <a:cs typeface="Arial"/>
              </a:rPr>
              <a:t>courses’.</a:t>
            </a:r>
            <a:endParaRPr lang="en-GB" sz="3600" dirty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lang="en-GB" sz="5400" dirty="0">
              <a:latin typeface="Times New Roman"/>
              <a:cs typeface="Times New Roman"/>
            </a:endParaRPr>
          </a:p>
          <a:p>
            <a:pPr marL="12700" marR="5080">
              <a:spcBef>
                <a:spcPts val="5"/>
              </a:spcBef>
              <a:buChar char="-"/>
              <a:tabLst>
                <a:tab pos="203200" algn="l"/>
              </a:tabLst>
            </a:pPr>
            <a:r>
              <a:rPr lang="en-GB" sz="3600" spc="-185" dirty="0">
                <a:solidFill>
                  <a:srgbClr val="000099"/>
                </a:solidFill>
                <a:latin typeface="Arial"/>
                <a:cs typeface="Arial"/>
              </a:rPr>
              <a:t>This </a:t>
            </a:r>
            <a:r>
              <a:rPr lang="en-GB" sz="3600" spc="-85" dirty="0">
                <a:solidFill>
                  <a:srgbClr val="000099"/>
                </a:solidFill>
                <a:latin typeface="Arial"/>
                <a:cs typeface="Arial"/>
              </a:rPr>
              <a:t>view </a:t>
            </a:r>
            <a:r>
              <a:rPr lang="en-GB" sz="3600" spc="-10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3600" spc="-60" dirty="0">
                <a:solidFill>
                  <a:srgbClr val="000099"/>
                </a:solidFill>
                <a:latin typeface="Arial"/>
                <a:cs typeface="Arial"/>
              </a:rPr>
              <a:t>internationalisation </a:t>
            </a:r>
            <a:r>
              <a:rPr lang="en-GB" sz="3600" spc="-210" dirty="0">
                <a:solidFill>
                  <a:srgbClr val="000099"/>
                </a:solidFill>
                <a:latin typeface="Arial"/>
                <a:cs typeface="Arial"/>
              </a:rPr>
              <a:t>has </a:t>
            </a:r>
            <a:r>
              <a:rPr lang="en-GB" sz="3600" spc="-110" dirty="0">
                <a:solidFill>
                  <a:srgbClr val="000099"/>
                </a:solidFill>
                <a:latin typeface="Arial"/>
                <a:cs typeface="Arial"/>
              </a:rPr>
              <a:t>acquired</a:t>
            </a:r>
            <a:r>
              <a:rPr lang="en-GB" sz="3600" spc="-26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25" dirty="0">
                <a:solidFill>
                  <a:srgbClr val="000099"/>
                </a:solidFill>
                <a:latin typeface="Arial"/>
                <a:cs typeface="Arial"/>
              </a:rPr>
              <a:t>economic  </a:t>
            </a:r>
            <a:r>
              <a:rPr lang="en-GB" sz="3600" spc="-130" dirty="0">
                <a:solidFill>
                  <a:srgbClr val="000099"/>
                </a:solidFill>
                <a:latin typeface="Arial"/>
                <a:cs typeface="Arial"/>
              </a:rPr>
              <a:t>meaning </a:t>
            </a:r>
            <a:r>
              <a:rPr lang="en-GB" sz="3600" spc="-5" dirty="0">
                <a:solidFill>
                  <a:srgbClr val="000099"/>
                </a:solidFill>
                <a:latin typeface="Arial"/>
                <a:cs typeface="Arial"/>
              </a:rPr>
              <a:t>within </a:t>
            </a:r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contemporary</a:t>
            </a:r>
            <a:r>
              <a:rPr lang="en-GB" sz="3600" spc="-31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254" dirty="0">
                <a:solidFill>
                  <a:srgbClr val="000099"/>
                </a:solidFill>
                <a:latin typeface="Arial"/>
                <a:cs typeface="Arial"/>
              </a:rPr>
              <a:t>HEIs.</a:t>
            </a:r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948517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764663"/>
            <a:ext cx="11466576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 smtClean="0">
                <a:solidFill>
                  <a:srgbClr val="000099"/>
                </a:solidFill>
                <a:latin typeface="Arial"/>
                <a:cs typeface="Arial"/>
              </a:rPr>
              <a:t>Why internationalisation? Economic reasons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8992" y="2881387"/>
            <a:ext cx="112471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buChar char="-"/>
              <a:tabLst>
                <a:tab pos="355600" algn="l"/>
                <a:tab pos="5989320" algn="l"/>
              </a:tabLst>
            </a:pP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Various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arrangements </a:t>
            </a:r>
            <a:r>
              <a:rPr lang="en-GB" sz="3600" spc="-10" dirty="0">
                <a:solidFill>
                  <a:srgbClr val="000099"/>
                </a:solidFill>
                <a:latin typeface="Arial"/>
                <a:cs typeface="Arial"/>
              </a:rPr>
              <a:t>for</a:t>
            </a:r>
            <a:r>
              <a:rPr lang="en-GB" sz="3600" spc="-1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70" dirty="0">
                <a:solidFill>
                  <a:srgbClr val="000099"/>
                </a:solidFill>
                <a:latin typeface="Arial"/>
                <a:cs typeface="Arial"/>
              </a:rPr>
              <a:t>delivering</a:t>
            </a:r>
            <a:r>
              <a:rPr lang="en-GB" sz="3600" spc="-114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75" dirty="0" smtClean="0">
                <a:solidFill>
                  <a:srgbClr val="000099"/>
                </a:solidFill>
                <a:latin typeface="Arial"/>
                <a:cs typeface="Arial"/>
              </a:rPr>
              <a:t>learning </a:t>
            </a:r>
            <a:r>
              <a:rPr lang="en-GB" sz="3600" spc="-40" dirty="0" smtClean="0">
                <a:solidFill>
                  <a:srgbClr val="000099"/>
                </a:solidFill>
                <a:latin typeface="Arial"/>
                <a:cs typeface="Arial"/>
              </a:rPr>
              <a:t>opportunities </a:t>
            </a:r>
            <a:r>
              <a:rPr lang="en-GB" sz="3600" spc="15" dirty="0" smtClean="0">
                <a:solidFill>
                  <a:srgbClr val="000099"/>
                </a:solidFill>
                <a:latin typeface="Arial"/>
                <a:cs typeface="Arial"/>
              </a:rPr>
              <a:t>with </a:t>
            </a:r>
            <a:r>
              <a:rPr lang="en-GB" sz="3600" b="1" spc="-160" dirty="0">
                <a:solidFill>
                  <a:srgbClr val="000099"/>
                </a:solidFill>
                <a:latin typeface="Arial"/>
                <a:cs typeface="Arial"/>
              </a:rPr>
              <a:t>others </a:t>
            </a:r>
            <a:r>
              <a:rPr lang="en-GB" sz="3600" spc="-110" dirty="0">
                <a:solidFill>
                  <a:srgbClr val="000099"/>
                </a:solidFill>
                <a:latin typeface="Arial"/>
                <a:cs typeface="Arial"/>
              </a:rPr>
              <a:t>(Chapter </a:t>
            </a:r>
            <a:r>
              <a:rPr lang="en-GB" sz="3600" spc="-145" dirty="0">
                <a:solidFill>
                  <a:srgbClr val="000099"/>
                </a:solidFill>
                <a:latin typeface="Arial"/>
                <a:cs typeface="Arial"/>
              </a:rPr>
              <a:t>B10:</a:t>
            </a:r>
            <a:r>
              <a:rPr lang="en-GB" sz="3600" spc="-34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65" dirty="0">
                <a:solidFill>
                  <a:srgbClr val="000099"/>
                </a:solidFill>
                <a:latin typeface="Arial"/>
                <a:cs typeface="Arial"/>
              </a:rPr>
              <a:t>QAA).</a:t>
            </a:r>
            <a:endParaRPr lang="en-GB" sz="3600" dirty="0">
              <a:latin typeface="Arial"/>
              <a:cs typeface="Arial"/>
            </a:endParaRPr>
          </a:p>
          <a:p>
            <a:pPr marL="355600" indent="-342900">
              <a:spcBef>
                <a:spcPts val="5"/>
              </a:spcBef>
              <a:buChar char="-"/>
              <a:tabLst>
                <a:tab pos="355600" algn="l"/>
              </a:tabLst>
            </a:pPr>
            <a:r>
              <a:rPr lang="en-GB" sz="3600" spc="-250" dirty="0" smtClean="0">
                <a:solidFill>
                  <a:srgbClr val="000099"/>
                </a:solidFill>
                <a:latin typeface="Arial"/>
                <a:cs typeface="Arial"/>
              </a:rPr>
              <a:t>HEIs </a:t>
            </a:r>
            <a:r>
              <a:rPr lang="en-GB" sz="3600" spc="-335" dirty="0">
                <a:solidFill>
                  <a:srgbClr val="000099"/>
                </a:solidFill>
                <a:latin typeface="Arial"/>
                <a:cs typeface="Arial"/>
              </a:rPr>
              <a:t>(HEFCE  </a:t>
            </a:r>
            <a:r>
              <a:rPr lang="en-GB" sz="3600" spc="-65" dirty="0">
                <a:solidFill>
                  <a:srgbClr val="000099"/>
                </a:solidFill>
                <a:latin typeface="Arial"/>
                <a:cs typeface="Arial"/>
              </a:rPr>
              <a:t>funded) </a:t>
            </a:r>
            <a:r>
              <a:rPr lang="en-GB" sz="3600" spc="35" dirty="0">
                <a:solidFill>
                  <a:srgbClr val="000099"/>
                </a:solidFill>
                <a:latin typeface="Arial"/>
                <a:cs typeface="Arial"/>
              </a:rPr>
              <a:t>&amp; </a:t>
            </a:r>
            <a:r>
              <a:rPr lang="en-GB" sz="3600" spc="5" dirty="0">
                <a:solidFill>
                  <a:srgbClr val="000099"/>
                </a:solidFill>
                <a:latin typeface="Arial"/>
                <a:cs typeface="Arial"/>
              </a:rPr>
              <a:t>‘other’</a:t>
            </a:r>
            <a:r>
              <a:rPr lang="en-GB" sz="3600" spc="-3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85" dirty="0">
                <a:solidFill>
                  <a:srgbClr val="000099"/>
                </a:solidFill>
                <a:latin typeface="Arial"/>
                <a:cs typeface="Arial"/>
              </a:rPr>
              <a:t>providers</a:t>
            </a:r>
            <a:endParaRPr lang="en-GB" sz="3600" dirty="0">
              <a:latin typeface="Arial"/>
              <a:cs typeface="Arial"/>
            </a:endParaRPr>
          </a:p>
          <a:p>
            <a:pPr marL="355600" indent="-342900">
              <a:buChar char="-"/>
              <a:tabLst>
                <a:tab pos="355600" algn="l"/>
              </a:tabLst>
            </a:pPr>
            <a:r>
              <a:rPr lang="en-GB" sz="3600" spc="-135" dirty="0" smtClean="0">
                <a:solidFill>
                  <a:srgbClr val="000099"/>
                </a:solidFill>
                <a:latin typeface="Arial"/>
                <a:cs typeface="Arial"/>
              </a:rPr>
              <a:t>Various </a:t>
            </a:r>
            <a:r>
              <a:rPr lang="en-GB" sz="3600" spc="-80" dirty="0">
                <a:solidFill>
                  <a:srgbClr val="000099"/>
                </a:solidFill>
                <a:latin typeface="Arial"/>
                <a:cs typeface="Arial"/>
              </a:rPr>
              <a:t>forms </a:t>
            </a:r>
            <a:r>
              <a:rPr lang="en-GB" sz="3600" spc="-65" dirty="0">
                <a:solidFill>
                  <a:srgbClr val="000099"/>
                </a:solidFill>
                <a:latin typeface="Arial"/>
                <a:cs typeface="Arial"/>
              </a:rPr>
              <a:t>i.e. </a:t>
            </a:r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franchising, </a:t>
            </a:r>
            <a:r>
              <a:rPr lang="en-GB" sz="3600" dirty="0">
                <a:solidFill>
                  <a:srgbClr val="000099"/>
                </a:solidFill>
                <a:latin typeface="Arial"/>
                <a:cs typeface="Arial"/>
              </a:rPr>
              <a:t>joint </a:t>
            </a:r>
            <a:r>
              <a:rPr lang="en-GB" sz="3600" spc="-85" dirty="0">
                <a:solidFill>
                  <a:srgbClr val="000099"/>
                </a:solidFill>
                <a:latin typeface="Arial"/>
                <a:cs typeface="Arial"/>
              </a:rPr>
              <a:t>deliveries </a:t>
            </a:r>
            <a:r>
              <a:rPr lang="en-GB" sz="3600" spc="-114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600" spc="-60" dirty="0">
                <a:solidFill>
                  <a:srgbClr val="000099"/>
                </a:solidFill>
                <a:latin typeface="Arial"/>
                <a:cs typeface="Arial"/>
              </a:rPr>
              <a:t>validation</a:t>
            </a:r>
            <a:r>
              <a:rPr lang="en-GB" sz="3600" spc="-39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75" dirty="0" err="1">
                <a:solidFill>
                  <a:srgbClr val="000099"/>
                </a:solidFill>
                <a:latin typeface="Arial"/>
                <a:cs typeface="Arial"/>
              </a:rPr>
              <a:t>etc</a:t>
            </a:r>
            <a:endParaRPr lang="en-GB" sz="3600" dirty="0">
              <a:latin typeface="Arial"/>
              <a:cs typeface="Arial"/>
            </a:endParaRPr>
          </a:p>
          <a:p>
            <a:pPr marL="355600" marR="255904" indent="-342900">
              <a:buChar char="-"/>
              <a:tabLst>
                <a:tab pos="355600" algn="l"/>
              </a:tabLst>
            </a:pPr>
            <a:r>
              <a:rPr lang="en-GB" sz="3600" spc="-100" dirty="0" smtClean="0">
                <a:solidFill>
                  <a:srgbClr val="000099"/>
                </a:solidFill>
                <a:latin typeface="Arial"/>
                <a:cs typeface="Arial"/>
              </a:rPr>
              <a:t>Involve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crossing </a:t>
            </a:r>
            <a:r>
              <a:rPr lang="en-GB" sz="3600" spc="-5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organisational </a:t>
            </a:r>
            <a:r>
              <a:rPr lang="en-GB" sz="3600" spc="-25" dirty="0">
                <a:solidFill>
                  <a:srgbClr val="000099"/>
                </a:solidFill>
                <a:latin typeface="Arial"/>
                <a:cs typeface="Arial"/>
              </a:rPr>
              <a:t>and/or </a:t>
            </a:r>
            <a:r>
              <a:rPr lang="en-GB" sz="3600" spc="-60" dirty="0">
                <a:solidFill>
                  <a:srgbClr val="000099"/>
                </a:solidFill>
                <a:latin typeface="Arial"/>
                <a:cs typeface="Arial"/>
              </a:rPr>
              <a:t>national</a:t>
            </a:r>
            <a:r>
              <a:rPr lang="en-GB" sz="3600" spc="-409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95" dirty="0">
                <a:solidFill>
                  <a:srgbClr val="000099"/>
                </a:solidFill>
                <a:latin typeface="Arial"/>
                <a:cs typeface="Arial"/>
              </a:rPr>
              <a:t>boundaries 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(</a:t>
            </a:r>
            <a:r>
              <a:rPr lang="en-GB" sz="3600" spc="-135" dirty="0" err="1">
                <a:solidFill>
                  <a:srgbClr val="000099"/>
                </a:solidFill>
                <a:latin typeface="Arial"/>
                <a:cs typeface="Arial"/>
              </a:rPr>
              <a:t>Beerkens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, </a:t>
            </a:r>
            <a:r>
              <a:rPr lang="en-GB" sz="3600" spc="-114" dirty="0" smtClean="0">
                <a:solidFill>
                  <a:srgbClr val="000099"/>
                </a:solidFill>
                <a:latin typeface="Arial"/>
                <a:cs typeface="Arial"/>
              </a:rPr>
              <a:t>2017) </a:t>
            </a:r>
            <a:r>
              <a:rPr lang="en-GB" sz="3600" spc="-190" dirty="0">
                <a:solidFill>
                  <a:srgbClr val="000099"/>
                </a:solidFill>
                <a:latin typeface="Arial"/>
                <a:cs typeface="Arial"/>
              </a:rPr>
              <a:t>uses </a:t>
            </a:r>
            <a:r>
              <a:rPr lang="en-GB" sz="3600" spc="-3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lang="en-GB" sz="3600" spc="-70" dirty="0">
                <a:solidFill>
                  <a:srgbClr val="000099"/>
                </a:solidFill>
                <a:latin typeface="Arial"/>
                <a:cs typeface="Arial"/>
              </a:rPr>
              <a:t>terms </a:t>
            </a:r>
            <a:r>
              <a:rPr lang="en-GB" sz="3600" spc="-40" dirty="0">
                <a:solidFill>
                  <a:srgbClr val="000099"/>
                </a:solidFill>
                <a:latin typeface="Arial"/>
                <a:cs typeface="Arial"/>
              </a:rPr>
              <a:t>international </a:t>
            </a:r>
            <a:r>
              <a:rPr lang="en-GB" sz="3600" spc="-114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3600" spc="-20" dirty="0">
                <a:solidFill>
                  <a:srgbClr val="000099"/>
                </a:solidFill>
                <a:latin typeface="Arial"/>
                <a:cs typeface="Arial"/>
              </a:rPr>
              <a:t>inter-  </a:t>
            </a:r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organisational</a:t>
            </a:r>
            <a:r>
              <a:rPr lang="en-GB" sz="3600" spc="-1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arrangements</a:t>
            </a:r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500222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764663"/>
            <a:ext cx="11466576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 smtClean="0">
                <a:solidFill>
                  <a:srgbClr val="000099"/>
                </a:solidFill>
                <a:latin typeface="Arial"/>
                <a:cs typeface="Arial"/>
              </a:rPr>
              <a:t>Example 1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1677" y="1747531"/>
            <a:ext cx="11247120" cy="577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spc="-330" dirty="0">
                <a:solidFill>
                  <a:srgbClr val="FF0000"/>
                </a:solidFill>
                <a:latin typeface="Arial"/>
                <a:cs typeface="Arial"/>
              </a:rPr>
              <a:t>HEI </a:t>
            </a:r>
            <a:r>
              <a:rPr lang="en-GB" sz="2800" spc="-85" dirty="0">
                <a:solidFill>
                  <a:srgbClr val="FF0000"/>
                </a:solidFill>
                <a:latin typeface="Arial"/>
                <a:cs typeface="Arial"/>
              </a:rPr>
              <a:t>- </a:t>
            </a:r>
            <a:r>
              <a:rPr lang="en-GB" sz="2800" spc="-105" dirty="0">
                <a:solidFill>
                  <a:srgbClr val="FF0000"/>
                </a:solidFill>
                <a:latin typeface="Arial"/>
                <a:cs typeface="Arial"/>
              </a:rPr>
              <a:t>Plymouth </a:t>
            </a:r>
            <a:r>
              <a:rPr lang="en-GB" sz="2800" spc="-45" dirty="0" err="1">
                <a:solidFill>
                  <a:srgbClr val="FF0000"/>
                </a:solidFill>
                <a:latin typeface="Arial"/>
                <a:cs typeface="Arial"/>
              </a:rPr>
              <a:t>Marjon</a:t>
            </a:r>
            <a:r>
              <a:rPr lang="en-GB" sz="2800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2800" spc="-105" dirty="0">
                <a:solidFill>
                  <a:srgbClr val="FF0000"/>
                </a:solidFill>
                <a:latin typeface="Arial"/>
                <a:cs typeface="Arial"/>
              </a:rPr>
              <a:t>University</a:t>
            </a:r>
            <a:endParaRPr lang="en-GB" sz="2800" dirty="0">
              <a:latin typeface="Arial"/>
              <a:cs typeface="Arial"/>
            </a:endParaRPr>
          </a:p>
          <a:p>
            <a:pPr algn="ctr">
              <a:spcBef>
                <a:spcPts val="765"/>
              </a:spcBef>
            </a:pPr>
            <a:r>
              <a:rPr lang="en-GB" sz="2800" spc="-275" dirty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lang="en-GB" sz="2800" dirty="0">
              <a:latin typeface="Arial"/>
              <a:cs typeface="Arial"/>
            </a:endParaRPr>
          </a:p>
          <a:p>
            <a:pPr algn="ctr">
              <a:spcBef>
                <a:spcPts val="765"/>
              </a:spcBef>
            </a:pPr>
            <a:r>
              <a:rPr lang="en-GB" sz="2800" spc="-254" dirty="0">
                <a:solidFill>
                  <a:srgbClr val="FF0000"/>
                </a:solidFill>
                <a:latin typeface="Arial"/>
                <a:cs typeface="Arial"/>
              </a:rPr>
              <a:t>ABI </a:t>
            </a:r>
            <a:r>
              <a:rPr lang="en-GB" sz="2800" b="1" spc="-185" dirty="0">
                <a:solidFill>
                  <a:srgbClr val="FF0000"/>
                </a:solidFill>
                <a:latin typeface="Arial"/>
                <a:cs typeface="Arial"/>
              </a:rPr>
              <a:t>– </a:t>
            </a:r>
            <a:r>
              <a:rPr lang="en-GB" sz="2800" b="1" spc="-20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en-GB" sz="2800" b="1" spc="-195" dirty="0">
                <a:solidFill>
                  <a:srgbClr val="FF0000"/>
                </a:solidFill>
                <a:latin typeface="Arial"/>
                <a:cs typeface="Arial"/>
              </a:rPr>
              <a:t>Private </a:t>
            </a:r>
            <a:r>
              <a:rPr lang="en-GB" sz="2800" b="1" spc="-125" dirty="0">
                <a:solidFill>
                  <a:srgbClr val="FF0000"/>
                </a:solidFill>
                <a:latin typeface="Arial"/>
                <a:cs typeface="Arial"/>
              </a:rPr>
              <a:t>for-profit </a:t>
            </a:r>
            <a:r>
              <a:rPr lang="en-GB" sz="2800" spc="-195" dirty="0">
                <a:solidFill>
                  <a:srgbClr val="FF0000"/>
                </a:solidFill>
                <a:latin typeface="Arial"/>
                <a:cs typeface="Arial"/>
              </a:rPr>
              <a:t>College </a:t>
            </a:r>
            <a:r>
              <a:rPr lang="en-GB" sz="2800" spc="-4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lang="en-GB" sz="28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2800" spc="-160" dirty="0">
                <a:solidFill>
                  <a:srgbClr val="FF0000"/>
                </a:solidFill>
                <a:latin typeface="Arial"/>
                <a:cs typeface="Arial"/>
              </a:rPr>
              <a:t>London</a:t>
            </a:r>
            <a:endParaRPr lang="en-GB" sz="2800" dirty="0">
              <a:latin typeface="Arial"/>
              <a:cs typeface="Arial"/>
            </a:endParaRPr>
          </a:p>
          <a:p>
            <a:pPr algn="ctr"/>
            <a:r>
              <a:rPr lang="en-GB" sz="2800" spc="-105" dirty="0" smtClean="0">
                <a:solidFill>
                  <a:srgbClr val="000099"/>
                </a:solidFill>
                <a:latin typeface="Arial"/>
                <a:cs typeface="Arial"/>
              </a:rPr>
              <a:t>MA </a:t>
            </a:r>
            <a:r>
              <a:rPr lang="en-GB" sz="2800" spc="-175" dirty="0">
                <a:solidFill>
                  <a:srgbClr val="000099"/>
                </a:solidFill>
                <a:latin typeface="Arial"/>
                <a:cs typeface="Arial"/>
              </a:rPr>
              <a:t>Leadership </a:t>
            </a:r>
            <a:r>
              <a:rPr lang="en-GB" sz="2800" spc="-150" dirty="0">
                <a:solidFill>
                  <a:srgbClr val="000099"/>
                </a:solidFill>
                <a:latin typeface="Arial"/>
                <a:cs typeface="Arial"/>
              </a:rPr>
              <a:t>and</a:t>
            </a:r>
            <a:r>
              <a:rPr lang="en-GB" sz="2800" spc="-2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125" dirty="0">
                <a:solidFill>
                  <a:srgbClr val="000099"/>
                </a:solidFill>
                <a:latin typeface="Arial"/>
                <a:cs typeface="Arial"/>
              </a:rPr>
              <a:t>Management</a:t>
            </a:r>
            <a:endParaRPr lang="en-GB" sz="2800" dirty="0">
              <a:latin typeface="Arial"/>
              <a:cs typeface="Arial"/>
            </a:endParaRPr>
          </a:p>
          <a:p>
            <a:pPr algn="ctr">
              <a:spcBef>
                <a:spcPts val="770"/>
              </a:spcBef>
            </a:pPr>
            <a:r>
              <a:rPr lang="en-GB" sz="2800" spc="-105" dirty="0">
                <a:solidFill>
                  <a:srgbClr val="000099"/>
                </a:solidFill>
                <a:latin typeface="Arial"/>
                <a:cs typeface="Arial"/>
              </a:rPr>
              <a:t>MA </a:t>
            </a:r>
            <a:r>
              <a:rPr lang="en-GB" sz="2800" spc="-175" dirty="0">
                <a:solidFill>
                  <a:srgbClr val="000099"/>
                </a:solidFill>
                <a:latin typeface="Arial"/>
                <a:cs typeface="Arial"/>
              </a:rPr>
              <a:t>Leadership </a:t>
            </a:r>
            <a:r>
              <a:rPr lang="en-GB" sz="2800" spc="-145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2800" spc="-125" dirty="0">
                <a:solidFill>
                  <a:srgbClr val="000099"/>
                </a:solidFill>
                <a:latin typeface="Arial"/>
                <a:cs typeface="Arial"/>
              </a:rPr>
              <a:t>Management</a:t>
            </a:r>
            <a:r>
              <a:rPr lang="en-GB" sz="2800" spc="-27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65" dirty="0">
                <a:solidFill>
                  <a:srgbClr val="000099"/>
                </a:solidFill>
                <a:latin typeface="Arial"/>
                <a:cs typeface="Arial"/>
              </a:rPr>
              <a:t>(top-up)</a:t>
            </a:r>
            <a:endParaRPr lang="en-GB" sz="2800" dirty="0">
              <a:latin typeface="Arial"/>
              <a:cs typeface="Arial"/>
            </a:endParaRPr>
          </a:p>
          <a:p>
            <a:pPr algn="ctr">
              <a:spcBef>
                <a:spcPts val="765"/>
              </a:spcBef>
            </a:pPr>
            <a:r>
              <a:rPr lang="en-GB" sz="2800" spc="-360" dirty="0">
                <a:solidFill>
                  <a:srgbClr val="000099"/>
                </a:solidFill>
                <a:latin typeface="Arial"/>
                <a:cs typeface="Arial"/>
              </a:rPr>
              <a:t>BA </a:t>
            </a:r>
            <a:r>
              <a:rPr lang="en-GB" sz="2800" spc="-229" dirty="0">
                <a:solidFill>
                  <a:srgbClr val="000099"/>
                </a:solidFill>
                <a:latin typeface="Arial"/>
                <a:cs typeface="Arial"/>
              </a:rPr>
              <a:t>Business</a:t>
            </a:r>
            <a:r>
              <a:rPr lang="en-GB" sz="2800" spc="-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125" dirty="0">
                <a:solidFill>
                  <a:srgbClr val="000099"/>
                </a:solidFill>
                <a:latin typeface="Arial"/>
                <a:cs typeface="Arial"/>
              </a:rPr>
              <a:t>Management</a:t>
            </a:r>
            <a:endParaRPr lang="en-GB" sz="2800" dirty="0">
              <a:latin typeface="Arial"/>
              <a:cs typeface="Arial"/>
            </a:endParaRPr>
          </a:p>
          <a:p>
            <a:pPr algn="ctr">
              <a:spcBef>
                <a:spcPts val="770"/>
              </a:spcBef>
            </a:pPr>
            <a:r>
              <a:rPr lang="en-GB" sz="2800" spc="-360" dirty="0">
                <a:solidFill>
                  <a:srgbClr val="000099"/>
                </a:solidFill>
                <a:latin typeface="Arial"/>
                <a:cs typeface="Arial"/>
              </a:rPr>
              <a:t>BA </a:t>
            </a:r>
            <a:r>
              <a:rPr lang="en-GB" sz="2800" spc="-229" dirty="0">
                <a:solidFill>
                  <a:srgbClr val="000099"/>
                </a:solidFill>
                <a:latin typeface="Arial"/>
                <a:cs typeface="Arial"/>
              </a:rPr>
              <a:t>Business </a:t>
            </a:r>
            <a:r>
              <a:rPr lang="en-GB" sz="2800" spc="-125" dirty="0">
                <a:solidFill>
                  <a:srgbClr val="000099"/>
                </a:solidFill>
                <a:latin typeface="Arial"/>
                <a:cs typeface="Arial"/>
              </a:rPr>
              <a:t>Management</a:t>
            </a:r>
            <a:r>
              <a:rPr lang="en-GB" sz="2800" spc="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65" dirty="0">
                <a:solidFill>
                  <a:srgbClr val="000099"/>
                </a:solidFill>
                <a:latin typeface="Arial"/>
                <a:cs typeface="Arial"/>
              </a:rPr>
              <a:t>(top-up)</a:t>
            </a:r>
            <a:endParaRPr lang="en-GB" sz="2800" dirty="0">
              <a:latin typeface="Arial"/>
              <a:cs typeface="Arial"/>
            </a:endParaRPr>
          </a:p>
          <a:p>
            <a:pPr marL="355600" indent="-342900">
              <a:spcBef>
                <a:spcPts val="5"/>
              </a:spcBef>
              <a:buChar char="-"/>
              <a:tabLst>
                <a:tab pos="355600" algn="l"/>
              </a:tabLst>
            </a:pPr>
            <a:r>
              <a:rPr lang="en-GB" sz="2800" spc="-250" dirty="0" smtClean="0">
                <a:solidFill>
                  <a:srgbClr val="000099"/>
                </a:solidFill>
                <a:latin typeface="Arial"/>
                <a:cs typeface="Arial"/>
              </a:rPr>
              <a:t>HEIs </a:t>
            </a:r>
            <a:r>
              <a:rPr lang="en-GB" sz="2800" spc="-335" dirty="0">
                <a:solidFill>
                  <a:srgbClr val="000099"/>
                </a:solidFill>
                <a:latin typeface="Arial"/>
                <a:cs typeface="Arial"/>
              </a:rPr>
              <a:t>(HEFCE  </a:t>
            </a:r>
            <a:r>
              <a:rPr lang="en-GB" sz="2800" spc="-65" dirty="0">
                <a:solidFill>
                  <a:srgbClr val="000099"/>
                </a:solidFill>
                <a:latin typeface="Arial"/>
                <a:cs typeface="Arial"/>
              </a:rPr>
              <a:t>funded) </a:t>
            </a:r>
            <a:r>
              <a:rPr lang="en-GB" sz="2800" spc="35" dirty="0">
                <a:solidFill>
                  <a:srgbClr val="000099"/>
                </a:solidFill>
                <a:latin typeface="Arial"/>
                <a:cs typeface="Arial"/>
              </a:rPr>
              <a:t>&amp; </a:t>
            </a:r>
            <a:r>
              <a:rPr lang="en-GB" sz="2800" spc="5" dirty="0">
                <a:solidFill>
                  <a:srgbClr val="000099"/>
                </a:solidFill>
                <a:latin typeface="Arial"/>
                <a:cs typeface="Arial"/>
              </a:rPr>
              <a:t>‘other’</a:t>
            </a:r>
            <a:r>
              <a:rPr lang="en-GB" sz="2800" spc="-3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85" dirty="0">
                <a:solidFill>
                  <a:srgbClr val="000099"/>
                </a:solidFill>
                <a:latin typeface="Arial"/>
                <a:cs typeface="Arial"/>
              </a:rPr>
              <a:t>providers</a:t>
            </a:r>
            <a:endParaRPr lang="en-GB" sz="2800" dirty="0">
              <a:latin typeface="Arial"/>
              <a:cs typeface="Arial"/>
            </a:endParaRPr>
          </a:p>
          <a:p>
            <a:pPr marL="355600" indent="-342900">
              <a:buChar char="-"/>
              <a:tabLst>
                <a:tab pos="355600" algn="l"/>
              </a:tabLst>
            </a:pPr>
            <a:r>
              <a:rPr lang="en-GB" sz="2800" spc="-135" dirty="0" smtClean="0">
                <a:solidFill>
                  <a:srgbClr val="000099"/>
                </a:solidFill>
                <a:latin typeface="Arial"/>
                <a:cs typeface="Arial"/>
              </a:rPr>
              <a:t>Various </a:t>
            </a:r>
            <a:r>
              <a:rPr lang="en-GB" sz="2800" spc="-80" dirty="0">
                <a:solidFill>
                  <a:srgbClr val="000099"/>
                </a:solidFill>
                <a:latin typeface="Arial"/>
                <a:cs typeface="Arial"/>
              </a:rPr>
              <a:t>forms </a:t>
            </a:r>
            <a:r>
              <a:rPr lang="en-GB" sz="2800" spc="-65" dirty="0">
                <a:solidFill>
                  <a:srgbClr val="000099"/>
                </a:solidFill>
                <a:latin typeface="Arial"/>
                <a:cs typeface="Arial"/>
              </a:rPr>
              <a:t>i.e. </a:t>
            </a:r>
            <a:r>
              <a:rPr lang="en-GB" sz="2800" spc="-90" dirty="0">
                <a:solidFill>
                  <a:srgbClr val="000099"/>
                </a:solidFill>
                <a:latin typeface="Arial"/>
                <a:cs typeface="Arial"/>
              </a:rPr>
              <a:t>franchising, </a:t>
            </a:r>
            <a:r>
              <a:rPr lang="en-GB" sz="2800" dirty="0">
                <a:solidFill>
                  <a:srgbClr val="000099"/>
                </a:solidFill>
                <a:latin typeface="Arial"/>
                <a:cs typeface="Arial"/>
              </a:rPr>
              <a:t>joint </a:t>
            </a:r>
            <a:r>
              <a:rPr lang="en-GB" sz="2800" spc="-85" dirty="0">
                <a:solidFill>
                  <a:srgbClr val="000099"/>
                </a:solidFill>
                <a:latin typeface="Arial"/>
                <a:cs typeface="Arial"/>
              </a:rPr>
              <a:t>deliveries </a:t>
            </a:r>
            <a:r>
              <a:rPr lang="en-GB" sz="2800" spc="-114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2800" spc="-60" dirty="0">
                <a:solidFill>
                  <a:srgbClr val="000099"/>
                </a:solidFill>
                <a:latin typeface="Arial"/>
                <a:cs typeface="Arial"/>
              </a:rPr>
              <a:t>validation</a:t>
            </a:r>
            <a:r>
              <a:rPr lang="en-GB" sz="2800" spc="-39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75" dirty="0" err="1">
                <a:solidFill>
                  <a:srgbClr val="000099"/>
                </a:solidFill>
                <a:latin typeface="Arial"/>
                <a:cs typeface="Arial"/>
              </a:rPr>
              <a:t>etc</a:t>
            </a:r>
            <a:endParaRPr lang="en-GB" sz="2800" dirty="0">
              <a:latin typeface="Arial"/>
              <a:cs typeface="Arial"/>
            </a:endParaRPr>
          </a:p>
          <a:p>
            <a:pPr marL="355600" marR="255904" indent="-342900">
              <a:buChar char="-"/>
              <a:tabLst>
                <a:tab pos="355600" algn="l"/>
              </a:tabLst>
            </a:pPr>
            <a:r>
              <a:rPr lang="en-GB" sz="2800" spc="-100" dirty="0" smtClean="0">
                <a:solidFill>
                  <a:srgbClr val="000099"/>
                </a:solidFill>
                <a:latin typeface="Arial"/>
                <a:cs typeface="Arial"/>
              </a:rPr>
              <a:t>Involve </a:t>
            </a:r>
            <a:r>
              <a:rPr lang="en-GB" sz="2800" spc="-135" dirty="0">
                <a:solidFill>
                  <a:srgbClr val="000099"/>
                </a:solidFill>
                <a:latin typeface="Arial"/>
                <a:cs typeface="Arial"/>
              </a:rPr>
              <a:t>crossing </a:t>
            </a:r>
            <a:r>
              <a:rPr lang="en-GB" sz="2800" spc="-5" dirty="0">
                <a:solidFill>
                  <a:srgbClr val="000099"/>
                </a:solidFill>
                <a:latin typeface="Arial"/>
                <a:cs typeface="Arial"/>
              </a:rPr>
              <a:t>of </a:t>
            </a:r>
            <a:r>
              <a:rPr lang="en-GB" sz="2800" spc="-90" dirty="0">
                <a:solidFill>
                  <a:srgbClr val="000099"/>
                </a:solidFill>
                <a:latin typeface="Arial"/>
                <a:cs typeface="Arial"/>
              </a:rPr>
              <a:t>organisational </a:t>
            </a:r>
            <a:r>
              <a:rPr lang="en-GB" sz="2800" spc="-25" dirty="0">
                <a:solidFill>
                  <a:srgbClr val="000099"/>
                </a:solidFill>
                <a:latin typeface="Arial"/>
                <a:cs typeface="Arial"/>
              </a:rPr>
              <a:t>and/or </a:t>
            </a:r>
            <a:r>
              <a:rPr lang="en-GB" sz="2800" spc="-60" dirty="0">
                <a:solidFill>
                  <a:srgbClr val="000099"/>
                </a:solidFill>
                <a:latin typeface="Arial"/>
                <a:cs typeface="Arial"/>
              </a:rPr>
              <a:t>national</a:t>
            </a:r>
            <a:r>
              <a:rPr lang="en-GB" sz="2800" spc="-409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95" dirty="0">
                <a:solidFill>
                  <a:srgbClr val="000099"/>
                </a:solidFill>
                <a:latin typeface="Arial"/>
                <a:cs typeface="Arial"/>
              </a:rPr>
              <a:t>boundaries  </a:t>
            </a:r>
            <a:r>
              <a:rPr lang="en-GB" sz="2800" spc="-135" dirty="0">
                <a:solidFill>
                  <a:srgbClr val="000099"/>
                </a:solidFill>
                <a:latin typeface="Arial"/>
                <a:cs typeface="Arial"/>
              </a:rPr>
              <a:t>(</a:t>
            </a:r>
            <a:r>
              <a:rPr lang="en-GB" sz="2800" spc="-135" dirty="0" err="1">
                <a:solidFill>
                  <a:srgbClr val="000099"/>
                </a:solidFill>
                <a:latin typeface="Arial"/>
                <a:cs typeface="Arial"/>
              </a:rPr>
              <a:t>Beerkens</a:t>
            </a:r>
            <a:r>
              <a:rPr lang="en-GB" sz="2800" spc="-135" dirty="0">
                <a:solidFill>
                  <a:srgbClr val="000099"/>
                </a:solidFill>
                <a:latin typeface="Arial"/>
                <a:cs typeface="Arial"/>
              </a:rPr>
              <a:t>, </a:t>
            </a:r>
            <a:r>
              <a:rPr lang="en-GB" sz="2800" spc="-114" dirty="0" smtClean="0">
                <a:solidFill>
                  <a:srgbClr val="000099"/>
                </a:solidFill>
                <a:latin typeface="Arial"/>
                <a:cs typeface="Arial"/>
              </a:rPr>
              <a:t>2017) </a:t>
            </a:r>
            <a:r>
              <a:rPr lang="en-GB" sz="2800" spc="-190" dirty="0">
                <a:solidFill>
                  <a:srgbClr val="000099"/>
                </a:solidFill>
                <a:latin typeface="Arial"/>
                <a:cs typeface="Arial"/>
              </a:rPr>
              <a:t>uses </a:t>
            </a:r>
            <a:r>
              <a:rPr lang="en-GB" sz="2800" spc="-30" dirty="0">
                <a:solidFill>
                  <a:srgbClr val="000099"/>
                </a:solidFill>
                <a:latin typeface="Arial"/>
                <a:cs typeface="Arial"/>
              </a:rPr>
              <a:t>the </a:t>
            </a:r>
            <a:r>
              <a:rPr lang="en-GB" sz="2800" spc="-70" dirty="0">
                <a:solidFill>
                  <a:srgbClr val="000099"/>
                </a:solidFill>
                <a:latin typeface="Arial"/>
                <a:cs typeface="Arial"/>
              </a:rPr>
              <a:t>terms </a:t>
            </a:r>
            <a:r>
              <a:rPr lang="en-GB" sz="2800" spc="-40" dirty="0">
                <a:solidFill>
                  <a:srgbClr val="000099"/>
                </a:solidFill>
                <a:latin typeface="Arial"/>
                <a:cs typeface="Arial"/>
              </a:rPr>
              <a:t>international </a:t>
            </a:r>
            <a:r>
              <a:rPr lang="en-GB" sz="2800" spc="-114" dirty="0">
                <a:solidFill>
                  <a:srgbClr val="000099"/>
                </a:solidFill>
                <a:latin typeface="Arial"/>
                <a:cs typeface="Arial"/>
              </a:rPr>
              <a:t>and </a:t>
            </a:r>
            <a:r>
              <a:rPr lang="en-GB" sz="2800" spc="-20" dirty="0">
                <a:solidFill>
                  <a:srgbClr val="000099"/>
                </a:solidFill>
                <a:latin typeface="Arial"/>
                <a:cs typeface="Arial"/>
              </a:rPr>
              <a:t>inter-  </a:t>
            </a:r>
            <a:r>
              <a:rPr lang="en-GB" sz="2800" spc="-90" dirty="0">
                <a:solidFill>
                  <a:srgbClr val="000099"/>
                </a:solidFill>
                <a:latin typeface="Arial"/>
                <a:cs typeface="Arial"/>
              </a:rPr>
              <a:t>organisational</a:t>
            </a:r>
            <a:r>
              <a:rPr lang="en-GB" sz="2800" spc="-13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2800" spc="-105" dirty="0">
                <a:solidFill>
                  <a:srgbClr val="000099"/>
                </a:solidFill>
                <a:latin typeface="Arial"/>
                <a:cs typeface="Arial"/>
              </a:rPr>
              <a:t>arrangements</a:t>
            </a:r>
            <a:endParaRPr lang="en-GB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71064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764663"/>
            <a:ext cx="11466576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 smtClean="0">
                <a:solidFill>
                  <a:srgbClr val="000099"/>
                </a:solidFill>
                <a:latin typeface="Arial"/>
                <a:cs typeface="Arial"/>
              </a:rPr>
              <a:t>Trans national education (TNE)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1677" y="1747531"/>
            <a:ext cx="112471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buChar char="-"/>
              <a:tabLst>
                <a:tab pos="355600" algn="l"/>
              </a:tabLst>
            </a:pP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Students </a:t>
            </a:r>
            <a:r>
              <a:rPr lang="en-GB" sz="3600" spc="-180" dirty="0">
                <a:solidFill>
                  <a:srgbClr val="000099"/>
                </a:solidFill>
                <a:latin typeface="Arial"/>
                <a:cs typeface="Arial"/>
              </a:rPr>
              <a:t>based </a:t>
            </a:r>
            <a:r>
              <a:rPr lang="en-GB" sz="3600" spc="-35" dirty="0">
                <a:solidFill>
                  <a:srgbClr val="000099"/>
                </a:solidFill>
                <a:latin typeface="Arial"/>
                <a:cs typeface="Arial"/>
              </a:rPr>
              <a:t>in </a:t>
            </a:r>
            <a:r>
              <a:rPr lang="en-GB" sz="3600" spc="-70" dirty="0">
                <a:solidFill>
                  <a:srgbClr val="000099"/>
                </a:solidFill>
                <a:latin typeface="Arial"/>
                <a:cs typeface="Arial"/>
              </a:rPr>
              <a:t>country </a:t>
            </a:r>
            <a:r>
              <a:rPr lang="en-GB" sz="3600" spc="-505" dirty="0">
                <a:solidFill>
                  <a:srgbClr val="000099"/>
                </a:solidFill>
                <a:latin typeface="Arial"/>
                <a:cs typeface="Arial"/>
              </a:rPr>
              <a:t>Y 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studying </a:t>
            </a:r>
            <a:r>
              <a:rPr lang="en-GB" sz="3600" spc="-15" dirty="0">
                <a:solidFill>
                  <a:srgbClr val="000099"/>
                </a:solidFill>
                <a:latin typeface="Arial"/>
                <a:cs typeface="Arial"/>
              </a:rPr>
              <a:t>for </a:t>
            </a:r>
            <a:r>
              <a:rPr lang="en-GB" sz="3600" spc="-220" dirty="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lang="en-GB" sz="3600" spc="-140" dirty="0">
                <a:solidFill>
                  <a:srgbClr val="000099"/>
                </a:solidFill>
                <a:latin typeface="Arial"/>
                <a:cs typeface="Arial"/>
              </a:rPr>
              <a:t>degree</a:t>
            </a:r>
            <a:r>
              <a:rPr lang="en-GB" sz="3600" spc="-204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35" dirty="0">
                <a:solidFill>
                  <a:srgbClr val="000099"/>
                </a:solidFill>
                <a:latin typeface="Arial"/>
                <a:cs typeface="Arial"/>
              </a:rPr>
              <a:t>from</a:t>
            </a:r>
            <a:endParaRPr lang="en-GB" sz="3600" dirty="0">
              <a:latin typeface="Arial"/>
              <a:cs typeface="Arial"/>
            </a:endParaRPr>
          </a:p>
          <a:p>
            <a:pPr marL="355600"/>
            <a:r>
              <a:rPr lang="en-GB" sz="3600" spc="-220" dirty="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lang="en-GB" sz="3600" spc="-85" dirty="0">
                <a:solidFill>
                  <a:srgbClr val="000099"/>
                </a:solidFill>
                <a:latin typeface="Arial"/>
                <a:cs typeface="Arial"/>
              </a:rPr>
              <a:t>university </a:t>
            </a:r>
            <a:r>
              <a:rPr lang="en-GB" sz="3600" spc="-35" dirty="0">
                <a:solidFill>
                  <a:srgbClr val="000099"/>
                </a:solidFill>
                <a:latin typeface="Arial"/>
                <a:cs typeface="Arial"/>
              </a:rPr>
              <a:t>in </a:t>
            </a:r>
            <a:r>
              <a:rPr lang="en-GB" sz="3600" spc="-70" dirty="0">
                <a:solidFill>
                  <a:srgbClr val="000099"/>
                </a:solidFill>
                <a:latin typeface="Arial"/>
                <a:cs typeface="Arial"/>
              </a:rPr>
              <a:t>country </a:t>
            </a:r>
            <a:r>
              <a:rPr lang="en-GB" sz="3600" spc="-405" dirty="0">
                <a:solidFill>
                  <a:srgbClr val="000099"/>
                </a:solidFill>
                <a:latin typeface="Arial"/>
                <a:cs typeface="Arial"/>
              </a:rPr>
              <a:t>Z  </a:t>
            </a:r>
            <a:r>
              <a:rPr lang="en-GB" sz="3600" spc="-80" dirty="0">
                <a:solidFill>
                  <a:srgbClr val="000099"/>
                </a:solidFill>
                <a:latin typeface="Arial"/>
                <a:cs typeface="Arial"/>
              </a:rPr>
              <a:t>(i.e.</a:t>
            </a:r>
            <a:r>
              <a:rPr lang="en-GB" sz="3600" spc="-3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240" dirty="0">
                <a:solidFill>
                  <a:srgbClr val="000099"/>
                </a:solidFill>
                <a:latin typeface="Arial"/>
                <a:cs typeface="Arial"/>
              </a:rPr>
              <a:t>UK)</a:t>
            </a:r>
            <a:endParaRPr lang="en-GB" sz="3600" dirty="0">
              <a:latin typeface="Arial"/>
              <a:cs typeface="Arial"/>
            </a:endParaRPr>
          </a:p>
          <a:p>
            <a:pPr marL="355600" indent="-342900">
              <a:buChar char="-"/>
              <a:tabLst>
                <a:tab pos="355600" algn="l"/>
              </a:tabLst>
            </a:pPr>
            <a:r>
              <a:rPr lang="en-GB" sz="3600" spc="-250" dirty="0" smtClean="0">
                <a:solidFill>
                  <a:srgbClr val="000099"/>
                </a:solidFill>
                <a:latin typeface="Arial"/>
                <a:cs typeface="Arial"/>
              </a:rPr>
              <a:t>A </a:t>
            </a:r>
            <a:r>
              <a:rPr lang="en-GB" sz="3600" spc="-10" dirty="0">
                <a:solidFill>
                  <a:srgbClr val="000099"/>
                </a:solidFill>
                <a:latin typeface="Arial"/>
                <a:cs typeface="Arial"/>
              </a:rPr>
              <a:t>total of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665,995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students </a:t>
            </a:r>
            <a:r>
              <a:rPr lang="en-GB" sz="3600" spc="-95" dirty="0">
                <a:solidFill>
                  <a:srgbClr val="000099"/>
                </a:solidFill>
                <a:latin typeface="Arial"/>
                <a:cs typeface="Arial"/>
              </a:rPr>
              <a:t>were </a:t>
            </a:r>
            <a:r>
              <a:rPr lang="en-GB" sz="3600" spc="-100" dirty="0">
                <a:solidFill>
                  <a:srgbClr val="000099"/>
                </a:solidFill>
                <a:latin typeface="Arial"/>
                <a:cs typeface="Arial"/>
              </a:rPr>
              <a:t>involved </a:t>
            </a:r>
            <a:r>
              <a:rPr lang="en-GB" sz="3600" spc="-35" dirty="0">
                <a:solidFill>
                  <a:srgbClr val="000099"/>
                </a:solidFill>
                <a:latin typeface="Arial"/>
                <a:cs typeface="Arial"/>
              </a:rPr>
              <a:t>in</a:t>
            </a:r>
            <a:r>
              <a:rPr lang="en-GB" sz="3600" spc="-35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360" dirty="0">
                <a:solidFill>
                  <a:srgbClr val="000099"/>
                </a:solidFill>
                <a:latin typeface="Arial"/>
                <a:cs typeface="Arial"/>
              </a:rPr>
              <a:t>TNE</a:t>
            </a:r>
            <a:endParaRPr lang="en-GB" sz="3600" dirty="0">
              <a:latin typeface="Arial"/>
              <a:cs typeface="Arial"/>
            </a:endParaRPr>
          </a:p>
          <a:p>
            <a:pPr marL="355600"/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provision </a:t>
            </a:r>
            <a:r>
              <a:rPr lang="en-GB" sz="3600" spc="-35" dirty="0">
                <a:solidFill>
                  <a:srgbClr val="000099"/>
                </a:solidFill>
                <a:latin typeface="Arial"/>
                <a:cs typeface="Arial"/>
              </a:rPr>
              <a:t>in </a:t>
            </a:r>
            <a:r>
              <a:rPr lang="en-GB" sz="3600" spc="-80" dirty="0">
                <a:solidFill>
                  <a:srgbClr val="000099"/>
                </a:solidFill>
                <a:latin typeface="Arial"/>
                <a:cs typeface="Arial"/>
              </a:rPr>
              <a:t>2014/15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(Universities </a:t>
            </a:r>
            <a:r>
              <a:rPr lang="en-GB" sz="3600" spc="-245" dirty="0">
                <a:solidFill>
                  <a:srgbClr val="000099"/>
                </a:solidFill>
                <a:latin typeface="Arial"/>
                <a:cs typeface="Arial"/>
              </a:rPr>
              <a:t>UK,</a:t>
            </a:r>
            <a:r>
              <a:rPr lang="en-GB" sz="3600" spc="-35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30" dirty="0">
                <a:solidFill>
                  <a:srgbClr val="000099"/>
                </a:solidFill>
                <a:latin typeface="Arial"/>
                <a:cs typeface="Arial"/>
              </a:rPr>
              <a:t>2016)</a:t>
            </a:r>
            <a:endParaRPr lang="en-GB" sz="3600" dirty="0">
              <a:latin typeface="Arial"/>
              <a:cs typeface="Arial"/>
            </a:endParaRPr>
          </a:p>
          <a:p>
            <a:pPr marL="355600" indent="-342900">
              <a:spcBef>
                <a:spcPts val="5"/>
              </a:spcBef>
              <a:buChar char="-"/>
              <a:tabLst>
                <a:tab pos="355600" algn="l"/>
              </a:tabLst>
            </a:pPr>
            <a:r>
              <a:rPr lang="en-GB" sz="3600" spc="-20" dirty="0" smtClean="0">
                <a:solidFill>
                  <a:srgbClr val="000099"/>
                </a:solidFill>
                <a:latin typeface="Arial"/>
                <a:cs typeface="Arial"/>
              </a:rPr>
              <a:t>With </a:t>
            </a:r>
            <a:r>
              <a:rPr lang="en-GB" sz="3600" spc="300" dirty="0">
                <a:solidFill>
                  <a:srgbClr val="000099"/>
                </a:solidFill>
                <a:latin typeface="Arial"/>
                <a:cs typeface="Arial"/>
              </a:rPr>
              <a:t>/</a:t>
            </a:r>
            <a:r>
              <a:rPr lang="en-GB" sz="3600" spc="-4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dirty="0">
                <a:solidFill>
                  <a:srgbClr val="000099"/>
                </a:solidFill>
                <a:latin typeface="Arial"/>
                <a:cs typeface="Arial"/>
              </a:rPr>
              <a:t>without </a:t>
            </a:r>
            <a:r>
              <a:rPr lang="en-GB" sz="3600" spc="-105" dirty="0">
                <a:solidFill>
                  <a:srgbClr val="000099"/>
                </a:solidFill>
                <a:latin typeface="Arial"/>
                <a:cs typeface="Arial"/>
              </a:rPr>
              <a:t>local </a:t>
            </a:r>
            <a:r>
              <a:rPr lang="en-GB" sz="3600" spc="-75" dirty="0">
                <a:solidFill>
                  <a:srgbClr val="000099"/>
                </a:solidFill>
                <a:latin typeface="Arial"/>
                <a:cs typeface="Arial"/>
              </a:rPr>
              <a:t>support</a:t>
            </a:r>
            <a:endParaRPr lang="en-GB" sz="3600" dirty="0">
              <a:latin typeface="Arial"/>
              <a:cs typeface="Arial"/>
            </a:endParaRPr>
          </a:p>
          <a:p>
            <a:pPr marL="355600" marR="622300" indent="-342900">
              <a:buChar char="-"/>
              <a:tabLst>
                <a:tab pos="355600" algn="l"/>
              </a:tabLst>
            </a:pPr>
            <a:r>
              <a:rPr lang="en-GB" sz="3600" spc="-175" dirty="0" smtClean="0">
                <a:solidFill>
                  <a:srgbClr val="000099"/>
                </a:solidFill>
                <a:latin typeface="Arial"/>
                <a:cs typeface="Arial"/>
              </a:rPr>
              <a:t>1+2 </a:t>
            </a:r>
            <a:r>
              <a:rPr lang="en-GB" sz="3600" spc="-120" dirty="0">
                <a:solidFill>
                  <a:srgbClr val="000099"/>
                </a:solidFill>
                <a:latin typeface="Arial"/>
                <a:cs typeface="Arial"/>
              </a:rPr>
              <a:t>arrangements, </a:t>
            </a:r>
            <a:r>
              <a:rPr lang="en-GB" sz="3600" spc="-175" dirty="0">
                <a:solidFill>
                  <a:srgbClr val="000099"/>
                </a:solidFill>
                <a:latin typeface="Arial"/>
                <a:cs typeface="Arial"/>
              </a:rPr>
              <a:t>2+1 </a:t>
            </a:r>
            <a:r>
              <a:rPr lang="en-GB" sz="3600" spc="-120" dirty="0">
                <a:solidFill>
                  <a:srgbClr val="000099"/>
                </a:solidFill>
                <a:latin typeface="Arial"/>
                <a:cs typeface="Arial"/>
              </a:rPr>
              <a:t>arrangements, establishing  </a:t>
            </a:r>
            <a:r>
              <a:rPr lang="en-GB" sz="3600" spc="-90" dirty="0">
                <a:solidFill>
                  <a:srgbClr val="000099"/>
                </a:solidFill>
                <a:latin typeface="Arial"/>
                <a:cs typeface="Arial"/>
              </a:rPr>
              <a:t>feeder- </a:t>
            </a:r>
            <a:r>
              <a:rPr lang="en-GB" sz="3600" spc="-45" dirty="0">
                <a:solidFill>
                  <a:srgbClr val="000099"/>
                </a:solidFill>
                <a:latin typeface="Arial"/>
                <a:cs typeface="Arial"/>
              </a:rPr>
              <a:t>institutions </a:t>
            </a:r>
            <a:r>
              <a:rPr lang="en-GB" sz="3600" spc="-30" dirty="0">
                <a:solidFill>
                  <a:srgbClr val="000099"/>
                </a:solidFill>
                <a:latin typeface="Arial"/>
                <a:cs typeface="Arial"/>
              </a:rPr>
              <a:t>(for </a:t>
            </a:r>
            <a:r>
              <a:rPr lang="en-GB" sz="3600" spc="-140" dirty="0">
                <a:solidFill>
                  <a:srgbClr val="000099"/>
                </a:solidFill>
                <a:latin typeface="Arial"/>
                <a:cs typeface="Arial"/>
              </a:rPr>
              <a:t>example,</a:t>
            </a:r>
            <a:r>
              <a:rPr lang="en-GB" sz="3600" spc="-39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20" dirty="0">
                <a:solidFill>
                  <a:srgbClr val="000099"/>
                </a:solidFill>
                <a:latin typeface="Arial"/>
                <a:cs typeface="Arial"/>
              </a:rPr>
              <a:t>pre-masters)</a:t>
            </a:r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866305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924363" y="4610066"/>
            <a:ext cx="1140174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14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endParaRPr lang="en-GB" sz="2800" dirty="0" smtClean="0"/>
          </a:p>
        </p:txBody>
      </p:sp>
      <p:sp>
        <p:nvSpPr>
          <p:cNvPr id="200" name="Shape 200"/>
          <p:cNvSpPr/>
          <p:nvPr/>
        </p:nvSpPr>
        <p:spPr>
          <a:xfrm>
            <a:off x="548641" y="764663"/>
            <a:ext cx="11466576" cy="77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800">
                <a:latin typeface="Code Pro LC"/>
                <a:ea typeface="Code Pro LC"/>
                <a:cs typeface="Code Pro LC"/>
                <a:sym typeface="Code Pro LC"/>
              </a:defRPr>
            </a:lvl1pPr>
          </a:lstStyle>
          <a:p>
            <a:pPr marL="12700" marR="5080"/>
            <a:r>
              <a:rPr lang="en-GB" sz="4400" spc="-5" dirty="0" smtClean="0">
                <a:solidFill>
                  <a:srgbClr val="000099"/>
                </a:solidFill>
                <a:latin typeface="Arial"/>
                <a:cs typeface="Arial"/>
              </a:rPr>
              <a:t>Trans national education (TNE)</a:t>
            </a:r>
            <a:endParaRPr lang="en-GB" sz="4400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1677" y="1747531"/>
            <a:ext cx="11247120" cy="4703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/>
            <a:r>
              <a:rPr lang="en-GB" sz="3600" spc="-65" dirty="0">
                <a:solidFill>
                  <a:srgbClr val="000099"/>
                </a:solidFill>
                <a:latin typeface="Arial"/>
                <a:cs typeface="Arial"/>
              </a:rPr>
              <a:t>Northumbria </a:t>
            </a:r>
            <a:r>
              <a:rPr lang="en-GB" sz="3600" spc="-95" dirty="0">
                <a:solidFill>
                  <a:srgbClr val="000099"/>
                </a:solidFill>
                <a:latin typeface="Arial"/>
                <a:cs typeface="Arial"/>
              </a:rPr>
              <a:t>University </a:t>
            </a:r>
            <a:r>
              <a:rPr lang="en-GB" sz="3600" spc="-140" dirty="0">
                <a:solidFill>
                  <a:srgbClr val="000099"/>
                </a:solidFill>
                <a:latin typeface="Arial"/>
                <a:cs typeface="Arial"/>
              </a:rPr>
              <a:t>Newcastle </a:t>
            </a:r>
            <a:r>
              <a:rPr lang="en-GB" sz="3600" spc="35" dirty="0">
                <a:solidFill>
                  <a:srgbClr val="000099"/>
                </a:solidFill>
                <a:latin typeface="Arial"/>
                <a:cs typeface="Arial"/>
              </a:rPr>
              <a:t>&amp;</a:t>
            </a:r>
            <a:r>
              <a:rPr lang="en-GB" sz="3600" spc="-1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204" dirty="0">
                <a:solidFill>
                  <a:srgbClr val="000099"/>
                </a:solidFill>
                <a:latin typeface="Arial"/>
                <a:cs typeface="Arial"/>
              </a:rPr>
              <a:t>Business</a:t>
            </a:r>
            <a:endParaRPr lang="en-GB" sz="3600" dirty="0">
              <a:latin typeface="Arial"/>
              <a:cs typeface="Arial"/>
            </a:endParaRPr>
          </a:p>
          <a:p>
            <a:pPr marL="12700"/>
            <a:r>
              <a:rPr lang="en-GB" sz="3600" spc="-114" dirty="0">
                <a:solidFill>
                  <a:srgbClr val="000099"/>
                </a:solidFill>
                <a:latin typeface="Arial"/>
                <a:cs typeface="Arial"/>
              </a:rPr>
              <a:t>Management </a:t>
            </a:r>
            <a:r>
              <a:rPr lang="en-GB" sz="3600" spc="-180" dirty="0">
                <a:solidFill>
                  <a:srgbClr val="000099"/>
                </a:solidFill>
                <a:latin typeface="Arial"/>
                <a:cs typeface="Arial"/>
              </a:rPr>
              <a:t>School </a:t>
            </a:r>
            <a:r>
              <a:rPr lang="en-GB" sz="3600" spc="-155" dirty="0">
                <a:solidFill>
                  <a:srgbClr val="000099"/>
                </a:solidFill>
                <a:latin typeface="Arial"/>
                <a:cs typeface="Arial"/>
              </a:rPr>
              <a:t>(Sri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200" dirty="0">
                <a:solidFill>
                  <a:srgbClr val="000099"/>
                </a:solidFill>
                <a:latin typeface="Arial"/>
                <a:cs typeface="Arial"/>
              </a:rPr>
              <a:t>Lanka</a:t>
            </a:r>
            <a:r>
              <a:rPr lang="en-GB" sz="3600" spc="-200" dirty="0" smtClean="0">
                <a:solidFill>
                  <a:srgbClr val="000099"/>
                </a:solidFill>
                <a:latin typeface="Arial"/>
                <a:cs typeface="Arial"/>
              </a:rPr>
              <a:t>)</a:t>
            </a:r>
          </a:p>
          <a:p>
            <a:pPr marL="12700"/>
            <a:endParaRPr lang="en-GB" sz="3600" spc="-200" dirty="0" smtClean="0">
              <a:solidFill>
                <a:srgbClr val="000099"/>
              </a:solidFill>
              <a:latin typeface="Arial"/>
              <a:cs typeface="Arial"/>
            </a:endParaRPr>
          </a:p>
          <a:p>
            <a:pPr marL="12700"/>
            <a:r>
              <a:rPr lang="en-GB" sz="3600" spc="-310" dirty="0">
                <a:solidFill>
                  <a:srgbClr val="000099"/>
                </a:solidFill>
                <a:latin typeface="Arial"/>
                <a:cs typeface="Arial"/>
              </a:rPr>
              <a:t>BA </a:t>
            </a:r>
            <a:r>
              <a:rPr lang="en-GB" sz="3600" spc="-160" dirty="0">
                <a:solidFill>
                  <a:srgbClr val="000099"/>
                </a:solidFill>
                <a:latin typeface="Arial"/>
                <a:cs typeface="Arial"/>
              </a:rPr>
              <a:t>(Hons) </a:t>
            </a:r>
            <a:r>
              <a:rPr lang="en-GB" sz="3600" spc="-204" dirty="0">
                <a:solidFill>
                  <a:srgbClr val="000099"/>
                </a:solidFill>
                <a:latin typeface="Arial"/>
                <a:cs typeface="Arial"/>
              </a:rPr>
              <a:t>Business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and</a:t>
            </a:r>
            <a:r>
              <a:rPr lang="en-GB" sz="3600" spc="14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10" dirty="0">
                <a:solidFill>
                  <a:srgbClr val="000099"/>
                </a:solidFill>
                <a:latin typeface="Arial"/>
                <a:cs typeface="Arial"/>
              </a:rPr>
              <a:t>Management,</a:t>
            </a:r>
            <a:endParaRPr lang="en-GB" sz="3600" dirty="0">
              <a:latin typeface="Arial"/>
              <a:cs typeface="Arial"/>
            </a:endParaRPr>
          </a:p>
          <a:p>
            <a:pPr marL="12700" marR="5080">
              <a:spcBef>
                <a:spcPts val="670"/>
              </a:spcBef>
            </a:pPr>
            <a:r>
              <a:rPr lang="en-GB" sz="3600" spc="-385" dirty="0">
                <a:solidFill>
                  <a:srgbClr val="000099"/>
                </a:solidFill>
                <a:latin typeface="Arial"/>
                <a:cs typeface="Arial"/>
              </a:rPr>
              <a:t>BSc </a:t>
            </a:r>
            <a:r>
              <a:rPr lang="en-GB" sz="3600" spc="-160" dirty="0">
                <a:solidFill>
                  <a:srgbClr val="000099"/>
                </a:solidFill>
                <a:latin typeface="Arial"/>
                <a:cs typeface="Arial"/>
              </a:rPr>
              <a:t>(Hons) Human </a:t>
            </a:r>
            <a:r>
              <a:rPr lang="en-GB" sz="3600" spc="-200" dirty="0">
                <a:solidFill>
                  <a:srgbClr val="000099"/>
                </a:solidFill>
                <a:latin typeface="Arial"/>
                <a:cs typeface="Arial"/>
              </a:rPr>
              <a:t>Resource </a:t>
            </a:r>
            <a:r>
              <a:rPr lang="en-GB" sz="3600" spc="-114" dirty="0">
                <a:solidFill>
                  <a:srgbClr val="000099"/>
                </a:solidFill>
                <a:latin typeface="Arial"/>
                <a:cs typeface="Arial"/>
              </a:rPr>
              <a:t>Management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and  </a:t>
            </a:r>
            <a:r>
              <a:rPr lang="en-GB" sz="3600" spc="-155" dirty="0">
                <a:solidFill>
                  <a:srgbClr val="000099"/>
                </a:solidFill>
                <a:latin typeface="Arial"/>
                <a:cs typeface="Arial"/>
              </a:rPr>
              <a:t>Leadership</a:t>
            </a:r>
            <a:endParaRPr lang="en-GB" sz="3600" dirty="0">
              <a:latin typeface="Arial"/>
              <a:cs typeface="Arial"/>
            </a:endParaRPr>
          </a:p>
          <a:p>
            <a:pPr marL="12700">
              <a:spcBef>
                <a:spcPts val="675"/>
              </a:spcBef>
            </a:pPr>
            <a:r>
              <a:rPr lang="en-GB" sz="3600" spc="-315" dirty="0">
                <a:solidFill>
                  <a:srgbClr val="000099"/>
                </a:solidFill>
                <a:latin typeface="Arial"/>
                <a:cs typeface="Arial"/>
              </a:rPr>
              <a:t>BA </a:t>
            </a:r>
            <a:r>
              <a:rPr lang="en-GB" sz="3600" spc="-160" dirty="0">
                <a:solidFill>
                  <a:srgbClr val="000099"/>
                </a:solidFill>
                <a:latin typeface="Arial"/>
                <a:cs typeface="Arial"/>
              </a:rPr>
              <a:t>(Hons) </a:t>
            </a:r>
            <a:r>
              <a:rPr lang="en-GB" sz="3600" spc="-155" dirty="0">
                <a:solidFill>
                  <a:srgbClr val="000099"/>
                </a:solidFill>
                <a:latin typeface="Arial"/>
                <a:cs typeface="Arial"/>
              </a:rPr>
              <a:t>Leadership </a:t>
            </a:r>
            <a:r>
              <a:rPr lang="en-GB" sz="3600" spc="-135" dirty="0">
                <a:solidFill>
                  <a:srgbClr val="000099"/>
                </a:solidFill>
                <a:latin typeface="Arial"/>
                <a:cs typeface="Arial"/>
              </a:rPr>
              <a:t>and</a:t>
            </a:r>
            <a:r>
              <a:rPr lang="en-GB" sz="3600" spc="80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lang="en-GB" sz="3600" spc="-114" dirty="0">
                <a:solidFill>
                  <a:srgbClr val="000099"/>
                </a:solidFill>
                <a:latin typeface="Arial"/>
                <a:cs typeface="Arial"/>
              </a:rPr>
              <a:t>Management</a:t>
            </a:r>
            <a:endParaRPr lang="en-GB" sz="3600" dirty="0">
              <a:latin typeface="Arial"/>
              <a:cs typeface="Arial"/>
            </a:endParaRPr>
          </a:p>
          <a:p>
            <a:pPr marL="12700"/>
            <a:endParaRPr lang="en-GB"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7303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542</Words>
  <Application>Microsoft Office PowerPoint</Application>
  <PresentationFormat>Custom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Code Pro LC</vt:lpstr>
      <vt:lpstr>Helvetica</vt:lpstr>
      <vt:lpstr>Helvetica Light</vt:lpstr>
      <vt:lpstr>Helvetica Neue</vt:lpstr>
      <vt:lpstr>Quincy CF</vt:lpstr>
      <vt:lpstr>Times New Roman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Expectations &amp;  Academic  tensions  (role/identity)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 Casap</dc:creator>
  <cp:lastModifiedBy>Dorin Festeu</cp:lastModifiedBy>
  <cp:revision>24</cp:revision>
  <dcterms:modified xsi:type="dcterms:W3CDTF">2018-04-26T08:57:09Z</dcterms:modified>
</cp:coreProperties>
</file>