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notesMasterIdLst>
    <p:notesMasterId r:id="rId33"/>
  </p:notesMasterIdLst>
  <p:sldIdLst>
    <p:sldId id="262" r:id="rId2"/>
    <p:sldId id="305" r:id="rId3"/>
    <p:sldId id="291" r:id="rId4"/>
    <p:sldId id="306" r:id="rId5"/>
    <p:sldId id="309" r:id="rId6"/>
    <p:sldId id="310" r:id="rId7"/>
    <p:sldId id="308" r:id="rId8"/>
    <p:sldId id="307" r:id="rId9"/>
    <p:sldId id="311" r:id="rId10"/>
    <p:sldId id="322" r:id="rId11"/>
    <p:sldId id="312" r:id="rId12"/>
    <p:sldId id="313" r:id="rId13"/>
    <p:sldId id="317" r:id="rId14"/>
    <p:sldId id="316" r:id="rId15"/>
    <p:sldId id="323" r:id="rId16"/>
    <p:sldId id="324" r:id="rId17"/>
    <p:sldId id="318" r:id="rId18"/>
    <p:sldId id="319" r:id="rId19"/>
    <p:sldId id="320" r:id="rId20"/>
    <p:sldId id="321" r:id="rId21"/>
    <p:sldId id="330" r:id="rId22"/>
    <p:sldId id="331" r:id="rId23"/>
    <p:sldId id="332" r:id="rId24"/>
    <p:sldId id="333" r:id="rId25"/>
    <p:sldId id="328" r:id="rId26"/>
    <p:sldId id="270" r:id="rId27"/>
    <p:sldId id="325" r:id="rId28"/>
    <p:sldId id="326" r:id="rId29"/>
    <p:sldId id="327" r:id="rId30"/>
    <p:sldId id="329" r:id="rId31"/>
    <p:sldId id="284" r:id="rId3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8"/>
    <a:srgbClr val="D8E1E8"/>
    <a:srgbClr val="CCCCFF"/>
    <a:srgbClr val="CCECFF"/>
    <a:srgbClr val="73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rbuot.mru.local\Dfs_Users\Groups\Tarptautiskumo_tarnyba\ATASKAITOS%20UZ%202017%20metus\Taisomos\Ataskaita_studijos_grafikai_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'Visi aktyvūs grafikai_STUDIJOS '!$E$6</c:f>
              <c:strCache>
                <c:ptCount val="1"/>
                <c:pt idx="0">
                  <c:v>2016 y.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'Visi aktyvūs grafikai_STUDIJOS '!$B$7:$B$9</c:f>
              <c:strCache>
                <c:ptCount val="3"/>
                <c:pt idx="0">
                  <c:v>I cycle</c:v>
                </c:pt>
                <c:pt idx="1">
                  <c:v>II cycle</c:v>
                </c:pt>
                <c:pt idx="2">
                  <c:v>III cycle</c:v>
                </c:pt>
              </c:strCache>
            </c:strRef>
          </c:cat>
          <c:val>
            <c:numRef>
              <c:f>'Visi aktyvūs grafikai_STUDIJOS '!$E$7:$E$9</c:f>
              <c:numCache>
                <c:formatCode>General</c:formatCode>
                <c:ptCount val="3"/>
                <c:pt idx="0">
                  <c:v>7174</c:v>
                </c:pt>
                <c:pt idx="1">
                  <c:v>3495</c:v>
                </c:pt>
                <c:pt idx="2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1-45B6-B5D4-5A07223651E2}"/>
            </c:ext>
          </c:extLst>
        </c:ser>
        <c:ser>
          <c:idx val="3"/>
          <c:order val="3"/>
          <c:tx>
            <c:strRef>
              <c:f>'Visi aktyvūs grafikai_STUDIJOS '!$F$6</c:f>
              <c:strCache>
                <c:ptCount val="1"/>
                <c:pt idx="0">
                  <c:v>2017 y.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'Visi aktyvūs grafikai_STUDIJOS '!$B$7:$B$9</c:f>
              <c:strCache>
                <c:ptCount val="3"/>
                <c:pt idx="0">
                  <c:v>I cycle</c:v>
                </c:pt>
                <c:pt idx="1">
                  <c:v>II cycle</c:v>
                </c:pt>
                <c:pt idx="2">
                  <c:v>III cycle</c:v>
                </c:pt>
              </c:strCache>
            </c:strRef>
          </c:cat>
          <c:val>
            <c:numRef>
              <c:f>'Visi aktyvūs grafikai_STUDIJOS '!$F$7:$F$9</c:f>
              <c:numCache>
                <c:formatCode>General</c:formatCode>
                <c:ptCount val="3"/>
                <c:pt idx="0">
                  <c:v>5318</c:v>
                </c:pt>
                <c:pt idx="1">
                  <c:v>2960</c:v>
                </c:pt>
                <c:pt idx="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1-45B6-B5D4-5A0722365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6284736"/>
        <c:axId val="216285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'Visi aktyvūs grafikai_STUDIJOS '!$C$6</c15:sqref>
                        </c15:formulaRef>
                      </c:ext>
                    </c:extLst>
                    <c:strCache>
                      <c:ptCount val="1"/>
                      <c:pt idx="0">
                        <c:v>2014 m.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'Visi aktyvūs grafikai_STUDIJOS '!$B$7:$B$9</c15:sqref>
                        </c15:formulaRef>
                      </c:ext>
                    </c:extLst>
                    <c:strCache>
                      <c:ptCount val="3"/>
                      <c:pt idx="0">
                        <c:v>I cycle</c:v>
                      </c:pt>
                      <c:pt idx="1">
                        <c:v>II cycle</c:v>
                      </c:pt>
                      <c:pt idx="2">
                        <c:v>III cycle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'Visi aktyvūs grafikai_STUDIJOS '!$C$7:$C$9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9321</c:v>
                      </c:pt>
                      <c:pt idx="1">
                        <c:v>4947</c:v>
                      </c:pt>
                      <c:pt idx="2">
                        <c:v>173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891-45B6-B5D4-5A07223651E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'Visi aktyvūs grafikai_STUDIJOS '!$D$6</c15:sqref>
                        </c15:formulaRef>
                      </c:ext>
                    </c:extLst>
                    <c:strCache>
                      <c:ptCount val="1"/>
                      <c:pt idx="0">
                        <c:v>2015 m.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'Visi aktyvūs grafikai_STUDIJOS '!$B$7:$B$9</c15:sqref>
                        </c15:formulaRef>
                      </c:ext>
                    </c:extLst>
                    <c:strCache>
                      <c:ptCount val="3"/>
                      <c:pt idx="0">
                        <c:v>I cycle</c:v>
                      </c:pt>
                      <c:pt idx="1">
                        <c:v>II cycle</c:v>
                      </c:pt>
                      <c:pt idx="2">
                        <c:v>III cycle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'Visi aktyvūs grafikai_STUDIJOS '!$D$7:$D$9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8469</c:v>
                      </c:pt>
                      <c:pt idx="1">
                        <c:v>4065</c:v>
                      </c:pt>
                      <c:pt idx="2">
                        <c:v>163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891-45B6-B5D4-5A07223651E2}"/>
                  </c:ext>
                </c:extLst>
              </c15:ser>
            </c15:filteredBarSeries>
          </c:ext>
        </c:extLst>
      </c:barChart>
      <c:catAx>
        <c:axId val="2162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6285128"/>
        <c:crosses val="autoZero"/>
        <c:auto val="1"/>
        <c:lblAlgn val="ctr"/>
        <c:lblOffset val="100"/>
        <c:noMultiLvlLbl val="0"/>
      </c:catAx>
      <c:valAx>
        <c:axId val="21628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62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6376A-26C7-48B6-BB7D-21CBAA25A01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88781-A357-4995-A2DE-BD755E927C13}">
      <dgm:prSet phldrT="[Text]"/>
      <dgm:spPr/>
      <dgm:t>
        <a:bodyPr/>
        <a:lstStyle/>
        <a:p>
          <a:r>
            <a:rPr lang="lt-LT" dirty="0" smtClean="0"/>
            <a:t>I </a:t>
          </a:r>
          <a:r>
            <a:rPr lang="lt-LT" dirty="0" err="1" smtClean="0"/>
            <a:t>year</a:t>
          </a:r>
          <a:endParaRPr lang="en-US" dirty="0"/>
        </a:p>
      </dgm:t>
    </dgm:pt>
    <dgm:pt modelId="{62D2F8E1-B69F-4134-9747-6617E7D4FE06}" type="parTrans" cxnId="{6A6BAB71-034D-442A-9D33-E32B30ACE087}">
      <dgm:prSet/>
      <dgm:spPr/>
      <dgm:t>
        <a:bodyPr/>
        <a:lstStyle/>
        <a:p>
          <a:endParaRPr lang="en-US"/>
        </a:p>
      </dgm:t>
    </dgm:pt>
    <dgm:pt modelId="{6E8F2B3B-40F3-40F0-A07A-1E1E85F5CB4D}" type="sibTrans" cxnId="{6A6BAB71-034D-442A-9D33-E32B30ACE087}">
      <dgm:prSet/>
      <dgm:spPr/>
      <dgm:t>
        <a:bodyPr/>
        <a:lstStyle/>
        <a:p>
          <a:endParaRPr lang="en-US"/>
        </a:p>
      </dgm:t>
    </dgm:pt>
    <dgm:pt modelId="{E535444B-9B9A-4FBF-A7B0-3F123B8BB99F}">
      <dgm:prSet phldrT="[Text]"/>
      <dgm:spPr/>
      <dgm:t>
        <a:bodyPr/>
        <a:lstStyle/>
        <a:p>
          <a:r>
            <a:rPr lang="lt-LT" dirty="0" smtClean="0"/>
            <a:t>1 </a:t>
          </a:r>
          <a:r>
            <a:rPr lang="lt-LT" dirty="0" err="1" smtClean="0"/>
            <a:t>semester</a:t>
          </a:r>
          <a:r>
            <a:rPr lang="lt-LT" dirty="0" smtClean="0"/>
            <a:t> at MRU</a:t>
          </a:r>
          <a:endParaRPr lang="en-US" dirty="0"/>
        </a:p>
      </dgm:t>
    </dgm:pt>
    <dgm:pt modelId="{32E707E6-D941-4569-8BA2-BA44C19DB871}" type="parTrans" cxnId="{B1B32ECE-C9EB-418E-B1FC-BE9D2E7ACCB2}">
      <dgm:prSet/>
      <dgm:spPr/>
      <dgm:t>
        <a:bodyPr/>
        <a:lstStyle/>
        <a:p>
          <a:endParaRPr lang="en-US"/>
        </a:p>
      </dgm:t>
    </dgm:pt>
    <dgm:pt modelId="{0F1C1CF4-F608-43EC-8AA3-18D5EAAE0A3A}" type="sibTrans" cxnId="{B1B32ECE-C9EB-418E-B1FC-BE9D2E7ACCB2}">
      <dgm:prSet/>
      <dgm:spPr/>
      <dgm:t>
        <a:bodyPr/>
        <a:lstStyle/>
        <a:p>
          <a:endParaRPr lang="en-US"/>
        </a:p>
      </dgm:t>
    </dgm:pt>
    <dgm:pt modelId="{A111FCAD-AC1E-4FAD-8992-19CB6C9B256A}">
      <dgm:prSet phldrT="[Text]"/>
      <dgm:spPr/>
      <dgm:t>
        <a:bodyPr/>
        <a:lstStyle/>
        <a:p>
          <a:r>
            <a:rPr lang="lt-LT" dirty="0" smtClean="0"/>
            <a:t>2 </a:t>
          </a:r>
          <a:r>
            <a:rPr lang="lt-LT" dirty="0" err="1" smtClean="0"/>
            <a:t>semester</a:t>
          </a:r>
          <a:r>
            <a:rPr lang="lt-LT" dirty="0" smtClean="0"/>
            <a:t> at MRU</a:t>
          </a:r>
          <a:endParaRPr lang="en-US" dirty="0"/>
        </a:p>
      </dgm:t>
    </dgm:pt>
    <dgm:pt modelId="{27DE076A-93B4-41E7-BEBF-55DFBDB1FEBD}" type="parTrans" cxnId="{9B2211E6-226E-41CC-BE0A-F85C9D279773}">
      <dgm:prSet/>
      <dgm:spPr/>
      <dgm:t>
        <a:bodyPr/>
        <a:lstStyle/>
        <a:p>
          <a:endParaRPr lang="en-US"/>
        </a:p>
      </dgm:t>
    </dgm:pt>
    <dgm:pt modelId="{6B39878A-5BB8-46D7-AECD-8AC0A921F1E1}" type="sibTrans" cxnId="{9B2211E6-226E-41CC-BE0A-F85C9D279773}">
      <dgm:prSet/>
      <dgm:spPr/>
      <dgm:t>
        <a:bodyPr/>
        <a:lstStyle/>
        <a:p>
          <a:endParaRPr lang="en-US"/>
        </a:p>
      </dgm:t>
    </dgm:pt>
    <dgm:pt modelId="{9C9EFE38-91A1-4234-ACBD-748FBEE5B552}">
      <dgm:prSet phldrT="[Text]"/>
      <dgm:spPr/>
      <dgm:t>
        <a:bodyPr/>
        <a:lstStyle/>
        <a:p>
          <a:r>
            <a:rPr lang="lt-LT" dirty="0" smtClean="0"/>
            <a:t>II </a:t>
          </a:r>
          <a:r>
            <a:rPr lang="lt-LT" dirty="0" err="1" smtClean="0"/>
            <a:t>year</a:t>
          </a:r>
          <a:endParaRPr lang="en-US" dirty="0"/>
        </a:p>
      </dgm:t>
    </dgm:pt>
    <dgm:pt modelId="{8593FE27-F953-474C-ABB5-F1CE55B07BED}" type="parTrans" cxnId="{63771C97-BD92-4220-A42E-5481ACF33752}">
      <dgm:prSet/>
      <dgm:spPr/>
      <dgm:t>
        <a:bodyPr/>
        <a:lstStyle/>
        <a:p>
          <a:endParaRPr lang="en-US"/>
        </a:p>
      </dgm:t>
    </dgm:pt>
    <dgm:pt modelId="{3C07AB8C-BB32-4D3A-8DB7-2019DB366A3C}" type="sibTrans" cxnId="{63771C97-BD92-4220-A42E-5481ACF33752}">
      <dgm:prSet/>
      <dgm:spPr/>
      <dgm:t>
        <a:bodyPr/>
        <a:lstStyle/>
        <a:p>
          <a:endParaRPr lang="en-US"/>
        </a:p>
      </dgm:t>
    </dgm:pt>
    <dgm:pt modelId="{339E913C-E0D8-49CE-9A92-516988E7F931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lt-LT" dirty="0" smtClean="0"/>
            <a:t> </a:t>
          </a:r>
          <a:r>
            <a:rPr lang="lt-LT" dirty="0" err="1" smtClean="0"/>
            <a:t>semester</a:t>
          </a:r>
          <a:r>
            <a:rPr lang="lt-LT" dirty="0" smtClean="0"/>
            <a:t> at </a:t>
          </a:r>
          <a:r>
            <a:rPr lang="lt-LT" dirty="0" smtClean="0"/>
            <a:t>SM</a:t>
          </a:r>
          <a:r>
            <a:rPr lang="en-US" dirty="0" smtClean="0"/>
            <a:t>B</a:t>
          </a:r>
          <a:r>
            <a:rPr lang="lt-LT" dirty="0" smtClean="0"/>
            <a:t>U</a:t>
          </a:r>
          <a:endParaRPr lang="en-US" dirty="0"/>
        </a:p>
      </dgm:t>
    </dgm:pt>
    <dgm:pt modelId="{F1E445CF-60A9-40EA-9C4A-5E3B5727448B}" type="parTrans" cxnId="{CAB4B172-818A-4196-A6DD-2F4FC4D98E2A}">
      <dgm:prSet/>
      <dgm:spPr/>
      <dgm:t>
        <a:bodyPr/>
        <a:lstStyle/>
        <a:p>
          <a:endParaRPr lang="en-US"/>
        </a:p>
      </dgm:t>
    </dgm:pt>
    <dgm:pt modelId="{2B47EF59-4082-4995-9C93-36D27AD9C9F2}" type="sibTrans" cxnId="{CAB4B172-818A-4196-A6DD-2F4FC4D98E2A}">
      <dgm:prSet/>
      <dgm:spPr/>
      <dgm:t>
        <a:bodyPr/>
        <a:lstStyle/>
        <a:p>
          <a:endParaRPr lang="en-US"/>
        </a:p>
      </dgm:t>
    </dgm:pt>
    <dgm:pt modelId="{B0416EDE-6966-4A9A-A5AF-1E6A177DDAED}">
      <dgm:prSet phldrT="[Text]"/>
      <dgm:spPr/>
      <dgm:t>
        <a:bodyPr/>
        <a:lstStyle/>
        <a:p>
          <a:r>
            <a:rPr lang="lt-LT" dirty="0" smtClean="0"/>
            <a:t>4 </a:t>
          </a:r>
          <a:r>
            <a:rPr lang="lt-LT" dirty="0" err="1" smtClean="0"/>
            <a:t>semester</a:t>
          </a:r>
          <a:r>
            <a:rPr lang="lt-LT" dirty="0" smtClean="0"/>
            <a:t> - Internship and </a:t>
          </a:r>
          <a:r>
            <a:rPr lang="lt-LT" dirty="0" err="1" smtClean="0"/>
            <a:t>master</a:t>
          </a:r>
          <a:r>
            <a:rPr lang="lt-LT" dirty="0" smtClean="0"/>
            <a:t> </a:t>
          </a:r>
          <a:r>
            <a:rPr lang="lt-LT" dirty="0" err="1" smtClean="0"/>
            <a:t>thesis</a:t>
          </a:r>
          <a:r>
            <a:rPr lang="lt-LT" dirty="0" smtClean="0"/>
            <a:t> </a:t>
          </a:r>
          <a:endParaRPr lang="en-US" dirty="0"/>
        </a:p>
      </dgm:t>
    </dgm:pt>
    <dgm:pt modelId="{943AE1A6-DADE-4C84-9711-529E0FB8F213}" type="parTrans" cxnId="{F21BA359-7D23-4B4B-92B4-F5756C4E98C0}">
      <dgm:prSet/>
      <dgm:spPr/>
      <dgm:t>
        <a:bodyPr/>
        <a:lstStyle/>
        <a:p>
          <a:endParaRPr lang="en-US"/>
        </a:p>
      </dgm:t>
    </dgm:pt>
    <dgm:pt modelId="{D0370580-44A5-464C-A96B-C663B2E2818C}" type="sibTrans" cxnId="{F21BA359-7D23-4B4B-92B4-F5756C4E98C0}">
      <dgm:prSet/>
      <dgm:spPr/>
      <dgm:t>
        <a:bodyPr/>
        <a:lstStyle/>
        <a:p>
          <a:endParaRPr lang="en-US"/>
        </a:p>
      </dgm:t>
    </dgm:pt>
    <dgm:pt modelId="{9AA251D3-C4DB-4291-8F1B-6956EFC91FF4}" type="pres">
      <dgm:prSet presAssocID="{6066376A-26C7-48B6-BB7D-21CBAA25A0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778DB7-ADB7-4594-A5CB-912EA5485FEF}" type="pres">
      <dgm:prSet presAssocID="{40388781-A357-4995-A2DE-BD755E927C13}" presName="linNode" presStyleCnt="0"/>
      <dgm:spPr/>
    </dgm:pt>
    <dgm:pt modelId="{06AB466E-7885-4666-9919-AAD18B30F7E4}" type="pres">
      <dgm:prSet presAssocID="{40388781-A357-4995-A2DE-BD755E927C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0BD4D-D424-49D7-9E7D-9A983B3F1D55}" type="pres">
      <dgm:prSet presAssocID="{40388781-A357-4995-A2DE-BD755E927C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7CC5-CCEC-4161-B0E6-210B88D2F97F}" type="pres">
      <dgm:prSet presAssocID="{6E8F2B3B-40F3-40F0-A07A-1E1E85F5CB4D}" presName="spacing" presStyleCnt="0"/>
      <dgm:spPr/>
    </dgm:pt>
    <dgm:pt modelId="{C8EF62E5-158D-48C7-9A31-220153FDA728}" type="pres">
      <dgm:prSet presAssocID="{9C9EFE38-91A1-4234-ACBD-748FBEE5B552}" presName="linNode" presStyleCnt="0"/>
      <dgm:spPr/>
    </dgm:pt>
    <dgm:pt modelId="{F356DFFF-2093-4B23-A1DD-34E8A3EB0439}" type="pres">
      <dgm:prSet presAssocID="{9C9EFE38-91A1-4234-ACBD-748FBEE5B55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5C21B-FE22-4BE5-B5AA-831C78B0E328}" type="pres">
      <dgm:prSet presAssocID="{9C9EFE38-91A1-4234-ACBD-748FBEE5B55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AB17F-B7AD-484F-AE96-226713A77DD9}" type="presOf" srcId="{6066376A-26C7-48B6-BB7D-21CBAA25A01D}" destId="{9AA251D3-C4DB-4291-8F1B-6956EFC91FF4}" srcOrd="0" destOrd="0" presId="urn:microsoft.com/office/officeart/2005/8/layout/vList6"/>
    <dgm:cxn modelId="{4CF18B6B-3C40-4B82-83B5-E335AC4DF3D3}" type="presOf" srcId="{B0416EDE-6966-4A9A-A5AF-1E6A177DDAED}" destId="{A395C21B-FE22-4BE5-B5AA-831C78B0E328}" srcOrd="0" destOrd="1" presId="urn:microsoft.com/office/officeart/2005/8/layout/vList6"/>
    <dgm:cxn modelId="{3AAA3F35-6AF2-4C15-B9BE-472A9D616D55}" type="presOf" srcId="{40388781-A357-4995-A2DE-BD755E927C13}" destId="{06AB466E-7885-4666-9919-AAD18B30F7E4}" srcOrd="0" destOrd="0" presId="urn:microsoft.com/office/officeart/2005/8/layout/vList6"/>
    <dgm:cxn modelId="{B1B32ECE-C9EB-418E-B1FC-BE9D2E7ACCB2}" srcId="{40388781-A357-4995-A2DE-BD755E927C13}" destId="{E535444B-9B9A-4FBF-A7B0-3F123B8BB99F}" srcOrd="0" destOrd="0" parTransId="{32E707E6-D941-4569-8BA2-BA44C19DB871}" sibTransId="{0F1C1CF4-F608-43EC-8AA3-18D5EAAE0A3A}"/>
    <dgm:cxn modelId="{EF7D3AAB-80A9-4DAA-B8A5-1BA157111379}" type="presOf" srcId="{E535444B-9B9A-4FBF-A7B0-3F123B8BB99F}" destId="{C9F0BD4D-D424-49D7-9E7D-9A983B3F1D55}" srcOrd="0" destOrd="0" presId="urn:microsoft.com/office/officeart/2005/8/layout/vList6"/>
    <dgm:cxn modelId="{CAB4B172-818A-4196-A6DD-2F4FC4D98E2A}" srcId="{9C9EFE38-91A1-4234-ACBD-748FBEE5B552}" destId="{339E913C-E0D8-49CE-9A92-516988E7F931}" srcOrd="0" destOrd="0" parTransId="{F1E445CF-60A9-40EA-9C4A-5E3B5727448B}" sibTransId="{2B47EF59-4082-4995-9C93-36D27AD9C9F2}"/>
    <dgm:cxn modelId="{BEBC8E32-A7BE-4DED-BAA4-3AB0010AFE9C}" type="presOf" srcId="{9C9EFE38-91A1-4234-ACBD-748FBEE5B552}" destId="{F356DFFF-2093-4B23-A1DD-34E8A3EB0439}" srcOrd="0" destOrd="0" presId="urn:microsoft.com/office/officeart/2005/8/layout/vList6"/>
    <dgm:cxn modelId="{85246171-B3FA-46DF-B2C2-CF5620C991A0}" type="presOf" srcId="{339E913C-E0D8-49CE-9A92-516988E7F931}" destId="{A395C21B-FE22-4BE5-B5AA-831C78B0E328}" srcOrd="0" destOrd="0" presId="urn:microsoft.com/office/officeart/2005/8/layout/vList6"/>
    <dgm:cxn modelId="{63771C97-BD92-4220-A42E-5481ACF33752}" srcId="{6066376A-26C7-48B6-BB7D-21CBAA25A01D}" destId="{9C9EFE38-91A1-4234-ACBD-748FBEE5B552}" srcOrd="1" destOrd="0" parTransId="{8593FE27-F953-474C-ABB5-F1CE55B07BED}" sibTransId="{3C07AB8C-BB32-4D3A-8DB7-2019DB366A3C}"/>
    <dgm:cxn modelId="{9B2211E6-226E-41CC-BE0A-F85C9D279773}" srcId="{40388781-A357-4995-A2DE-BD755E927C13}" destId="{A111FCAD-AC1E-4FAD-8992-19CB6C9B256A}" srcOrd="1" destOrd="0" parTransId="{27DE076A-93B4-41E7-BEBF-55DFBDB1FEBD}" sibTransId="{6B39878A-5BB8-46D7-AECD-8AC0A921F1E1}"/>
    <dgm:cxn modelId="{6A6BAB71-034D-442A-9D33-E32B30ACE087}" srcId="{6066376A-26C7-48B6-BB7D-21CBAA25A01D}" destId="{40388781-A357-4995-A2DE-BD755E927C13}" srcOrd="0" destOrd="0" parTransId="{62D2F8E1-B69F-4134-9747-6617E7D4FE06}" sibTransId="{6E8F2B3B-40F3-40F0-A07A-1E1E85F5CB4D}"/>
    <dgm:cxn modelId="{D6280B43-7279-49F6-B499-10F2732538F9}" type="presOf" srcId="{A111FCAD-AC1E-4FAD-8992-19CB6C9B256A}" destId="{C9F0BD4D-D424-49D7-9E7D-9A983B3F1D55}" srcOrd="0" destOrd="1" presId="urn:microsoft.com/office/officeart/2005/8/layout/vList6"/>
    <dgm:cxn modelId="{F21BA359-7D23-4B4B-92B4-F5756C4E98C0}" srcId="{9C9EFE38-91A1-4234-ACBD-748FBEE5B552}" destId="{B0416EDE-6966-4A9A-A5AF-1E6A177DDAED}" srcOrd="1" destOrd="0" parTransId="{943AE1A6-DADE-4C84-9711-529E0FB8F213}" sibTransId="{D0370580-44A5-464C-A96B-C663B2E2818C}"/>
    <dgm:cxn modelId="{378ECF0E-E54B-4E76-B650-395C742181CC}" type="presParOf" srcId="{9AA251D3-C4DB-4291-8F1B-6956EFC91FF4}" destId="{B3778DB7-ADB7-4594-A5CB-912EA5485FEF}" srcOrd="0" destOrd="0" presId="urn:microsoft.com/office/officeart/2005/8/layout/vList6"/>
    <dgm:cxn modelId="{4B1431A0-16EB-4B27-91CB-522A34D179F2}" type="presParOf" srcId="{B3778DB7-ADB7-4594-A5CB-912EA5485FEF}" destId="{06AB466E-7885-4666-9919-AAD18B30F7E4}" srcOrd="0" destOrd="0" presId="urn:microsoft.com/office/officeart/2005/8/layout/vList6"/>
    <dgm:cxn modelId="{41B78BD2-420B-4764-901E-4EBF24790ABF}" type="presParOf" srcId="{B3778DB7-ADB7-4594-A5CB-912EA5485FEF}" destId="{C9F0BD4D-D424-49D7-9E7D-9A983B3F1D55}" srcOrd="1" destOrd="0" presId="urn:microsoft.com/office/officeart/2005/8/layout/vList6"/>
    <dgm:cxn modelId="{BC8E5064-73A2-4DAA-A4A1-C51F009DB99C}" type="presParOf" srcId="{9AA251D3-C4DB-4291-8F1B-6956EFC91FF4}" destId="{316A7CC5-CCEC-4161-B0E6-210B88D2F97F}" srcOrd="1" destOrd="0" presId="urn:microsoft.com/office/officeart/2005/8/layout/vList6"/>
    <dgm:cxn modelId="{8ECB3F12-2AB2-4038-84B7-7CCD93416C3C}" type="presParOf" srcId="{9AA251D3-C4DB-4291-8F1B-6956EFC91FF4}" destId="{C8EF62E5-158D-48C7-9A31-220153FDA728}" srcOrd="2" destOrd="0" presId="urn:microsoft.com/office/officeart/2005/8/layout/vList6"/>
    <dgm:cxn modelId="{C90CB430-F79B-4F19-A17E-D5AC2FFED5EB}" type="presParOf" srcId="{C8EF62E5-158D-48C7-9A31-220153FDA728}" destId="{F356DFFF-2093-4B23-A1DD-34E8A3EB0439}" srcOrd="0" destOrd="0" presId="urn:microsoft.com/office/officeart/2005/8/layout/vList6"/>
    <dgm:cxn modelId="{77493AA6-4C86-4211-A680-DD9A3221CC59}" type="presParOf" srcId="{C8EF62E5-158D-48C7-9A31-220153FDA728}" destId="{A395C21B-FE22-4BE5-B5AA-831C78B0E3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384BA-D80E-4364-9864-6CDB0913DB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5E5A2-8C5E-4614-BBC3-05BD12B73832}">
      <dgm:prSet phldrT="[Text]"/>
      <dgm:spPr/>
      <dgm:t>
        <a:bodyPr/>
        <a:lstStyle/>
        <a:p>
          <a:r>
            <a:rPr lang="en-US" dirty="0" smtClean="0"/>
            <a:t>EU Law and Governance (90 ECTS)</a:t>
          </a:r>
          <a:endParaRPr lang="en-US" dirty="0"/>
        </a:p>
      </dgm:t>
    </dgm:pt>
    <dgm:pt modelId="{8DC3BE5A-759C-4751-8113-71AF9957B3EC}" type="parTrans" cxnId="{790C1491-5284-459D-A73A-BD3EBEE6ABE9}">
      <dgm:prSet/>
      <dgm:spPr/>
      <dgm:t>
        <a:bodyPr/>
        <a:lstStyle/>
        <a:p>
          <a:endParaRPr lang="en-US"/>
        </a:p>
      </dgm:t>
    </dgm:pt>
    <dgm:pt modelId="{B2590896-8C44-4EDE-97C9-D699B9FFF6C3}" type="sibTrans" cxnId="{790C1491-5284-459D-A73A-BD3EBEE6ABE9}">
      <dgm:prSet/>
      <dgm:spPr/>
      <dgm:t>
        <a:bodyPr/>
        <a:lstStyle/>
        <a:p>
          <a:endParaRPr lang="en-US"/>
        </a:p>
      </dgm:t>
    </dgm:pt>
    <dgm:pt modelId="{F5234F10-11B3-4644-9B49-B8E61126EF3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Studies take place at MRU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Partners: MRU and Bordeaux University (FR)</a:t>
          </a:r>
          <a:endParaRPr lang="en-US" dirty="0"/>
        </a:p>
      </dgm:t>
    </dgm:pt>
    <dgm:pt modelId="{CF9C3369-5EC4-41B0-9FF6-6B8981F0F876}" type="parTrans" cxnId="{F189CE57-E27F-4D14-8C80-57B2C691BD94}">
      <dgm:prSet/>
      <dgm:spPr/>
      <dgm:t>
        <a:bodyPr/>
        <a:lstStyle/>
        <a:p>
          <a:endParaRPr lang="en-US"/>
        </a:p>
      </dgm:t>
    </dgm:pt>
    <dgm:pt modelId="{58D6262D-6AE9-46CB-966A-E6B26517EE44}" type="sibTrans" cxnId="{F189CE57-E27F-4D14-8C80-57B2C691BD94}">
      <dgm:prSet/>
      <dgm:spPr/>
      <dgm:t>
        <a:bodyPr/>
        <a:lstStyle/>
        <a:p>
          <a:endParaRPr lang="en-US"/>
        </a:p>
      </dgm:t>
    </dgm:pt>
    <dgm:pt modelId="{C283E41F-194F-451C-977D-E6939C0B1D98}">
      <dgm:prSet phldrT="[Text]"/>
      <dgm:spPr/>
      <dgm:t>
        <a:bodyPr/>
        <a:lstStyle/>
        <a:p>
          <a:r>
            <a:rPr lang="en-US" b="1" dirty="0" smtClean="0"/>
            <a:t>1 &amp; 2 semester</a:t>
          </a:r>
          <a:endParaRPr lang="en-US" dirty="0"/>
        </a:p>
      </dgm:t>
    </dgm:pt>
    <dgm:pt modelId="{FB2271DF-F818-470D-895E-578AB5030C61}" type="parTrans" cxnId="{CD7EE4E8-F5B2-4EA1-8F43-7E9510B1AD98}">
      <dgm:prSet/>
      <dgm:spPr/>
      <dgm:t>
        <a:bodyPr/>
        <a:lstStyle/>
        <a:p>
          <a:endParaRPr lang="en-US"/>
        </a:p>
      </dgm:t>
    </dgm:pt>
    <dgm:pt modelId="{B59ECCAA-AD58-4B65-AEAB-3CCDF1EB0FEF}" type="sibTrans" cxnId="{CD7EE4E8-F5B2-4EA1-8F43-7E9510B1AD98}">
      <dgm:prSet/>
      <dgm:spPr/>
      <dgm:t>
        <a:bodyPr/>
        <a:lstStyle/>
        <a:p>
          <a:endParaRPr lang="en-US"/>
        </a:p>
      </dgm:t>
    </dgm:pt>
    <dgm:pt modelId="{80A4BABF-67F4-4609-9654-4473D22FBE60}">
      <dgm:prSet phldrT="[Text]"/>
      <dgm:spPr/>
      <dgm:t>
        <a:bodyPr/>
        <a:lstStyle/>
        <a:p>
          <a:r>
            <a:rPr lang="en-US" dirty="0" smtClean="0"/>
            <a:t>Taught courses and internship</a:t>
          </a:r>
        </a:p>
        <a:p>
          <a:r>
            <a:rPr lang="en-US" dirty="0" smtClean="0"/>
            <a:t>Teaching by professors from MRU and BU </a:t>
          </a:r>
          <a:endParaRPr lang="en-US" dirty="0"/>
        </a:p>
      </dgm:t>
    </dgm:pt>
    <dgm:pt modelId="{224BC221-BF26-4D58-A2BD-34907FEA686D}" type="parTrans" cxnId="{15AF619D-EA2C-4625-9EAF-6874E4745337}">
      <dgm:prSet/>
      <dgm:spPr/>
      <dgm:t>
        <a:bodyPr/>
        <a:lstStyle/>
        <a:p>
          <a:endParaRPr lang="en-US"/>
        </a:p>
      </dgm:t>
    </dgm:pt>
    <dgm:pt modelId="{FB3E67C0-F5E6-4733-B08A-5022663AB833}" type="sibTrans" cxnId="{15AF619D-EA2C-4625-9EAF-6874E4745337}">
      <dgm:prSet/>
      <dgm:spPr/>
      <dgm:t>
        <a:bodyPr/>
        <a:lstStyle/>
        <a:p>
          <a:endParaRPr lang="en-US"/>
        </a:p>
      </dgm:t>
    </dgm:pt>
    <dgm:pt modelId="{0D14A4F6-6B1F-4D61-84E9-82513CCA407E}">
      <dgm:prSet phldrT="[Text]"/>
      <dgm:spPr/>
      <dgm:t>
        <a:bodyPr/>
        <a:lstStyle/>
        <a:p>
          <a:r>
            <a:rPr lang="en-US" b="1" dirty="0" smtClean="0"/>
            <a:t>3 semester</a:t>
          </a:r>
          <a:endParaRPr lang="en-US" dirty="0"/>
        </a:p>
      </dgm:t>
    </dgm:pt>
    <dgm:pt modelId="{68A5A319-83BC-4E19-B2C0-5E305FE519DC}" type="parTrans" cxnId="{44CBF2C2-49F7-4AAE-8D9A-FAB8780E0880}">
      <dgm:prSet/>
      <dgm:spPr/>
      <dgm:t>
        <a:bodyPr/>
        <a:lstStyle/>
        <a:p>
          <a:endParaRPr lang="en-US"/>
        </a:p>
      </dgm:t>
    </dgm:pt>
    <dgm:pt modelId="{12362BE8-2BD8-4A13-9379-6F995478D3DF}" type="sibTrans" cxnId="{44CBF2C2-49F7-4AAE-8D9A-FAB8780E0880}">
      <dgm:prSet/>
      <dgm:spPr/>
      <dgm:t>
        <a:bodyPr/>
        <a:lstStyle/>
        <a:p>
          <a:endParaRPr lang="en-US"/>
        </a:p>
      </dgm:t>
    </dgm:pt>
    <dgm:pt modelId="{0DC09D74-CA8D-4ED5-B60A-2D0BFB6DC03D}">
      <dgm:prSet phldrT="[Text]"/>
      <dgm:spPr/>
      <dgm:t>
        <a:bodyPr/>
        <a:lstStyle/>
        <a:p>
          <a:r>
            <a:rPr lang="en-US" dirty="0" smtClean="0"/>
            <a:t>Master thesis</a:t>
          </a:r>
        </a:p>
        <a:p>
          <a:r>
            <a:rPr lang="en-US" dirty="0" smtClean="0"/>
            <a:t>Possibility for International Mobility (Erasmus+ studies of traineeship)</a:t>
          </a:r>
          <a:endParaRPr lang="en-US" dirty="0"/>
        </a:p>
      </dgm:t>
    </dgm:pt>
    <dgm:pt modelId="{4371A6B1-3742-40EA-8F73-CDD403DBA5C9}" type="parTrans" cxnId="{3BD94A06-6BEA-4DA3-BB51-67ED97F50933}">
      <dgm:prSet/>
      <dgm:spPr/>
      <dgm:t>
        <a:bodyPr/>
        <a:lstStyle/>
        <a:p>
          <a:endParaRPr lang="en-US"/>
        </a:p>
      </dgm:t>
    </dgm:pt>
    <dgm:pt modelId="{92431AE9-EF58-448C-8F3E-80D87E9F4F4D}" type="sibTrans" cxnId="{3BD94A06-6BEA-4DA3-BB51-67ED97F50933}">
      <dgm:prSet/>
      <dgm:spPr/>
      <dgm:t>
        <a:bodyPr/>
        <a:lstStyle/>
        <a:p>
          <a:endParaRPr lang="en-US"/>
        </a:p>
      </dgm:t>
    </dgm:pt>
    <dgm:pt modelId="{143EFA65-6035-4FD9-AA8A-4B537BEE4D18}" type="pres">
      <dgm:prSet presAssocID="{360384BA-D80E-4364-9864-6CDB0913DB3E}" presName="Name0" presStyleCnt="0">
        <dgm:presLayoutVars>
          <dgm:dir/>
          <dgm:animLvl val="lvl"/>
          <dgm:resizeHandles val="exact"/>
        </dgm:presLayoutVars>
      </dgm:prSet>
      <dgm:spPr/>
    </dgm:pt>
    <dgm:pt modelId="{84B29E02-8B5C-4D53-9D21-001862CAE714}" type="pres">
      <dgm:prSet presAssocID="{3265E5A2-8C5E-4614-BBC3-05BD12B73832}" presName="linNode" presStyleCnt="0"/>
      <dgm:spPr/>
    </dgm:pt>
    <dgm:pt modelId="{A975B36E-1151-4D0F-BA11-12275A05E8DA}" type="pres">
      <dgm:prSet presAssocID="{3265E5A2-8C5E-4614-BBC3-05BD12B7383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828BD08-DA58-4FCE-AEB8-86E018B50A92}" type="pres">
      <dgm:prSet presAssocID="{3265E5A2-8C5E-4614-BBC3-05BD12B73832}" presName="descendantText" presStyleLbl="alignAccFollowNode1" presStyleIdx="0" presStyleCnt="3">
        <dgm:presLayoutVars>
          <dgm:bulletEnabled val="1"/>
        </dgm:presLayoutVars>
      </dgm:prSet>
      <dgm:spPr/>
    </dgm:pt>
    <dgm:pt modelId="{B57628A0-1FFF-4033-A725-AF12D92D8766}" type="pres">
      <dgm:prSet presAssocID="{B2590896-8C44-4EDE-97C9-D699B9FFF6C3}" presName="sp" presStyleCnt="0"/>
      <dgm:spPr/>
    </dgm:pt>
    <dgm:pt modelId="{8C795AFA-1D4C-46CE-ACDF-8C67B2FE1DD0}" type="pres">
      <dgm:prSet presAssocID="{C283E41F-194F-451C-977D-E6939C0B1D98}" presName="linNode" presStyleCnt="0"/>
      <dgm:spPr/>
    </dgm:pt>
    <dgm:pt modelId="{4553A024-958C-4601-AA47-131052B09A03}" type="pres">
      <dgm:prSet presAssocID="{C283E41F-194F-451C-977D-E6939C0B1D9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0EC9A4-B028-4FE0-965F-E9F0F6EED402}" type="pres">
      <dgm:prSet presAssocID="{C283E41F-194F-451C-977D-E6939C0B1D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D23D-7194-4EC5-8DFE-2C15F3CBE4C1}" type="pres">
      <dgm:prSet presAssocID="{B59ECCAA-AD58-4B65-AEAB-3CCDF1EB0FEF}" presName="sp" presStyleCnt="0"/>
      <dgm:spPr/>
    </dgm:pt>
    <dgm:pt modelId="{CEC25085-2E08-43EB-A6FB-81250D3E270D}" type="pres">
      <dgm:prSet presAssocID="{0D14A4F6-6B1F-4D61-84E9-82513CCA407E}" presName="linNode" presStyleCnt="0"/>
      <dgm:spPr/>
    </dgm:pt>
    <dgm:pt modelId="{054577BE-9DB7-4EE1-A5A5-175ECEE06EF1}" type="pres">
      <dgm:prSet presAssocID="{0D14A4F6-6B1F-4D61-84E9-82513CCA407E}" presName="parentText" presStyleLbl="node1" presStyleIdx="2" presStyleCnt="3" custLinFactNeighborX="-260">
        <dgm:presLayoutVars>
          <dgm:chMax val="1"/>
          <dgm:bulletEnabled val="1"/>
        </dgm:presLayoutVars>
      </dgm:prSet>
      <dgm:spPr/>
    </dgm:pt>
    <dgm:pt modelId="{5832700F-FB77-4CA3-9BC0-938C58E600BF}" type="pres">
      <dgm:prSet presAssocID="{0D14A4F6-6B1F-4D61-84E9-82513CCA40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57E86-1084-4A54-859E-5CF5D1CD3696}" type="presOf" srcId="{F5234F10-11B3-4644-9B49-B8E61126EF3F}" destId="{E828BD08-DA58-4FCE-AEB8-86E018B50A92}" srcOrd="0" destOrd="0" presId="urn:microsoft.com/office/officeart/2005/8/layout/vList5"/>
    <dgm:cxn modelId="{F189CE57-E27F-4D14-8C80-57B2C691BD94}" srcId="{3265E5A2-8C5E-4614-BBC3-05BD12B73832}" destId="{F5234F10-11B3-4644-9B49-B8E61126EF3F}" srcOrd="0" destOrd="0" parTransId="{CF9C3369-5EC4-41B0-9FF6-6B8981F0F876}" sibTransId="{58D6262D-6AE9-46CB-966A-E6B26517EE44}"/>
    <dgm:cxn modelId="{09CE4372-53B6-4B37-A62C-72E4FF916636}" type="presOf" srcId="{C283E41F-194F-451C-977D-E6939C0B1D98}" destId="{4553A024-958C-4601-AA47-131052B09A03}" srcOrd="0" destOrd="0" presId="urn:microsoft.com/office/officeart/2005/8/layout/vList5"/>
    <dgm:cxn modelId="{BD59E428-7C5F-45E9-A9EF-F9D835CDBCAF}" type="presOf" srcId="{0D14A4F6-6B1F-4D61-84E9-82513CCA407E}" destId="{054577BE-9DB7-4EE1-A5A5-175ECEE06EF1}" srcOrd="0" destOrd="0" presId="urn:microsoft.com/office/officeart/2005/8/layout/vList5"/>
    <dgm:cxn modelId="{44CBF2C2-49F7-4AAE-8D9A-FAB8780E0880}" srcId="{360384BA-D80E-4364-9864-6CDB0913DB3E}" destId="{0D14A4F6-6B1F-4D61-84E9-82513CCA407E}" srcOrd="2" destOrd="0" parTransId="{68A5A319-83BC-4E19-B2C0-5E305FE519DC}" sibTransId="{12362BE8-2BD8-4A13-9379-6F995478D3DF}"/>
    <dgm:cxn modelId="{AB6C9166-3A1C-4024-98AF-953B4B9F7E0A}" type="presOf" srcId="{80A4BABF-67F4-4609-9654-4473D22FBE60}" destId="{C50EC9A4-B028-4FE0-965F-E9F0F6EED402}" srcOrd="0" destOrd="0" presId="urn:microsoft.com/office/officeart/2005/8/layout/vList5"/>
    <dgm:cxn modelId="{FCF0E3F0-81F9-48F7-8EF5-9F99268FA688}" type="presOf" srcId="{3265E5A2-8C5E-4614-BBC3-05BD12B73832}" destId="{A975B36E-1151-4D0F-BA11-12275A05E8DA}" srcOrd="0" destOrd="0" presId="urn:microsoft.com/office/officeart/2005/8/layout/vList5"/>
    <dgm:cxn modelId="{15AF619D-EA2C-4625-9EAF-6874E4745337}" srcId="{C283E41F-194F-451C-977D-E6939C0B1D98}" destId="{80A4BABF-67F4-4609-9654-4473D22FBE60}" srcOrd="0" destOrd="0" parTransId="{224BC221-BF26-4D58-A2BD-34907FEA686D}" sibTransId="{FB3E67C0-F5E6-4733-B08A-5022663AB833}"/>
    <dgm:cxn modelId="{FFB64F00-7365-47F5-A2DE-21635E5A7EEF}" type="presOf" srcId="{360384BA-D80E-4364-9864-6CDB0913DB3E}" destId="{143EFA65-6035-4FD9-AA8A-4B537BEE4D18}" srcOrd="0" destOrd="0" presId="urn:microsoft.com/office/officeart/2005/8/layout/vList5"/>
    <dgm:cxn modelId="{596E0862-4C8C-466D-9E21-9B9455494F31}" type="presOf" srcId="{0DC09D74-CA8D-4ED5-B60A-2D0BFB6DC03D}" destId="{5832700F-FB77-4CA3-9BC0-938C58E600BF}" srcOrd="0" destOrd="0" presId="urn:microsoft.com/office/officeart/2005/8/layout/vList5"/>
    <dgm:cxn modelId="{CD7EE4E8-F5B2-4EA1-8F43-7E9510B1AD98}" srcId="{360384BA-D80E-4364-9864-6CDB0913DB3E}" destId="{C283E41F-194F-451C-977D-E6939C0B1D98}" srcOrd="1" destOrd="0" parTransId="{FB2271DF-F818-470D-895E-578AB5030C61}" sibTransId="{B59ECCAA-AD58-4B65-AEAB-3CCDF1EB0FEF}"/>
    <dgm:cxn modelId="{3BD94A06-6BEA-4DA3-BB51-67ED97F50933}" srcId="{0D14A4F6-6B1F-4D61-84E9-82513CCA407E}" destId="{0DC09D74-CA8D-4ED5-B60A-2D0BFB6DC03D}" srcOrd="0" destOrd="0" parTransId="{4371A6B1-3742-40EA-8F73-CDD403DBA5C9}" sibTransId="{92431AE9-EF58-448C-8F3E-80D87E9F4F4D}"/>
    <dgm:cxn modelId="{790C1491-5284-459D-A73A-BD3EBEE6ABE9}" srcId="{360384BA-D80E-4364-9864-6CDB0913DB3E}" destId="{3265E5A2-8C5E-4614-BBC3-05BD12B73832}" srcOrd="0" destOrd="0" parTransId="{8DC3BE5A-759C-4751-8113-71AF9957B3EC}" sibTransId="{B2590896-8C44-4EDE-97C9-D699B9FFF6C3}"/>
    <dgm:cxn modelId="{B29961A2-6CDF-4412-83D9-096C238ED551}" type="presParOf" srcId="{143EFA65-6035-4FD9-AA8A-4B537BEE4D18}" destId="{84B29E02-8B5C-4D53-9D21-001862CAE714}" srcOrd="0" destOrd="0" presId="urn:microsoft.com/office/officeart/2005/8/layout/vList5"/>
    <dgm:cxn modelId="{B00BE3A5-4F61-45FE-8EBD-EBB5717F9789}" type="presParOf" srcId="{84B29E02-8B5C-4D53-9D21-001862CAE714}" destId="{A975B36E-1151-4D0F-BA11-12275A05E8DA}" srcOrd="0" destOrd="0" presId="urn:microsoft.com/office/officeart/2005/8/layout/vList5"/>
    <dgm:cxn modelId="{2144964B-FA11-437D-B562-92101812445A}" type="presParOf" srcId="{84B29E02-8B5C-4D53-9D21-001862CAE714}" destId="{E828BD08-DA58-4FCE-AEB8-86E018B50A92}" srcOrd="1" destOrd="0" presId="urn:microsoft.com/office/officeart/2005/8/layout/vList5"/>
    <dgm:cxn modelId="{2CDA6FB9-5BB3-4101-ADFD-9346126B0303}" type="presParOf" srcId="{143EFA65-6035-4FD9-AA8A-4B537BEE4D18}" destId="{B57628A0-1FFF-4033-A725-AF12D92D8766}" srcOrd="1" destOrd="0" presId="urn:microsoft.com/office/officeart/2005/8/layout/vList5"/>
    <dgm:cxn modelId="{A522AA06-D55A-4389-948D-C8D96A083984}" type="presParOf" srcId="{143EFA65-6035-4FD9-AA8A-4B537BEE4D18}" destId="{8C795AFA-1D4C-46CE-ACDF-8C67B2FE1DD0}" srcOrd="2" destOrd="0" presId="urn:microsoft.com/office/officeart/2005/8/layout/vList5"/>
    <dgm:cxn modelId="{A7C6E73B-A57C-4B8A-BCDE-202BCBEED5D2}" type="presParOf" srcId="{8C795AFA-1D4C-46CE-ACDF-8C67B2FE1DD0}" destId="{4553A024-958C-4601-AA47-131052B09A03}" srcOrd="0" destOrd="0" presId="urn:microsoft.com/office/officeart/2005/8/layout/vList5"/>
    <dgm:cxn modelId="{764798BD-A9F0-4B94-B140-FA9C7E39BE77}" type="presParOf" srcId="{8C795AFA-1D4C-46CE-ACDF-8C67B2FE1DD0}" destId="{C50EC9A4-B028-4FE0-965F-E9F0F6EED402}" srcOrd="1" destOrd="0" presId="urn:microsoft.com/office/officeart/2005/8/layout/vList5"/>
    <dgm:cxn modelId="{45200B02-68F5-472A-A678-D448B14CB1D4}" type="presParOf" srcId="{143EFA65-6035-4FD9-AA8A-4B537BEE4D18}" destId="{4989D23D-7194-4EC5-8DFE-2C15F3CBE4C1}" srcOrd="3" destOrd="0" presId="urn:microsoft.com/office/officeart/2005/8/layout/vList5"/>
    <dgm:cxn modelId="{C0C72D80-5AB8-443D-BEC9-085B851BBFA6}" type="presParOf" srcId="{143EFA65-6035-4FD9-AA8A-4B537BEE4D18}" destId="{CEC25085-2E08-43EB-A6FB-81250D3E270D}" srcOrd="4" destOrd="0" presId="urn:microsoft.com/office/officeart/2005/8/layout/vList5"/>
    <dgm:cxn modelId="{C293127F-9AD7-4BF1-86E4-05E3D4BA12FA}" type="presParOf" srcId="{CEC25085-2E08-43EB-A6FB-81250D3E270D}" destId="{054577BE-9DB7-4EE1-A5A5-175ECEE06EF1}" srcOrd="0" destOrd="0" presId="urn:microsoft.com/office/officeart/2005/8/layout/vList5"/>
    <dgm:cxn modelId="{BD4C9A61-CABE-4F61-9714-91A285330A2A}" type="presParOf" srcId="{CEC25085-2E08-43EB-A6FB-81250D3E270D}" destId="{5832700F-FB77-4CA3-9BC0-938C58E600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384BA-D80E-4364-9864-6CDB0913DB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5E5A2-8C5E-4614-BBC3-05BD12B73832}">
      <dgm:prSet phldrT="[Text]"/>
      <dgm:spPr/>
      <dgm:t>
        <a:bodyPr/>
        <a:lstStyle/>
        <a:p>
          <a:r>
            <a:rPr lang="en-US" dirty="0" smtClean="0"/>
            <a:t>Financial Markets (90 ECTS)</a:t>
          </a:r>
          <a:endParaRPr lang="en-US" dirty="0"/>
        </a:p>
      </dgm:t>
    </dgm:pt>
    <dgm:pt modelId="{8DC3BE5A-759C-4751-8113-71AF9957B3EC}" type="parTrans" cxnId="{790C1491-5284-459D-A73A-BD3EBEE6ABE9}">
      <dgm:prSet/>
      <dgm:spPr/>
      <dgm:t>
        <a:bodyPr/>
        <a:lstStyle/>
        <a:p>
          <a:endParaRPr lang="en-US"/>
        </a:p>
      </dgm:t>
    </dgm:pt>
    <dgm:pt modelId="{B2590896-8C44-4EDE-97C9-D699B9FFF6C3}" type="sibTrans" cxnId="{790C1491-5284-459D-A73A-BD3EBEE6ABE9}">
      <dgm:prSet/>
      <dgm:spPr/>
      <dgm:t>
        <a:bodyPr/>
        <a:lstStyle/>
        <a:p>
          <a:endParaRPr lang="en-US"/>
        </a:p>
      </dgm:t>
    </dgm:pt>
    <dgm:pt modelId="{F5234F10-11B3-4644-9B49-B8E61126EF3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Studies begin at PU for 1 or 2 semesters and must include courses, agreed in advance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Partners: AZ, UA</a:t>
          </a:r>
          <a:endParaRPr lang="en-US" dirty="0"/>
        </a:p>
      </dgm:t>
    </dgm:pt>
    <dgm:pt modelId="{CF9C3369-5EC4-41B0-9FF6-6B8981F0F876}" type="parTrans" cxnId="{F189CE57-E27F-4D14-8C80-57B2C691BD94}">
      <dgm:prSet/>
      <dgm:spPr/>
      <dgm:t>
        <a:bodyPr/>
        <a:lstStyle/>
        <a:p>
          <a:endParaRPr lang="en-US"/>
        </a:p>
      </dgm:t>
    </dgm:pt>
    <dgm:pt modelId="{58D6262D-6AE9-46CB-966A-E6B26517EE44}" type="sibTrans" cxnId="{F189CE57-E27F-4D14-8C80-57B2C691BD94}">
      <dgm:prSet/>
      <dgm:spPr/>
      <dgm:t>
        <a:bodyPr/>
        <a:lstStyle/>
        <a:p>
          <a:endParaRPr lang="en-US"/>
        </a:p>
      </dgm:t>
    </dgm:pt>
    <dgm:pt modelId="{C283E41F-194F-451C-977D-E6939C0B1D98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b="1" dirty="0" smtClean="0"/>
            <a:t>semester</a:t>
          </a:r>
          <a:endParaRPr lang="en-US" b="1" dirty="0"/>
        </a:p>
      </dgm:t>
    </dgm:pt>
    <dgm:pt modelId="{FB2271DF-F818-470D-895E-578AB5030C61}" type="parTrans" cxnId="{CD7EE4E8-F5B2-4EA1-8F43-7E9510B1AD98}">
      <dgm:prSet/>
      <dgm:spPr/>
      <dgm:t>
        <a:bodyPr/>
        <a:lstStyle/>
        <a:p>
          <a:endParaRPr lang="en-US"/>
        </a:p>
      </dgm:t>
    </dgm:pt>
    <dgm:pt modelId="{B59ECCAA-AD58-4B65-AEAB-3CCDF1EB0FEF}" type="sibTrans" cxnId="{CD7EE4E8-F5B2-4EA1-8F43-7E9510B1AD98}">
      <dgm:prSet/>
      <dgm:spPr/>
      <dgm:t>
        <a:bodyPr/>
        <a:lstStyle/>
        <a:p>
          <a:endParaRPr lang="en-US"/>
        </a:p>
      </dgm:t>
    </dgm:pt>
    <dgm:pt modelId="{80A4BABF-67F4-4609-9654-4473D22FBE60}">
      <dgm:prSet phldrT="[Text]"/>
      <dgm:spPr/>
      <dgm:t>
        <a:bodyPr/>
        <a:lstStyle/>
        <a:p>
          <a:r>
            <a:rPr lang="en-US" dirty="0" smtClean="0"/>
            <a:t>Taught courses at MRU</a:t>
          </a:r>
        </a:p>
        <a:p>
          <a:r>
            <a:rPr lang="en-US" dirty="0" smtClean="0"/>
            <a:t>Recognition of previous credits (30) takes place at MRU thus  </a:t>
          </a:r>
          <a:endParaRPr lang="en-US" dirty="0"/>
        </a:p>
      </dgm:t>
    </dgm:pt>
    <dgm:pt modelId="{224BC221-BF26-4D58-A2BD-34907FEA686D}" type="parTrans" cxnId="{15AF619D-EA2C-4625-9EAF-6874E4745337}">
      <dgm:prSet/>
      <dgm:spPr/>
      <dgm:t>
        <a:bodyPr/>
        <a:lstStyle/>
        <a:p>
          <a:endParaRPr lang="en-US"/>
        </a:p>
      </dgm:t>
    </dgm:pt>
    <dgm:pt modelId="{FB3E67C0-F5E6-4733-B08A-5022663AB833}" type="sibTrans" cxnId="{15AF619D-EA2C-4625-9EAF-6874E4745337}">
      <dgm:prSet/>
      <dgm:spPr/>
      <dgm:t>
        <a:bodyPr/>
        <a:lstStyle/>
        <a:p>
          <a:endParaRPr lang="en-US"/>
        </a:p>
      </dgm:t>
    </dgm:pt>
    <dgm:pt modelId="{0D14A4F6-6B1F-4D61-84E9-82513CCA407E}">
      <dgm:prSet phldrT="[Text]"/>
      <dgm:spPr/>
      <dgm:t>
        <a:bodyPr/>
        <a:lstStyle/>
        <a:p>
          <a:r>
            <a:rPr lang="en-US" b="1" dirty="0" smtClean="0"/>
            <a:t>3 semester</a:t>
          </a:r>
          <a:endParaRPr lang="en-US" dirty="0"/>
        </a:p>
      </dgm:t>
    </dgm:pt>
    <dgm:pt modelId="{68A5A319-83BC-4E19-B2C0-5E305FE519DC}" type="parTrans" cxnId="{44CBF2C2-49F7-4AAE-8D9A-FAB8780E0880}">
      <dgm:prSet/>
      <dgm:spPr/>
      <dgm:t>
        <a:bodyPr/>
        <a:lstStyle/>
        <a:p>
          <a:endParaRPr lang="en-US"/>
        </a:p>
      </dgm:t>
    </dgm:pt>
    <dgm:pt modelId="{12362BE8-2BD8-4A13-9379-6F995478D3DF}" type="sibTrans" cxnId="{44CBF2C2-49F7-4AAE-8D9A-FAB8780E0880}">
      <dgm:prSet/>
      <dgm:spPr/>
      <dgm:t>
        <a:bodyPr/>
        <a:lstStyle/>
        <a:p>
          <a:endParaRPr lang="en-US"/>
        </a:p>
      </dgm:t>
    </dgm:pt>
    <dgm:pt modelId="{0DC09D74-CA8D-4ED5-B60A-2D0BFB6DC03D}">
      <dgm:prSet phldrT="[Text]"/>
      <dgm:spPr/>
      <dgm:t>
        <a:bodyPr/>
        <a:lstStyle/>
        <a:p>
          <a:r>
            <a:rPr lang="en-US" dirty="0" smtClean="0"/>
            <a:t>Master thesis </a:t>
          </a:r>
        </a:p>
        <a:p>
          <a:r>
            <a:rPr lang="en-US" dirty="0" smtClean="0"/>
            <a:t>Possibility for International Mobility (Erasmus+ studies of traineeship)</a:t>
          </a:r>
          <a:endParaRPr lang="en-US" dirty="0"/>
        </a:p>
      </dgm:t>
    </dgm:pt>
    <dgm:pt modelId="{4371A6B1-3742-40EA-8F73-CDD403DBA5C9}" type="parTrans" cxnId="{3BD94A06-6BEA-4DA3-BB51-67ED97F50933}">
      <dgm:prSet/>
      <dgm:spPr/>
      <dgm:t>
        <a:bodyPr/>
        <a:lstStyle/>
        <a:p>
          <a:endParaRPr lang="en-US"/>
        </a:p>
      </dgm:t>
    </dgm:pt>
    <dgm:pt modelId="{92431AE9-EF58-448C-8F3E-80D87E9F4F4D}" type="sibTrans" cxnId="{3BD94A06-6BEA-4DA3-BB51-67ED97F50933}">
      <dgm:prSet/>
      <dgm:spPr/>
      <dgm:t>
        <a:bodyPr/>
        <a:lstStyle/>
        <a:p>
          <a:endParaRPr lang="en-US"/>
        </a:p>
      </dgm:t>
    </dgm:pt>
    <dgm:pt modelId="{143EFA65-6035-4FD9-AA8A-4B537BEE4D18}" type="pres">
      <dgm:prSet presAssocID="{360384BA-D80E-4364-9864-6CDB0913DB3E}" presName="Name0" presStyleCnt="0">
        <dgm:presLayoutVars>
          <dgm:dir/>
          <dgm:animLvl val="lvl"/>
          <dgm:resizeHandles val="exact"/>
        </dgm:presLayoutVars>
      </dgm:prSet>
      <dgm:spPr/>
    </dgm:pt>
    <dgm:pt modelId="{84B29E02-8B5C-4D53-9D21-001862CAE714}" type="pres">
      <dgm:prSet presAssocID="{3265E5A2-8C5E-4614-BBC3-05BD12B73832}" presName="linNode" presStyleCnt="0"/>
      <dgm:spPr/>
    </dgm:pt>
    <dgm:pt modelId="{A975B36E-1151-4D0F-BA11-12275A05E8DA}" type="pres">
      <dgm:prSet presAssocID="{3265E5A2-8C5E-4614-BBC3-05BD12B7383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828BD08-DA58-4FCE-AEB8-86E018B50A92}" type="pres">
      <dgm:prSet presAssocID="{3265E5A2-8C5E-4614-BBC3-05BD12B7383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628A0-1FFF-4033-A725-AF12D92D8766}" type="pres">
      <dgm:prSet presAssocID="{B2590896-8C44-4EDE-97C9-D699B9FFF6C3}" presName="sp" presStyleCnt="0"/>
      <dgm:spPr/>
    </dgm:pt>
    <dgm:pt modelId="{8C795AFA-1D4C-46CE-ACDF-8C67B2FE1DD0}" type="pres">
      <dgm:prSet presAssocID="{C283E41F-194F-451C-977D-E6939C0B1D98}" presName="linNode" presStyleCnt="0"/>
      <dgm:spPr/>
    </dgm:pt>
    <dgm:pt modelId="{4553A024-958C-4601-AA47-131052B09A03}" type="pres">
      <dgm:prSet presAssocID="{C283E41F-194F-451C-977D-E6939C0B1D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EC9A4-B028-4FE0-965F-E9F0F6EED402}" type="pres">
      <dgm:prSet presAssocID="{C283E41F-194F-451C-977D-E6939C0B1D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D23D-7194-4EC5-8DFE-2C15F3CBE4C1}" type="pres">
      <dgm:prSet presAssocID="{B59ECCAA-AD58-4B65-AEAB-3CCDF1EB0FEF}" presName="sp" presStyleCnt="0"/>
      <dgm:spPr/>
    </dgm:pt>
    <dgm:pt modelId="{CEC25085-2E08-43EB-A6FB-81250D3E270D}" type="pres">
      <dgm:prSet presAssocID="{0D14A4F6-6B1F-4D61-84E9-82513CCA407E}" presName="linNode" presStyleCnt="0"/>
      <dgm:spPr/>
    </dgm:pt>
    <dgm:pt modelId="{054577BE-9DB7-4EE1-A5A5-175ECEE06EF1}" type="pres">
      <dgm:prSet presAssocID="{0D14A4F6-6B1F-4D61-84E9-82513CCA407E}" presName="parentText" presStyleLbl="node1" presStyleIdx="2" presStyleCnt="3" custLinFactNeighborX="-260">
        <dgm:presLayoutVars>
          <dgm:chMax val="1"/>
          <dgm:bulletEnabled val="1"/>
        </dgm:presLayoutVars>
      </dgm:prSet>
      <dgm:spPr/>
    </dgm:pt>
    <dgm:pt modelId="{5832700F-FB77-4CA3-9BC0-938C58E600BF}" type="pres">
      <dgm:prSet presAssocID="{0D14A4F6-6B1F-4D61-84E9-82513CCA40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E4372-53B6-4B37-A62C-72E4FF916636}" type="presOf" srcId="{C283E41F-194F-451C-977D-E6939C0B1D98}" destId="{4553A024-958C-4601-AA47-131052B09A03}" srcOrd="0" destOrd="0" presId="urn:microsoft.com/office/officeart/2005/8/layout/vList5"/>
    <dgm:cxn modelId="{790C1491-5284-459D-A73A-BD3EBEE6ABE9}" srcId="{360384BA-D80E-4364-9864-6CDB0913DB3E}" destId="{3265E5A2-8C5E-4614-BBC3-05BD12B73832}" srcOrd="0" destOrd="0" parTransId="{8DC3BE5A-759C-4751-8113-71AF9957B3EC}" sibTransId="{B2590896-8C44-4EDE-97C9-D699B9FFF6C3}"/>
    <dgm:cxn modelId="{F189CE57-E27F-4D14-8C80-57B2C691BD94}" srcId="{3265E5A2-8C5E-4614-BBC3-05BD12B73832}" destId="{F5234F10-11B3-4644-9B49-B8E61126EF3F}" srcOrd="0" destOrd="0" parTransId="{CF9C3369-5EC4-41B0-9FF6-6B8981F0F876}" sibTransId="{58D6262D-6AE9-46CB-966A-E6B26517EE44}"/>
    <dgm:cxn modelId="{CD7EE4E8-F5B2-4EA1-8F43-7E9510B1AD98}" srcId="{360384BA-D80E-4364-9864-6CDB0913DB3E}" destId="{C283E41F-194F-451C-977D-E6939C0B1D98}" srcOrd="1" destOrd="0" parTransId="{FB2271DF-F818-470D-895E-578AB5030C61}" sibTransId="{B59ECCAA-AD58-4B65-AEAB-3CCDF1EB0FEF}"/>
    <dgm:cxn modelId="{BD59E428-7C5F-45E9-A9EF-F9D835CDBCAF}" type="presOf" srcId="{0D14A4F6-6B1F-4D61-84E9-82513CCA407E}" destId="{054577BE-9DB7-4EE1-A5A5-175ECEE06EF1}" srcOrd="0" destOrd="0" presId="urn:microsoft.com/office/officeart/2005/8/layout/vList5"/>
    <dgm:cxn modelId="{B0157E86-1084-4A54-859E-5CF5D1CD3696}" type="presOf" srcId="{F5234F10-11B3-4644-9B49-B8E61126EF3F}" destId="{E828BD08-DA58-4FCE-AEB8-86E018B50A92}" srcOrd="0" destOrd="0" presId="urn:microsoft.com/office/officeart/2005/8/layout/vList5"/>
    <dgm:cxn modelId="{FCF0E3F0-81F9-48F7-8EF5-9F99268FA688}" type="presOf" srcId="{3265E5A2-8C5E-4614-BBC3-05BD12B73832}" destId="{A975B36E-1151-4D0F-BA11-12275A05E8DA}" srcOrd="0" destOrd="0" presId="urn:microsoft.com/office/officeart/2005/8/layout/vList5"/>
    <dgm:cxn modelId="{44CBF2C2-49F7-4AAE-8D9A-FAB8780E0880}" srcId="{360384BA-D80E-4364-9864-6CDB0913DB3E}" destId="{0D14A4F6-6B1F-4D61-84E9-82513CCA407E}" srcOrd="2" destOrd="0" parTransId="{68A5A319-83BC-4E19-B2C0-5E305FE519DC}" sibTransId="{12362BE8-2BD8-4A13-9379-6F995478D3DF}"/>
    <dgm:cxn modelId="{15AF619D-EA2C-4625-9EAF-6874E4745337}" srcId="{C283E41F-194F-451C-977D-E6939C0B1D98}" destId="{80A4BABF-67F4-4609-9654-4473D22FBE60}" srcOrd="0" destOrd="0" parTransId="{224BC221-BF26-4D58-A2BD-34907FEA686D}" sibTransId="{FB3E67C0-F5E6-4733-B08A-5022663AB833}"/>
    <dgm:cxn modelId="{596E0862-4C8C-466D-9E21-9B9455494F31}" type="presOf" srcId="{0DC09D74-CA8D-4ED5-B60A-2D0BFB6DC03D}" destId="{5832700F-FB77-4CA3-9BC0-938C58E600BF}" srcOrd="0" destOrd="0" presId="urn:microsoft.com/office/officeart/2005/8/layout/vList5"/>
    <dgm:cxn modelId="{FFB64F00-7365-47F5-A2DE-21635E5A7EEF}" type="presOf" srcId="{360384BA-D80E-4364-9864-6CDB0913DB3E}" destId="{143EFA65-6035-4FD9-AA8A-4B537BEE4D18}" srcOrd="0" destOrd="0" presId="urn:microsoft.com/office/officeart/2005/8/layout/vList5"/>
    <dgm:cxn modelId="{AB6C9166-3A1C-4024-98AF-953B4B9F7E0A}" type="presOf" srcId="{80A4BABF-67F4-4609-9654-4473D22FBE60}" destId="{C50EC9A4-B028-4FE0-965F-E9F0F6EED402}" srcOrd="0" destOrd="0" presId="urn:microsoft.com/office/officeart/2005/8/layout/vList5"/>
    <dgm:cxn modelId="{3BD94A06-6BEA-4DA3-BB51-67ED97F50933}" srcId="{0D14A4F6-6B1F-4D61-84E9-82513CCA407E}" destId="{0DC09D74-CA8D-4ED5-B60A-2D0BFB6DC03D}" srcOrd="0" destOrd="0" parTransId="{4371A6B1-3742-40EA-8F73-CDD403DBA5C9}" sibTransId="{92431AE9-EF58-448C-8F3E-80D87E9F4F4D}"/>
    <dgm:cxn modelId="{B29961A2-6CDF-4412-83D9-096C238ED551}" type="presParOf" srcId="{143EFA65-6035-4FD9-AA8A-4B537BEE4D18}" destId="{84B29E02-8B5C-4D53-9D21-001862CAE714}" srcOrd="0" destOrd="0" presId="urn:microsoft.com/office/officeart/2005/8/layout/vList5"/>
    <dgm:cxn modelId="{B00BE3A5-4F61-45FE-8EBD-EBB5717F9789}" type="presParOf" srcId="{84B29E02-8B5C-4D53-9D21-001862CAE714}" destId="{A975B36E-1151-4D0F-BA11-12275A05E8DA}" srcOrd="0" destOrd="0" presId="urn:microsoft.com/office/officeart/2005/8/layout/vList5"/>
    <dgm:cxn modelId="{2144964B-FA11-437D-B562-92101812445A}" type="presParOf" srcId="{84B29E02-8B5C-4D53-9D21-001862CAE714}" destId="{E828BD08-DA58-4FCE-AEB8-86E018B50A92}" srcOrd="1" destOrd="0" presId="urn:microsoft.com/office/officeart/2005/8/layout/vList5"/>
    <dgm:cxn modelId="{2CDA6FB9-5BB3-4101-ADFD-9346126B0303}" type="presParOf" srcId="{143EFA65-6035-4FD9-AA8A-4B537BEE4D18}" destId="{B57628A0-1FFF-4033-A725-AF12D92D8766}" srcOrd="1" destOrd="0" presId="urn:microsoft.com/office/officeart/2005/8/layout/vList5"/>
    <dgm:cxn modelId="{A522AA06-D55A-4389-948D-C8D96A083984}" type="presParOf" srcId="{143EFA65-6035-4FD9-AA8A-4B537BEE4D18}" destId="{8C795AFA-1D4C-46CE-ACDF-8C67B2FE1DD0}" srcOrd="2" destOrd="0" presId="urn:microsoft.com/office/officeart/2005/8/layout/vList5"/>
    <dgm:cxn modelId="{A7C6E73B-A57C-4B8A-BCDE-202BCBEED5D2}" type="presParOf" srcId="{8C795AFA-1D4C-46CE-ACDF-8C67B2FE1DD0}" destId="{4553A024-958C-4601-AA47-131052B09A03}" srcOrd="0" destOrd="0" presId="urn:microsoft.com/office/officeart/2005/8/layout/vList5"/>
    <dgm:cxn modelId="{764798BD-A9F0-4B94-B140-FA9C7E39BE77}" type="presParOf" srcId="{8C795AFA-1D4C-46CE-ACDF-8C67B2FE1DD0}" destId="{C50EC9A4-B028-4FE0-965F-E9F0F6EED402}" srcOrd="1" destOrd="0" presId="urn:microsoft.com/office/officeart/2005/8/layout/vList5"/>
    <dgm:cxn modelId="{45200B02-68F5-472A-A678-D448B14CB1D4}" type="presParOf" srcId="{143EFA65-6035-4FD9-AA8A-4B537BEE4D18}" destId="{4989D23D-7194-4EC5-8DFE-2C15F3CBE4C1}" srcOrd="3" destOrd="0" presId="urn:microsoft.com/office/officeart/2005/8/layout/vList5"/>
    <dgm:cxn modelId="{C0C72D80-5AB8-443D-BEC9-085B851BBFA6}" type="presParOf" srcId="{143EFA65-6035-4FD9-AA8A-4B537BEE4D18}" destId="{CEC25085-2E08-43EB-A6FB-81250D3E270D}" srcOrd="4" destOrd="0" presId="urn:microsoft.com/office/officeart/2005/8/layout/vList5"/>
    <dgm:cxn modelId="{C293127F-9AD7-4BF1-86E4-05E3D4BA12FA}" type="presParOf" srcId="{CEC25085-2E08-43EB-A6FB-81250D3E270D}" destId="{054577BE-9DB7-4EE1-A5A5-175ECEE06EF1}" srcOrd="0" destOrd="0" presId="urn:microsoft.com/office/officeart/2005/8/layout/vList5"/>
    <dgm:cxn modelId="{BD4C9A61-CABE-4F61-9714-91A285330A2A}" type="presParOf" srcId="{CEC25085-2E08-43EB-A6FB-81250D3E270D}" destId="{5832700F-FB77-4CA3-9BC0-938C58E600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384BA-D80E-4364-9864-6CDB0913DB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5E5A2-8C5E-4614-BBC3-05BD12B73832}">
      <dgm:prSet phldrT="[Text]"/>
      <dgm:spPr/>
      <dgm:t>
        <a:bodyPr/>
        <a:lstStyle/>
        <a:p>
          <a:r>
            <a:rPr lang="en-US" dirty="0" smtClean="0"/>
            <a:t>International Law (120 ECTS)</a:t>
          </a:r>
          <a:endParaRPr lang="en-US" dirty="0"/>
        </a:p>
      </dgm:t>
    </dgm:pt>
    <dgm:pt modelId="{8DC3BE5A-759C-4751-8113-71AF9957B3EC}" type="parTrans" cxnId="{790C1491-5284-459D-A73A-BD3EBEE6ABE9}">
      <dgm:prSet/>
      <dgm:spPr/>
      <dgm:t>
        <a:bodyPr/>
        <a:lstStyle/>
        <a:p>
          <a:endParaRPr lang="en-US"/>
        </a:p>
      </dgm:t>
    </dgm:pt>
    <dgm:pt modelId="{B2590896-8C44-4EDE-97C9-D699B9FFF6C3}" type="sibTrans" cxnId="{790C1491-5284-459D-A73A-BD3EBEE6ABE9}">
      <dgm:prSet/>
      <dgm:spPr/>
      <dgm:t>
        <a:bodyPr/>
        <a:lstStyle/>
        <a:p>
          <a:endParaRPr lang="en-US"/>
        </a:p>
      </dgm:t>
    </dgm:pt>
    <dgm:pt modelId="{F5234F10-11B3-4644-9B49-B8E61126EF3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Studies begin at PU for 1 or 2 semesters and must include courses taught in EN, agreed in advance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Partners: UA</a:t>
          </a:r>
          <a:endParaRPr lang="en-US" dirty="0"/>
        </a:p>
      </dgm:t>
    </dgm:pt>
    <dgm:pt modelId="{CF9C3369-5EC4-41B0-9FF6-6B8981F0F876}" type="parTrans" cxnId="{F189CE57-E27F-4D14-8C80-57B2C691BD94}">
      <dgm:prSet/>
      <dgm:spPr/>
      <dgm:t>
        <a:bodyPr/>
        <a:lstStyle/>
        <a:p>
          <a:endParaRPr lang="en-US"/>
        </a:p>
      </dgm:t>
    </dgm:pt>
    <dgm:pt modelId="{58D6262D-6AE9-46CB-966A-E6B26517EE44}" type="sibTrans" cxnId="{F189CE57-E27F-4D14-8C80-57B2C691BD94}">
      <dgm:prSet/>
      <dgm:spPr/>
      <dgm:t>
        <a:bodyPr/>
        <a:lstStyle/>
        <a:p>
          <a:endParaRPr lang="en-US"/>
        </a:p>
      </dgm:t>
    </dgm:pt>
    <dgm:pt modelId="{C283E41F-194F-451C-977D-E6939C0B1D98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b="1" dirty="0" smtClean="0"/>
            <a:t>semester</a:t>
          </a:r>
          <a:endParaRPr lang="en-US" b="1" dirty="0"/>
        </a:p>
      </dgm:t>
    </dgm:pt>
    <dgm:pt modelId="{FB2271DF-F818-470D-895E-578AB5030C61}" type="parTrans" cxnId="{CD7EE4E8-F5B2-4EA1-8F43-7E9510B1AD98}">
      <dgm:prSet/>
      <dgm:spPr/>
      <dgm:t>
        <a:bodyPr/>
        <a:lstStyle/>
        <a:p>
          <a:endParaRPr lang="en-US"/>
        </a:p>
      </dgm:t>
    </dgm:pt>
    <dgm:pt modelId="{B59ECCAA-AD58-4B65-AEAB-3CCDF1EB0FEF}" type="sibTrans" cxnId="{CD7EE4E8-F5B2-4EA1-8F43-7E9510B1AD98}">
      <dgm:prSet/>
      <dgm:spPr/>
      <dgm:t>
        <a:bodyPr/>
        <a:lstStyle/>
        <a:p>
          <a:endParaRPr lang="en-US"/>
        </a:p>
      </dgm:t>
    </dgm:pt>
    <dgm:pt modelId="{80A4BABF-67F4-4609-9654-4473D22FBE60}">
      <dgm:prSet phldrT="[Text]"/>
      <dgm:spPr/>
      <dgm:t>
        <a:bodyPr/>
        <a:lstStyle/>
        <a:p>
          <a:r>
            <a:rPr lang="en-US" dirty="0" smtClean="0"/>
            <a:t>Taught courses at MRU</a:t>
          </a:r>
        </a:p>
        <a:p>
          <a:r>
            <a:rPr lang="en-US" dirty="0" smtClean="0"/>
            <a:t>Recognition of previous credits (30 ECTS) takes place at MRU</a:t>
          </a:r>
          <a:endParaRPr lang="en-US" dirty="0"/>
        </a:p>
      </dgm:t>
    </dgm:pt>
    <dgm:pt modelId="{224BC221-BF26-4D58-A2BD-34907FEA686D}" type="parTrans" cxnId="{15AF619D-EA2C-4625-9EAF-6874E4745337}">
      <dgm:prSet/>
      <dgm:spPr/>
      <dgm:t>
        <a:bodyPr/>
        <a:lstStyle/>
        <a:p>
          <a:endParaRPr lang="en-US"/>
        </a:p>
      </dgm:t>
    </dgm:pt>
    <dgm:pt modelId="{FB3E67C0-F5E6-4733-B08A-5022663AB833}" type="sibTrans" cxnId="{15AF619D-EA2C-4625-9EAF-6874E4745337}">
      <dgm:prSet/>
      <dgm:spPr/>
      <dgm:t>
        <a:bodyPr/>
        <a:lstStyle/>
        <a:p>
          <a:endParaRPr lang="en-US"/>
        </a:p>
      </dgm:t>
    </dgm:pt>
    <dgm:pt modelId="{0D14A4F6-6B1F-4D61-84E9-82513CCA407E}">
      <dgm:prSet phldrT="[Text]"/>
      <dgm:spPr/>
      <dgm:t>
        <a:bodyPr/>
        <a:lstStyle/>
        <a:p>
          <a:r>
            <a:rPr lang="en-US" b="1" dirty="0" smtClean="0"/>
            <a:t>3 semester</a:t>
          </a:r>
          <a:endParaRPr lang="en-US" dirty="0"/>
        </a:p>
      </dgm:t>
    </dgm:pt>
    <dgm:pt modelId="{68A5A319-83BC-4E19-B2C0-5E305FE519DC}" type="parTrans" cxnId="{44CBF2C2-49F7-4AAE-8D9A-FAB8780E0880}">
      <dgm:prSet/>
      <dgm:spPr/>
      <dgm:t>
        <a:bodyPr/>
        <a:lstStyle/>
        <a:p>
          <a:endParaRPr lang="en-US"/>
        </a:p>
      </dgm:t>
    </dgm:pt>
    <dgm:pt modelId="{12362BE8-2BD8-4A13-9379-6F995478D3DF}" type="sibTrans" cxnId="{44CBF2C2-49F7-4AAE-8D9A-FAB8780E0880}">
      <dgm:prSet/>
      <dgm:spPr/>
      <dgm:t>
        <a:bodyPr/>
        <a:lstStyle/>
        <a:p>
          <a:endParaRPr lang="en-US"/>
        </a:p>
      </dgm:t>
    </dgm:pt>
    <dgm:pt modelId="{0DC09D74-CA8D-4ED5-B60A-2D0BFB6DC03D}">
      <dgm:prSet phldrT="[Text]"/>
      <dgm:spPr/>
      <dgm:t>
        <a:bodyPr/>
        <a:lstStyle/>
        <a:p>
          <a:r>
            <a:rPr lang="en-US" dirty="0" smtClean="0"/>
            <a:t>Obligatory Mobility to another set EU University Faculty of Law  (Erasmus+ studies)</a:t>
          </a:r>
          <a:endParaRPr lang="en-US" dirty="0"/>
        </a:p>
      </dgm:t>
    </dgm:pt>
    <dgm:pt modelId="{4371A6B1-3742-40EA-8F73-CDD403DBA5C9}" type="parTrans" cxnId="{3BD94A06-6BEA-4DA3-BB51-67ED97F50933}">
      <dgm:prSet/>
      <dgm:spPr/>
      <dgm:t>
        <a:bodyPr/>
        <a:lstStyle/>
        <a:p>
          <a:endParaRPr lang="en-US"/>
        </a:p>
      </dgm:t>
    </dgm:pt>
    <dgm:pt modelId="{92431AE9-EF58-448C-8F3E-80D87E9F4F4D}" type="sibTrans" cxnId="{3BD94A06-6BEA-4DA3-BB51-67ED97F50933}">
      <dgm:prSet/>
      <dgm:spPr/>
      <dgm:t>
        <a:bodyPr/>
        <a:lstStyle/>
        <a:p>
          <a:endParaRPr lang="en-US"/>
        </a:p>
      </dgm:t>
    </dgm:pt>
    <dgm:pt modelId="{B6F4F7E2-7B57-4D14-A119-AFC84FEC7036}">
      <dgm:prSet/>
      <dgm:spPr/>
      <dgm:t>
        <a:bodyPr/>
        <a:lstStyle/>
        <a:p>
          <a:r>
            <a:rPr lang="en-US" b="1" dirty="0" smtClean="0"/>
            <a:t>4 semester</a:t>
          </a:r>
          <a:endParaRPr lang="en-US" b="1" dirty="0"/>
        </a:p>
      </dgm:t>
    </dgm:pt>
    <dgm:pt modelId="{99B9F354-0CB6-47AB-95F1-34EC6C5D200C}" type="parTrans" cxnId="{B4F4EE35-41B5-4983-96D8-67F20CD8CDE7}">
      <dgm:prSet/>
      <dgm:spPr/>
      <dgm:t>
        <a:bodyPr/>
        <a:lstStyle/>
        <a:p>
          <a:endParaRPr lang="en-US"/>
        </a:p>
      </dgm:t>
    </dgm:pt>
    <dgm:pt modelId="{6E9AD02B-C9F0-44AD-823B-398C553395B9}" type="sibTrans" cxnId="{B4F4EE35-41B5-4983-96D8-67F20CD8CDE7}">
      <dgm:prSet/>
      <dgm:spPr/>
      <dgm:t>
        <a:bodyPr/>
        <a:lstStyle/>
        <a:p>
          <a:endParaRPr lang="en-US"/>
        </a:p>
      </dgm:t>
    </dgm:pt>
    <dgm:pt modelId="{143EFA65-6035-4FD9-AA8A-4B537BEE4D18}" type="pres">
      <dgm:prSet presAssocID="{360384BA-D80E-4364-9864-6CDB0913DB3E}" presName="Name0" presStyleCnt="0">
        <dgm:presLayoutVars>
          <dgm:dir/>
          <dgm:animLvl val="lvl"/>
          <dgm:resizeHandles val="exact"/>
        </dgm:presLayoutVars>
      </dgm:prSet>
      <dgm:spPr/>
    </dgm:pt>
    <dgm:pt modelId="{84B29E02-8B5C-4D53-9D21-001862CAE714}" type="pres">
      <dgm:prSet presAssocID="{3265E5A2-8C5E-4614-BBC3-05BD12B73832}" presName="linNode" presStyleCnt="0"/>
      <dgm:spPr/>
    </dgm:pt>
    <dgm:pt modelId="{A975B36E-1151-4D0F-BA11-12275A05E8DA}" type="pres">
      <dgm:prSet presAssocID="{3265E5A2-8C5E-4614-BBC3-05BD12B7383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828BD08-DA58-4FCE-AEB8-86E018B50A92}" type="pres">
      <dgm:prSet presAssocID="{3265E5A2-8C5E-4614-BBC3-05BD12B73832}" presName="descendantText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628A0-1FFF-4033-A725-AF12D92D8766}" type="pres">
      <dgm:prSet presAssocID="{B2590896-8C44-4EDE-97C9-D699B9FFF6C3}" presName="sp" presStyleCnt="0"/>
      <dgm:spPr/>
    </dgm:pt>
    <dgm:pt modelId="{8C795AFA-1D4C-46CE-ACDF-8C67B2FE1DD0}" type="pres">
      <dgm:prSet presAssocID="{C283E41F-194F-451C-977D-E6939C0B1D98}" presName="linNode" presStyleCnt="0"/>
      <dgm:spPr/>
    </dgm:pt>
    <dgm:pt modelId="{4553A024-958C-4601-AA47-131052B09A03}" type="pres">
      <dgm:prSet presAssocID="{C283E41F-194F-451C-977D-E6939C0B1D9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EC9A4-B028-4FE0-965F-E9F0F6EED402}" type="pres">
      <dgm:prSet presAssocID="{C283E41F-194F-451C-977D-E6939C0B1D98}" presName="descendantText" presStyleLbl="alignAccFollowNode1" presStyleIdx="1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D23D-7194-4EC5-8DFE-2C15F3CBE4C1}" type="pres">
      <dgm:prSet presAssocID="{B59ECCAA-AD58-4B65-AEAB-3CCDF1EB0FEF}" presName="sp" presStyleCnt="0"/>
      <dgm:spPr/>
    </dgm:pt>
    <dgm:pt modelId="{CEC25085-2E08-43EB-A6FB-81250D3E270D}" type="pres">
      <dgm:prSet presAssocID="{0D14A4F6-6B1F-4D61-84E9-82513CCA407E}" presName="linNode" presStyleCnt="0"/>
      <dgm:spPr/>
    </dgm:pt>
    <dgm:pt modelId="{054577BE-9DB7-4EE1-A5A5-175ECEE06EF1}" type="pres">
      <dgm:prSet presAssocID="{0D14A4F6-6B1F-4D61-84E9-82513CCA407E}" presName="parentText" presStyleLbl="node1" presStyleIdx="2" presStyleCnt="4" custLinFactNeighborX="-260">
        <dgm:presLayoutVars>
          <dgm:chMax val="1"/>
          <dgm:bulletEnabled val="1"/>
        </dgm:presLayoutVars>
      </dgm:prSet>
      <dgm:spPr/>
    </dgm:pt>
    <dgm:pt modelId="{5832700F-FB77-4CA3-9BC0-938C58E600BF}" type="pres">
      <dgm:prSet presAssocID="{0D14A4F6-6B1F-4D61-84E9-82513CCA407E}" presName="descendantText" presStyleLbl="alignAccFollowNode1" presStyleIdx="2" presStyleCnt="3" custScaleX="105001" custLinFactNeighborX="856" custLinFactNeighborY="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BA473-1B85-457C-B3EE-22E30E5A377B}" type="pres">
      <dgm:prSet presAssocID="{12362BE8-2BD8-4A13-9379-6F995478D3DF}" presName="sp" presStyleCnt="0"/>
      <dgm:spPr/>
    </dgm:pt>
    <dgm:pt modelId="{B450FE3E-E9EF-461B-9F39-4F7DD63B50C6}" type="pres">
      <dgm:prSet presAssocID="{B6F4F7E2-7B57-4D14-A119-AFC84FEC7036}" presName="linNode" presStyleCnt="0"/>
      <dgm:spPr/>
    </dgm:pt>
    <dgm:pt modelId="{58B0D949-F784-47BD-990B-89C0DD31EAF1}" type="pres">
      <dgm:prSet presAssocID="{B6F4F7E2-7B57-4D14-A119-AFC84FEC703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09CE4372-53B6-4B37-A62C-72E4FF916636}" type="presOf" srcId="{C283E41F-194F-451C-977D-E6939C0B1D98}" destId="{4553A024-958C-4601-AA47-131052B09A03}" srcOrd="0" destOrd="0" presId="urn:microsoft.com/office/officeart/2005/8/layout/vList5"/>
    <dgm:cxn modelId="{790C1491-5284-459D-A73A-BD3EBEE6ABE9}" srcId="{360384BA-D80E-4364-9864-6CDB0913DB3E}" destId="{3265E5A2-8C5E-4614-BBC3-05BD12B73832}" srcOrd="0" destOrd="0" parTransId="{8DC3BE5A-759C-4751-8113-71AF9957B3EC}" sibTransId="{B2590896-8C44-4EDE-97C9-D699B9FFF6C3}"/>
    <dgm:cxn modelId="{F189CE57-E27F-4D14-8C80-57B2C691BD94}" srcId="{3265E5A2-8C5E-4614-BBC3-05BD12B73832}" destId="{F5234F10-11B3-4644-9B49-B8E61126EF3F}" srcOrd="0" destOrd="0" parTransId="{CF9C3369-5EC4-41B0-9FF6-6B8981F0F876}" sibTransId="{58D6262D-6AE9-46CB-966A-E6B26517EE44}"/>
    <dgm:cxn modelId="{B4F4EE35-41B5-4983-96D8-67F20CD8CDE7}" srcId="{360384BA-D80E-4364-9864-6CDB0913DB3E}" destId="{B6F4F7E2-7B57-4D14-A119-AFC84FEC7036}" srcOrd="3" destOrd="0" parTransId="{99B9F354-0CB6-47AB-95F1-34EC6C5D200C}" sibTransId="{6E9AD02B-C9F0-44AD-823B-398C553395B9}"/>
    <dgm:cxn modelId="{CD7EE4E8-F5B2-4EA1-8F43-7E9510B1AD98}" srcId="{360384BA-D80E-4364-9864-6CDB0913DB3E}" destId="{C283E41F-194F-451C-977D-E6939C0B1D98}" srcOrd="1" destOrd="0" parTransId="{FB2271DF-F818-470D-895E-578AB5030C61}" sibTransId="{B59ECCAA-AD58-4B65-AEAB-3CCDF1EB0FEF}"/>
    <dgm:cxn modelId="{BD59E428-7C5F-45E9-A9EF-F9D835CDBCAF}" type="presOf" srcId="{0D14A4F6-6B1F-4D61-84E9-82513CCA407E}" destId="{054577BE-9DB7-4EE1-A5A5-175ECEE06EF1}" srcOrd="0" destOrd="0" presId="urn:microsoft.com/office/officeart/2005/8/layout/vList5"/>
    <dgm:cxn modelId="{B0157E86-1084-4A54-859E-5CF5D1CD3696}" type="presOf" srcId="{F5234F10-11B3-4644-9B49-B8E61126EF3F}" destId="{E828BD08-DA58-4FCE-AEB8-86E018B50A92}" srcOrd="0" destOrd="0" presId="urn:microsoft.com/office/officeart/2005/8/layout/vList5"/>
    <dgm:cxn modelId="{FCF0E3F0-81F9-48F7-8EF5-9F99268FA688}" type="presOf" srcId="{3265E5A2-8C5E-4614-BBC3-05BD12B73832}" destId="{A975B36E-1151-4D0F-BA11-12275A05E8DA}" srcOrd="0" destOrd="0" presId="urn:microsoft.com/office/officeart/2005/8/layout/vList5"/>
    <dgm:cxn modelId="{44CBF2C2-49F7-4AAE-8D9A-FAB8780E0880}" srcId="{360384BA-D80E-4364-9864-6CDB0913DB3E}" destId="{0D14A4F6-6B1F-4D61-84E9-82513CCA407E}" srcOrd="2" destOrd="0" parTransId="{68A5A319-83BC-4E19-B2C0-5E305FE519DC}" sibTransId="{12362BE8-2BD8-4A13-9379-6F995478D3DF}"/>
    <dgm:cxn modelId="{15AF619D-EA2C-4625-9EAF-6874E4745337}" srcId="{C283E41F-194F-451C-977D-E6939C0B1D98}" destId="{80A4BABF-67F4-4609-9654-4473D22FBE60}" srcOrd="0" destOrd="0" parTransId="{224BC221-BF26-4D58-A2BD-34907FEA686D}" sibTransId="{FB3E67C0-F5E6-4733-B08A-5022663AB833}"/>
    <dgm:cxn modelId="{596E0862-4C8C-466D-9E21-9B9455494F31}" type="presOf" srcId="{0DC09D74-CA8D-4ED5-B60A-2D0BFB6DC03D}" destId="{5832700F-FB77-4CA3-9BC0-938C58E600BF}" srcOrd="0" destOrd="0" presId="urn:microsoft.com/office/officeart/2005/8/layout/vList5"/>
    <dgm:cxn modelId="{FFB64F00-7365-47F5-A2DE-21635E5A7EEF}" type="presOf" srcId="{360384BA-D80E-4364-9864-6CDB0913DB3E}" destId="{143EFA65-6035-4FD9-AA8A-4B537BEE4D18}" srcOrd="0" destOrd="0" presId="urn:microsoft.com/office/officeart/2005/8/layout/vList5"/>
    <dgm:cxn modelId="{AB6C9166-3A1C-4024-98AF-953B4B9F7E0A}" type="presOf" srcId="{80A4BABF-67F4-4609-9654-4473D22FBE60}" destId="{C50EC9A4-B028-4FE0-965F-E9F0F6EED402}" srcOrd="0" destOrd="0" presId="urn:microsoft.com/office/officeart/2005/8/layout/vList5"/>
    <dgm:cxn modelId="{52C10033-8D99-4D5F-944B-FD294C88A6BB}" type="presOf" srcId="{B6F4F7E2-7B57-4D14-A119-AFC84FEC7036}" destId="{58B0D949-F784-47BD-990B-89C0DD31EAF1}" srcOrd="0" destOrd="0" presId="urn:microsoft.com/office/officeart/2005/8/layout/vList5"/>
    <dgm:cxn modelId="{3BD94A06-6BEA-4DA3-BB51-67ED97F50933}" srcId="{0D14A4F6-6B1F-4D61-84E9-82513CCA407E}" destId="{0DC09D74-CA8D-4ED5-B60A-2D0BFB6DC03D}" srcOrd="0" destOrd="0" parTransId="{4371A6B1-3742-40EA-8F73-CDD403DBA5C9}" sibTransId="{92431AE9-EF58-448C-8F3E-80D87E9F4F4D}"/>
    <dgm:cxn modelId="{B29961A2-6CDF-4412-83D9-096C238ED551}" type="presParOf" srcId="{143EFA65-6035-4FD9-AA8A-4B537BEE4D18}" destId="{84B29E02-8B5C-4D53-9D21-001862CAE714}" srcOrd="0" destOrd="0" presId="urn:microsoft.com/office/officeart/2005/8/layout/vList5"/>
    <dgm:cxn modelId="{B00BE3A5-4F61-45FE-8EBD-EBB5717F9789}" type="presParOf" srcId="{84B29E02-8B5C-4D53-9D21-001862CAE714}" destId="{A975B36E-1151-4D0F-BA11-12275A05E8DA}" srcOrd="0" destOrd="0" presId="urn:microsoft.com/office/officeart/2005/8/layout/vList5"/>
    <dgm:cxn modelId="{2144964B-FA11-437D-B562-92101812445A}" type="presParOf" srcId="{84B29E02-8B5C-4D53-9D21-001862CAE714}" destId="{E828BD08-DA58-4FCE-AEB8-86E018B50A92}" srcOrd="1" destOrd="0" presId="urn:microsoft.com/office/officeart/2005/8/layout/vList5"/>
    <dgm:cxn modelId="{2CDA6FB9-5BB3-4101-ADFD-9346126B0303}" type="presParOf" srcId="{143EFA65-6035-4FD9-AA8A-4B537BEE4D18}" destId="{B57628A0-1FFF-4033-A725-AF12D92D8766}" srcOrd="1" destOrd="0" presId="urn:microsoft.com/office/officeart/2005/8/layout/vList5"/>
    <dgm:cxn modelId="{A522AA06-D55A-4389-948D-C8D96A083984}" type="presParOf" srcId="{143EFA65-6035-4FD9-AA8A-4B537BEE4D18}" destId="{8C795AFA-1D4C-46CE-ACDF-8C67B2FE1DD0}" srcOrd="2" destOrd="0" presId="urn:microsoft.com/office/officeart/2005/8/layout/vList5"/>
    <dgm:cxn modelId="{A7C6E73B-A57C-4B8A-BCDE-202BCBEED5D2}" type="presParOf" srcId="{8C795AFA-1D4C-46CE-ACDF-8C67B2FE1DD0}" destId="{4553A024-958C-4601-AA47-131052B09A03}" srcOrd="0" destOrd="0" presId="urn:microsoft.com/office/officeart/2005/8/layout/vList5"/>
    <dgm:cxn modelId="{764798BD-A9F0-4B94-B140-FA9C7E39BE77}" type="presParOf" srcId="{8C795AFA-1D4C-46CE-ACDF-8C67B2FE1DD0}" destId="{C50EC9A4-B028-4FE0-965F-E9F0F6EED402}" srcOrd="1" destOrd="0" presId="urn:microsoft.com/office/officeart/2005/8/layout/vList5"/>
    <dgm:cxn modelId="{45200B02-68F5-472A-A678-D448B14CB1D4}" type="presParOf" srcId="{143EFA65-6035-4FD9-AA8A-4B537BEE4D18}" destId="{4989D23D-7194-4EC5-8DFE-2C15F3CBE4C1}" srcOrd="3" destOrd="0" presId="urn:microsoft.com/office/officeart/2005/8/layout/vList5"/>
    <dgm:cxn modelId="{C0C72D80-5AB8-443D-BEC9-085B851BBFA6}" type="presParOf" srcId="{143EFA65-6035-4FD9-AA8A-4B537BEE4D18}" destId="{CEC25085-2E08-43EB-A6FB-81250D3E270D}" srcOrd="4" destOrd="0" presId="urn:microsoft.com/office/officeart/2005/8/layout/vList5"/>
    <dgm:cxn modelId="{C293127F-9AD7-4BF1-86E4-05E3D4BA12FA}" type="presParOf" srcId="{CEC25085-2E08-43EB-A6FB-81250D3E270D}" destId="{054577BE-9DB7-4EE1-A5A5-175ECEE06EF1}" srcOrd="0" destOrd="0" presId="urn:microsoft.com/office/officeart/2005/8/layout/vList5"/>
    <dgm:cxn modelId="{BD4C9A61-CABE-4F61-9714-91A285330A2A}" type="presParOf" srcId="{CEC25085-2E08-43EB-A6FB-81250D3E270D}" destId="{5832700F-FB77-4CA3-9BC0-938C58E600BF}" srcOrd="1" destOrd="0" presId="urn:microsoft.com/office/officeart/2005/8/layout/vList5"/>
    <dgm:cxn modelId="{B7DE8B14-591A-42EF-9B50-216D2799224E}" type="presParOf" srcId="{143EFA65-6035-4FD9-AA8A-4B537BEE4D18}" destId="{F03BA473-1B85-457C-B3EE-22E30E5A377B}" srcOrd="5" destOrd="0" presId="urn:microsoft.com/office/officeart/2005/8/layout/vList5"/>
    <dgm:cxn modelId="{66EEFA40-A6B2-490F-92FA-C08F34EB5F7D}" type="presParOf" srcId="{143EFA65-6035-4FD9-AA8A-4B537BEE4D18}" destId="{B450FE3E-E9EF-461B-9F39-4F7DD63B50C6}" srcOrd="6" destOrd="0" presId="urn:microsoft.com/office/officeart/2005/8/layout/vList5"/>
    <dgm:cxn modelId="{404519A5-3F29-43DB-AE90-33C64D0394FD}" type="presParOf" srcId="{B450FE3E-E9EF-461B-9F39-4F7DD63B50C6}" destId="{58B0D949-F784-47BD-990B-89C0DD31EA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0BD4D-D424-49D7-9E7D-9A983B3F1D55}">
      <dsp:nvSpPr>
        <dsp:cNvPr id="0" name=""/>
        <dsp:cNvSpPr/>
      </dsp:nvSpPr>
      <dsp:spPr>
        <a:xfrm>
          <a:off x="4486909" y="755"/>
          <a:ext cx="6730365" cy="29459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4400" kern="1200" dirty="0" smtClean="0"/>
            <a:t>1 </a:t>
          </a:r>
          <a:r>
            <a:rPr lang="lt-LT" sz="4400" kern="1200" dirty="0" err="1" smtClean="0"/>
            <a:t>semester</a:t>
          </a:r>
          <a:r>
            <a:rPr lang="lt-LT" sz="4400" kern="1200" dirty="0" smtClean="0"/>
            <a:t> at MRU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4400" kern="1200" dirty="0" smtClean="0"/>
            <a:t>2 </a:t>
          </a:r>
          <a:r>
            <a:rPr lang="lt-LT" sz="4400" kern="1200" dirty="0" err="1" smtClean="0"/>
            <a:t>semester</a:t>
          </a:r>
          <a:r>
            <a:rPr lang="lt-LT" sz="4400" kern="1200" dirty="0" smtClean="0"/>
            <a:t> at MRU</a:t>
          </a:r>
          <a:endParaRPr lang="en-US" sz="4400" kern="1200" dirty="0"/>
        </a:p>
      </dsp:txBody>
      <dsp:txXfrm>
        <a:off x="4486909" y="369003"/>
        <a:ext cx="5625622" cy="2209486"/>
      </dsp:txXfrm>
    </dsp:sp>
    <dsp:sp modelId="{06AB466E-7885-4666-9919-AAD18B30F7E4}">
      <dsp:nvSpPr>
        <dsp:cNvPr id="0" name=""/>
        <dsp:cNvSpPr/>
      </dsp:nvSpPr>
      <dsp:spPr>
        <a:xfrm>
          <a:off x="0" y="755"/>
          <a:ext cx="4486910" cy="2945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6500" kern="1200" dirty="0" smtClean="0"/>
            <a:t>I </a:t>
          </a:r>
          <a:r>
            <a:rPr lang="lt-LT" sz="6500" kern="1200" dirty="0" err="1" smtClean="0"/>
            <a:t>year</a:t>
          </a:r>
          <a:endParaRPr lang="en-US" sz="6500" kern="1200" dirty="0"/>
        </a:p>
      </dsp:txBody>
      <dsp:txXfrm>
        <a:off x="143811" y="144566"/>
        <a:ext cx="4199288" cy="2658360"/>
      </dsp:txXfrm>
    </dsp:sp>
    <dsp:sp modelId="{A395C21B-FE22-4BE5-B5AA-831C78B0E328}">
      <dsp:nvSpPr>
        <dsp:cNvPr id="0" name=""/>
        <dsp:cNvSpPr/>
      </dsp:nvSpPr>
      <dsp:spPr>
        <a:xfrm>
          <a:off x="4486909" y="3241336"/>
          <a:ext cx="6730365" cy="29459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3</a:t>
          </a:r>
          <a:r>
            <a:rPr lang="lt-LT" sz="4400" kern="1200" dirty="0" smtClean="0"/>
            <a:t> </a:t>
          </a:r>
          <a:r>
            <a:rPr lang="lt-LT" sz="4400" kern="1200" dirty="0" err="1" smtClean="0"/>
            <a:t>semester</a:t>
          </a:r>
          <a:r>
            <a:rPr lang="lt-LT" sz="4400" kern="1200" dirty="0" smtClean="0"/>
            <a:t> at </a:t>
          </a:r>
          <a:r>
            <a:rPr lang="lt-LT" sz="4400" kern="1200" dirty="0" smtClean="0"/>
            <a:t>SM</a:t>
          </a:r>
          <a:r>
            <a:rPr lang="en-US" sz="4400" kern="1200" dirty="0" smtClean="0"/>
            <a:t>B</a:t>
          </a:r>
          <a:r>
            <a:rPr lang="lt-LT" sz="4400" kern="1200" dirty="0" smtClean="0"/>
            <a:t>U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4400" kern="1200" dirty="0" smtClean="0"/>
            <a:t>4 </a:t>
          </a:r>
          <a:r>
            <a:rPr lang="lt-LT" sz="4400" kern="1200" dirty="0" err="1" smtClean="0"/>
            <a:t>semester</a:t>
          </a:r>
          <a:r>
            <a:rPr lang="lt-LT" sz="4400" kern="1200" dirty="0" smtClean="0"/>
            <a:t> - Internship and </a:t>
          </a:r>
          <a:r>
            <a:rPr lang="lt-LT" sz="4400" kern="1200" dirty="0" err="1" smtClean="0"/>
            <a:t>master</a:t>
          </a:r>
          <a:r>
            <a:rPr lang="lt-LT" sz="4400" kern="1200" dirty="0" smtClean="0"/>
            <a:t> </a:t>
          </a:r>
          <a:r>
            <a:rPr lang="lt-LT" sz="4400" kern="1200" dirty="0" err="1" smtClean="0"/>
            <a:t>thesis</a:t>
          </a:r>
          <a:r>
            <a:rPr lang="lt-LT" sz="4400" kern="1200" dirty="0" smtClean="0"/>
            <a:t> </a:t>
          </a:r>
          <a:endParaRPr lang="en-US" sz="4400" kern="1200" dirty="0"/>
        </a:p>
      </dsp:txBody>
      <dsp:txXfrm>
        <a:off x="4486909" y="3609584"/>
        <a:ext cx="5625622" cy="2209486"/>
      </dsp:txXfrm>
    </dsp:sp>
    <dsp:sp modelId="{F356DFFF-2093-4B23-A1DD-34E8A3EB0439}">
      <dsp:nvSpPr>
        <dsp:cNvPr id="0" name=""/>
        <dsp:cNvSpPr/>
      </dsp:nvSpPr>
      <dsp:spPr>
        <a:xfrm>
          <a:off x="0" y="3241336"/>
          <a:ext cx="4486910" cy="2945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6500" kern="1200" dirty="0" smtClean="0"/>
            <a:t>II </a:t>
          </a:r>
          <a:r>
            <a:rPr lang="lt-LT" sz="6500" kern="1200" dirty="0" err="1" smtClean="0"/>
            <a:t>year</a:t>
          </a:r>
          <a:endParaRPr lang="en-US" sz="6500" kern="1200" dirty="0"/>
        </a:p>
      </dsp:txBody>
      <dsp:txXfrm>
        <a:off x="143811" y="3385147"/>
        <a:ext cx="4199288" cy="2658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8BD08-DA58-4FCE-AEB8-86E018B50A92}">
      <dsp:nvSpPr>
        <dsp:cNvPr id="0" name=""/>
        <dsp:cNvSpPr/>
      </dsp:nvSpPr>
      <dsp:spPr>
        <a:xfrm rot="5400000">
          <a:off x="6830065" y="-2589404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 Studies take place at MRU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Partners: MRU and Bordeaux University (FR)</a:t>
          </a:r>
          <a:endParaRPr lang="en-US" sz="2900" kern="1200" dirty="0"/>
        </a:p>
      </dsp:txBody>
      <dsp:txXfrm rot="-5400000">
        <a:off x="4038219" y="280321"/>
        <a:ext cx="7101177" cy="1439605"/>
      </dsp:txXfrm>
    </dsp:sp>
    <dsp:sp modelId="{A975B36E-1151-4D0F-BA11-12275A05E8DA}">
      <dsp:nvSpPr>
        <dsp:cNvPr id="0" name=""/>
        <dsp:cNvSpPr/>
      </dsp:nvSpPr>
      <dsp:spPr>
        <a:xfrm>
          <a:off x="0" y="3021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EU Law and Governance (90 ECTS)</a:t>
          </a:r>
          <a:endParaRPr lang="en-US" sz="3900" kern="1200" dirty="0"/>
        </a:p>
      </dsp:txBody>
      <dsp:txXfrm>
        <a:off x="97349" y="100370"/>
        <a:ext cx="3843521" cy="1799505"/>
      </dsp:txXfrm>
    </dsp:sp>
    <dsp:sp modelId="{C50EC9A4-B028-4FE0-965F-E9F0F6EED402}">
      <dsp:nvSpPr>
        <dsp:cNvPr id="0" name=""/>
        <dsp:cNvSpPr/>
      </dsp:nvSpPr>
      <dsp:spPr>
        <a:xfrm rot="5400000">
          <a:off x="6830065" y="-495490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Taught courses and internship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Teaching by professors from MRU and BU </a:t>
          </a:r>
          <a:endParaRPr lang="en-US" sz="2900" kern="1200" dirty="0"/>
        </a:p>
      </dsp:txBody>
      <dsp:txXfrm rot="-5400000">
        <a:off x="4038219" y="2374235"/>
        <a:ext cx="7101177" cy="1439605"/>
      </dsp:txXfrm>
    </dsp:sp>
    <dsp:sp modelId="{4553A024-958C-4601-AA47-131052B09A03}">
      <dsp:nvSpPr>
        <dsp:cNvPr id="0" name=""/>
        <dsp:cNvSpPr/>
      </dsp:nvSpPr>
      <dsp:spPr>
        <a:xfrm>
          <a:off x="0" y="2096935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1 &amp; 2 semester</a:t>
          </a:r>
          <a:endParaRPr lang="en-US" sz="3900" kern="1200" dirty="0"/>
        </a:p>
      </dsp:txBody>
      <dsp:txXfrm>
        <a:off x="97349" y="2194284"/>
        <a:ext cx="3843521" cy="1799505"/>
      </dsp:txXfrm>
    </dsp:sp>
    <dsp:sp modelId="{5832700F-FB77-4CA3-9BC0-938C58E600BF}">
      <dsp:nvSpPr>
        <dsp:cNvPr id="0" name=""/>
        <dsp:cNvSpPr/>
      </dsp:nvSpPr>
      <dsp:spPr>
        <a:xfrm rot="5400000">
          <a:off x="6830065" y="1598423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Master thesis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Possibility for International Mobility (Erasmus+ studies of traineeship)</a:t>
          </a:r>
          <a:endParaRPr lang="en-US" sz="2900" kern="1200" dirty="0"/>
        </a:p>
      </dsp:txBody>
      <dsp:txXfrm rot="-5400000">
        <a:off x="4038219" y="4468149"/>
        <a:ext cx="7101177" cy="1439605"/>
      </dsp:txXfrm>
    </dsp:sp>
    <dsp:sp modelId="{054577BE-9DB7-4EE1-A5A5-175ECEE06EF1}">
      <dsp:nvSpPr>
        <dsp:cNvPr id="0" name=""/>
        <dsp:cNvSpPr/>
      </dsp:nvSpPr>
      <dsp:spPr>
        <a:xfrm>
          <a:off x="0" y="4190849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3 semester</a:t>
          </a:r>
          <a:endParaRPr lang="en-US" sz="3900" kern="1200" dirty="0"/>
        </a:p>
      </dsp:txBody>
      <dsp:txXfrm>
        <a:off x="97349" y="4288198"/>
        <a:ext cx="3843521" cy="1799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8BD08-DA58-4FCE-AEB8-86E018B50A92}">
      <dsp:nvSpPr>
        <dsp:cNvPr id="0" name=""/>
        <dsp:cNvSpPr/>
      </dsp:nvSpPr>
      <dsp:spPr>
        <a:xfrm rot="5400000">
          <a:off x="6830065" y="-2589404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kern="1200" dirty="0" smtClean="0"/>
            <a:t> Studies begin at PU for 1 or 2 semesters and must include courses, agreed in advance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kern="1200" dirty="0" smtClean="0"/>
            <a:t>Partners: AZ, UA</a:t>
          </a:r>
          <a:endParaRPr lang="en-US" sz="2800" kern="1200" dirty="0"/>
        </a:p>
      </dsp:txBody>
      <dsp:txXfrm rot="-5400000">
        <a:off x="4038219" y="280321"/>
        <a:ext cx="7101177" cy="1439605"/>
      </dsp:txXfrm>
    </dsp:sp>
    <dsp:sp modelId="{A975B36E-1151-4D0F-BA11-12275A05E8DA}">
      <dsp:nvSpPr>
        <dsp:cNvPr id="0" name=""/>
        <dsp:cNvSpPr/>
      </dsp:nvSpPr>
      <dsp:spPr>
        <a:xfrm>
          <a:off x="0" y="3021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Financial Markets (90 ECTS)</a:t>
          </a:r>
          <a:endParaRPr lang="en-US" sz="3900" kern="1200" dirty="0"/>
        </a:p>
      </dsp:txBody>
      <dsp:txXfrm>
        <a:off x="97349" y="100370"/>
        <a:ext cx="3843521" cy="1799505"/>
      </dsp:txXfrm>
    </dsp:sp>
    <dsp:sp modelId="{C50EC9A4-B028-4FE0-965F-E9F0F6EED402}">
      <dsp:nvSpPr>
        <dsp:cNvPr id="0" name=""/>
        <dsp:cNvSpPr/>
      </dsp:nvSpPr>
      <dsp:spPr>
        <a:xfrm rot="5400000">
          <a:off x="6830065" y="-495490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Taught courses at MRU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Recognition of previous credits (30) takes place at MRU thus  </a:t>
          </a:r>
          <a:endParaRPr lang="en-US" sz="2800" kern="1200" dirty="0"/>
        </a:p>
      </dsp:txBody>
      <dsp:txXfrm rot="-5400000">
        <a:off x="4038219" y="2374235"/>
        <a:ext cx="7101177" cy="1439605"/>
      </dsp:txXfrm>
    </dsp:sp>
    <dsp:sp modelId="{4553A024-958C-4601-AA47-131052B09A03}">
      <dsp:nvSpPr>
        <dsp:cNvPr id="0" name=""/>
        <dsp:cNvSpPr/>
      </dsp:nvSpPr>
      <dsp:spPr>
        <a:xfrm>
          <a:off x="0" y="2096935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 </a:t>
          </a:r>
          <a:r>
            <a:rPr lang="en-US" sz="3900" b="1" kern="1200" dirty="0" smtClean="0"/>
            <a:t>semester</a:t>
          </a:r>
          <a:endParaRPr lang="en-US" sz="3900" b="1" kern="1200" dirty="0"/>
        </a:p>
      </dsp:txBody>
      <dsp:txXfrm>
        <a:off x="97349" y="2194284"/>
        <a:ext cx="3843521" cy="1799505"/>
      </dsp:txXfrm>
    </dsp:sp>
    <dsp:sp modelId="{5832700F-FB77-4CA3-9BC0-938C58E600BF}">
      <dsp:nvSpPr>
        <dsp:cNvPr id="0" name=""/>
        <dsp:cNvSpPr/>
      </dsp:nvSpPr>
      <dsp:spPr>
        <a:xfrm rot="5400000">
          <a:off x="6830065" y="1598423"/>
          <a:ext cx="1595363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Master thesis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Possibility for International Mobility (Erasmus+ studies of traineeship)</a:t>
          </a:r>
          <a:endParaRPr lang="en-US" sz="2800" kern="1200" dirty="0"/>
        </a:p>
      </dsp:txBody>
      <dsp:txXfrm rot="-5400000">
        <a:off x="4038219" y="4468149"/>
        <a:ext cx="7101177" cy="1439605"/>
      </dsp:txXfrm>
    </dsp:sp>
    <dsp:sp modelId="{054577BE-9DB7-4EE1-A5A5-175ECEE06EF1}">
      <dsp:nvSpPr>
        <dsp:cNvPr id="0" name=""/>
        <dsp:cNvSpPr/>
      </dsp:nvSpPr>
      <dsp:spPr>
        <a:xfrm>
          <a:off x="0" y="4190849"/>
          <a:ext cx="4038219" cy="199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3 semester</a:t>
          </a:r>
          <a:endParaRPr lang="en-US" sz="3900" kern="1200" dirty="0"/>
        </a:p>
      </dsp:txBody>
      <dsp:txXfrm>
        <a:off x="97349" y="4288198"/>
        <a:ext cx="3843521" cy="1799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8BD08-DA58-4FCE-AEB8-86E018B50A92}">
      <dsp:nvSpPr>
        <dsp:cNvPr id="0" name=""/>
        <dsp:cNvSpPr/>
      </dsp:nvSpPr>
      <dsp:spPr>
        <a:xfrm rot="5400000">
          <a:off x="7031903" y="-2841626"/>
          <a:ext cx="1191687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kern="1200" dirty="0" smtClean="0"/>
            <a:t> Studies begin at PU for 1 or 2 semesters and must include courses taught in EN, agreed in advance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kern="1200" dirty="0" smtClean="0"/>
            <a:t>Partners: UA</a:t>
          </a:r>
          <a:endParaRPr lang="en-US" sz="2100" kern="1200" dirty="0"/>
        </a:p>
      </dsp:txBody>
      <dsp:txXfrm rot="-5400000">
        <a:off x="4038219" y="210231"/>
        <a:ext cx="7120883" cy="1075341"/>
      </dsp:txXfrm>
    </dsp:sp>
    <dsp:sp modelId="{A975B36E-1151-4D0F-BA11-12275A05E8DA}">
      <dsp:nvSpPr>
        <dsp:cNvPr id="0" name=""/>
        <dsp:cNvSpPr/>
      </dsp:nvSpPr>
      <dsp:spPr>
        <a:xfrm>
          <a:off x="0" y="3097"/>
          <a:ext cx="4038219" cy="148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International Law (120 ECTS)</a:t>
          </a:r>
          <a:endParaRPr lang="en-US" sz="4200" kern="1200" dirty="0"/>
        </a:p>
      </dsp:txBody>
      <dsp:txXfrm>
        <a:off x="72717" y="75814"/>
        <a:ext cx="3892785" cy="1344175"/>
      </dsp:txXfrm>
    </dsp:sp>
    <dsp:sp modelId="{C50EC9A4-B028-4FE0-965F-E9F0F6EED402}">
      <dsp:nvSpPr>
        <dsp:cNvPr id="0" name=""/>
        <dsp:cNvSpPr/>
      </dsp:nvSpPr>
      <dsp:spPr>
        <a:xfrm rot="5400000">
          <a:off x="7031903" y="-1277535"/>
          <a:ext cx="1191687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Taught courses at MRU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Recognition of previous credits (30 ECTS) takes place at MRU</a:t>
          </a:r>
          <a:endParaRPr lang="en-US" sz="2100" kern="1200" dirty="0"/>
        </a:p>
      </dsp:txBody>
      <dsp:txXfrm rot="-5400000">
        <a:off x="4038219" y="1774322"/>
        <a:ext cx="7120883" cy="1075341"/>
      </dsp:txXfrm>
    </dsp:sp>
    <dsp:sp modelId="{4553A024-958C-4601-AA47-131052B09A03}">
      <dsp:nvSpPr>
        <dsp:cNvPr id="0" name=""/>
        <dsp:cNvSpPr/>
      </dsp:nvSpPr>
      <dsp:spPr>
        <a:xfrm>
          <a:off x="0" y="1567187"/>
          <a:ext cx="4038219" cy="148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2 </a:t>
          </a:r>
          <a:r>
            <a:rPr lang="en-US" sz="4200" b="1" kern="1200" dirty="0" smtClean="0"/>
            <a:t>semester</a:t>
          </a:r>
          <a:endParaRPr lang="en-US" sz="4200" b="1" kern="1200" dirty="0"/>
        </a:p>
      </dsp:txBody>
      <dsp:txXfrm>
        <a:off x="72717" y="1639904"/>
        <a:ext cx="3892785" cy="1344175"/>
      </dsp:txXfrm>
    </dsp:sp>
    <dsp:sp modelId="{5832700F-FB77-4CA3-9BC0-938C58E600BF}">
      <dsp:nvSpPr>
        <dsp:cNvPr id="0" name=""/>
        <dsp:cNvSpPr/>
      </dsp:nvSpPr>
      <dsp:spPr>
        <a:xfrm rot="5400000">
          <a:off x="6970173" y="264079"/>
          <a:ext cx="1191687" cy="73025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Obligatory Mobility to another set EU University Faculty of Law  (Erasmus+ studies)</a:t>
          </a:r>
          <a:endParaRPr lang="en-US" sz="2100" kern="1200" dirty="0"/>
        </a:p>
      </dsp:txBody>
      <dsp:txXfrm rot="-5400000">
        <a:off x="3914760" y="3377666"/>
        <a:ext cx="7244342" cy="1075341"/>
      </dsp:txXfrm>
    </dsp:sp>
    <dsp:sp modelId="{054577BE-9DB7-4EE1-A5A5-175ECEE06EF1}">
      <dsp:nvSpPr>
        <dsp:cNvPr id="0" name=""/>
        <dsp:cNvSpPr/>
      </dsp:nvSpPr>
      <dsp:spPr>
        <a:xfrm>
          <a:off x="0" y="3131277"/>
          <a:ext cx="3912024" cy="148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3 semester</a:t>
          </a:r>
          <a:endParaRPr lang="en-US" sz="4200" kern="1200" dirty="0"/>
        </a:p>
      </dsp:txBody>
      <dsp:txXfrm>
        <a:off x="72717" y="3203994"/>
        <a:ext cx="3766590" cy="1344175"/>
      </dsp:txXfrm>
    </dsp:sp>
    <dsp:sp modelId="{58B0D949-F784-47BD-990B-89C0DD31EAF1}">
      <dsp:nvSpPr>
        <dsp:cNvPr id="0" name=""/>
        <dsp:cNvSpPr/>
      </dsp:nvSpPr>
      <dsp:spPr>
        <a:xfrm>
          <a:off x="0" y="4695368"/>
          <a:ext cx="4038219" cy="148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4 semester</a:t>
          </a:r>
          <a:endParaRPr lang="en-US" sz="4200" b="1" kern="1200" dirty="0"/>
        </a:p>
      </dsp:txBody>
      <dsp:txXfrm>
        <a:off x="72717" y="4768085"/>
        <a:ext cx="3892785" cy="134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lt-LT" smtClean="0"/>
              <a:t>22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7965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lt-LT" smtClean="0"/>
              <a:t>23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55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lt-LT" smtClean="0"/>
              <a:t>24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443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00870-1335-4305-96E5-C19B0C04FE63}" type="slidenum">
              <a:rPr lang="lt-LT" altLang="lt-L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lt-LT" altLang="lt-L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1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A3579-752F-48C4-8787-C5EC4C74CC46}" type="slidenum">
              <a:rPr lang="lt-LT" altLang="lt-LT" smtClean="0"/>
              <a:pPr/>
              <a:t>29</a:t>
            </a:fld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271777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902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965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066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riny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6" y="882756"/>
            <a:ext cx="11162840" cy="7885676"/>
          </a:xfrm>
        </p:spPr>
        <p:txBody>
          <a:bodyPr>
            <a:normAutofit/>
          </a:bodyPr>
          <a:lstStyle>
            <a:lvl1pPr marL="487672" marR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56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5874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853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26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879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342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03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058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784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1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1277-13CF-48CD-9B8D-9D2D13E19757}" type="datetimeFigureOut">
              <a:rPr lang="lt-LT" smtClean="0"/>
              <a:t>2018-04-27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19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sopo.ma.mruni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eibl.ma.mruni.e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eulg.ma.mrun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eulg.ma.mrun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eulg.ma.mrun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st-jd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runi.eu/en/university/struktur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rasmus.mruni.eu/" TargetMode="External"/><Relationship Id="rId5" Type="http://schemas.openxmlformats.org/officeDocument/2006/relationships/hyperlink" Target="http://www.mruni.eu/" TargetMode="External"/><Relationship Id="rId4" Type="http://schemas.openxmlformats.org/officeDocument/2006/relationships/hyperlink" Target="mailto:erasmus@mruni.e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235991" y="2962136"/>
            <a:ext cx="8532815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5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pPr>
            <a:r>
              <a:rPr lang="lt-LT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MRU</a:t>
            </a:r>
            <a:r>
              <a:rPr lang="lt-L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Joint &amp; Double degrees and International Office development</a:t>
            </a:r>
            <a:endParaRPr lang="lt-L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800">
                <a:solidFill>
                  <a:srgbClr val="FFFFFF"/>
                </a:solidFill>
                <a:latin typeface="Quincy CF"/>
                <a:ea typeface="Quincy CF"/>
                <a:cs typeface="Quincy CF"/>
                <a:sym typeface="Quincy CF"/>
              </a:defRPr>
            </a:pPr>
            <a:r>
              <a:rPr lang="en-US" dirty="0" smtClean="0">
                <a:solidFill>
                  <a:schemeClr val="tx1"/>
                </a:solidFill>
              </a:rPr>
              <a:t>Audra Dargytė Burokienė/ </a:t>
            </a:r>
            <a:r>
              <a:rPr lang="lt-LT" dirty="0" smtClean="0">
                <a:solidFill>
                  <a:schemeClr val="tx1"/>
                </a:solidFill>
              </a:rPr>
              <a:t>Loreta Paukštytė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235992" y="7912945"/>
            <a:ext cx="853281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dirty="0"/>
              <a:t>www.elevate.space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0" y="6306946"/>
            <a:ext cx="2954378" cy="969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12" y="6312832"/>
            <a:ext cx="3536938" cy="963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089" y="258034"/>
            <a:ext cx="11216640" cy="18852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8533" dirty="0"/>
              <a:t>Requirements to JSP</a:t>
            </a:r>
            <a:r>
              <a:rPr lang="en-GB" dirty="0"/>
              <a:t> </a:t>
            </a:r>
            <a:r>
              <a:rPr lang="en-GB" dirty="0" smtClean="0"/>
              <a:t>(in LT)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29" y="1720258"/>
            <a:ext cx="12354560" cy="7476031"/>
          </a:xfrm>
        </p:spPr>
        <p:txBody>
          <a:bodyPr>
            <a:normAutofit fontScale="55000" lnSpcReduction="20000"/>
          </a:bodyPr>
          <a:lstStyle/>
          <a:p>
            <a:r>
              <a:rPr lang="en-GB" sz="6258" dirty="0" err="1"/>
              <a:t>Jointness</a:t>
            </a:r>
            <a:r>
              <a:rPr lang="en-GB" sz="6258" dirty="0"/>
              <a:t> in development of JSP with Duration (90 -120 ECTS)</a:t>
            </a:r>
          </a:p>
          <a:p>
            <a:r>
              <a:rPr lang="en-GB" sz="6258" dirty="0"/>
              <a:t>Compulsory academic mobility</a:t>
            </a:r>
          </a:p>
          <a:p>
            <a:r>
              <a:rPr lang="en-US" sz="6258" dirty="0"/>
              <a:t>Accredited, validated (legalized) in all countries</a:t>
            </a:r>
            <a:endParaRPr lang="en-GB" sz="6258" dirty="0"/>
          </a:p>
          <a:p>
            <a:r>
              <a:rPr lang="lt-LT" sz="6258" dirty="0"/>
              <a:t>At </a:t>
            </a:r>
            <a:r>
              <a:rPr lang="lt-LT" sz="6258" dirty="0" err="1"/>
              <a:t>least</a:t>
            </a:r>
            <a:r>
              <a:rPr lang="lt-LT" sz="6258" dirty="0"/>
              <a:t> 25</a:t>
            </a:r>
            <a:r>
              <a:rPr lang="en-GB" sz="6258" dirty="0"/>
              <a:t>% of credits earned at other than home institution  </a:t>
            </a:r>
            <a:r>
              <a:rPr lang="en-GB" sz="4693" dirty="0"/>
              <a:t>(by physical academic mobility)</a:t>
            </a:r>
          </a:p>
          <a:p>
            <a:r>
              <a:rPr lang="en-US" sz="6258" dirty="0"/>
              <a:t>Commission for assessment of student’s final work include all partner HEIs conferring a joint degree.</a:t>
            </a:r>
            <a:endParaRPr lang="en-GB" sz="6258" dirty="0"/>
          </a:p>
          <a:p>
            <a:r>
              <a:rPr lang="en-GB" sz="6258" dirty="0"/>
              <a:t>Signed agreement for implementation of the JSP by  heads of HEIs, which includes chapters on:</a:t>
            </a:r>
          </a:p>
          <a:p>
            <a:pPr lvl="1"/>
            <a:r>
              <a:rPr lang="en-GB" dirty="0" smtClean="0"/>
              <a:t>Title (in national languages), scope and length of studies, language of instruction;</a:t>
            </a:r>
          </a:p>
          <a:p>
            <a:pPr lvl="1"/>
            <a:r>
              <a:rPr lang="en-US" dirty="0" smtClean="0"/>
              <a:t>Principles of QA (internal and external);</a:t>
            </a:r>
          </a:p>
          <a:p>
            <a:pPr lvl="1"/>
            <a:r>
              <a:rPr lang="en-US" dirty="0" smtClean="0"/>
              <a:t>Conditions and procedure of students admission;</a:t>
            </a:r>
          </a:p>
          <a:p>
            <a:pPr lvl="1"/>
            <a:r>
              <a:rPr lang="en-US" dirty="0" smtClean="0"/>
              <a:t>Procedure of providing study funding and assistance for students to adjust in difference social, cultural environment;</a:t>
            </a:r>
          </a:p>
          <a:p>
            <a:pPr lvl="1"/>
            <a:r>
              <a:rPr lang="en-US" dirty="0" smtClean="0"/>
              <a:t>Commitments to intellectual property protection;</a:t>
            </a:r>
          </a:p>
          <a:p>
            <a:pPr lvl="1"/>
            <a:r>
              <a:rPr lang="en-US" dirty="0" smtClean="0"/>
              <a:t>Procedure of conferring a joint qualification degree and issuing a qualification document(s);</a:t>
            </a:r>
          </a:p>
          <a:p>
            <a:pPr lvl="1"/>
            <a:r>
              <a:rPr lang="en-US" dirty="0" smtClean="0"/>
              <a:t>Liability of parties for improper execution of the Agreement; conditions for termination;</a:t>
            </a:r>
          </a:p>
          <a:p>
            <a:pPr lvl="1"/>
            <a:r>
              <a:rPr lang="en-US" dirty="0" smtClean="0"/>
              <a:t>Other conditions.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469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76205"/>
            <a:ext cx="821963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r>
              <a:rPr lang="lt-LT" sz="4000" dirty="0" err="1" smtClean="0"/>
              <a:t>Examples</a:t>
            </a:r>
            <a:r>
              <a:rPr lang="lt-LT" sz="4000" dirty="0" smtClean="0"/>
              <a:t> of JSP </a:t>
            </a:r>
            <a:r>
              <a:rPr lang="lt-LT" sz="4000" dirty="0" err="1" smtClean="0"/>
              <a:t>good</a:t>
            </a:r>
            <a:r>
              <a:rPr lang="lt-LT" sz="4000" dirty="0" smtClean="0"/>
              <a:t> </a:t>
            </a:r>
            <a:r>
              <a:rPr lang="lt-LT" sz="4000" dirty="0" err="1" smtClean="0"/>
              <a:t>practice</a:t>
            </a: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860223" y="2482650"/>
            <a:ext cx="10298358" cy="4648210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4000" dirty="0" err="1" smtClean="0"/>
              <a:t>Comparative</a:t>
            </a:r>
            <a:r>
              <a:rPr lang="lt-LT" sz="4000" dirty="0" smtClean="0"/>
              <a:t> Social </a:t>
            </a:r>
            <a:r>
              <a:rPr lang="lt-LT" sz="4000" dirty="0" err="1"/>
              <a:t>P</a:t>
            </a:r>
            <a:r>
              <a:rPr lang="lt-LT" sz="4000" dirty="0" err="1" smtClean="0"/>
              <a:t>olicy</a:t>
            </a:r>
            <a:r>
              <a:rPr lang="lt-LT" sz="4000" dirty="0" smtClean="0"/>
              <a:t> and </a:t>
            </a:r>
            <a:r>
              <a:rPr lang="lt-LT" sz="4000" dirty="0" err="1"/>
              <a:t>W</a:t>
            </a:r>
            <a:r>
              <a:rPr lang="lt-LT" sz="4000" dirty="0" err="1" smtClean="0"/>
              <a:t>elfare</a:t>
            </a:r>
            <a:r>
              <a:rPr lang="lt-LT" sz="4000" dirty="0" smtClean="0"/>
              <a:t> </a:t>
            </a:r>
          </a:p>
          <a:p>
            <a:r>
              <a:rPr lang="lt-LT" sz="4000" dirty="0" smtClean="0"/>
              <a:t>Social Work </a:t>
            </a:r>
            <a:r>
              <a:rPr lang="lt-LT" sz="4000" dirty="0" err="1" smtClean="0"/>
              <a:t>with</a:t>
            </a:r>
            <a:r>
              <a:rPr lang="lt-LT" sz="4000" dirty="0" smtClean="0"/>
              <a:t> </a:t>
            </a:r>
            <a:r>
              <a:rPr lang="lt-LT" sz="4000" dirty="0" err="1" smtClean="0"/>
              <a:t>Children</a:t>
            </a:r>
            <a:r>
              <a:rPr lang="lt-LT" sz="4000" dirty="0" smtClean="0"/>
              <a:t> and </a:t>
            </a:r>
            <a:r>
              <a:rPr lang="lt-LT" sz="4000" dirty="0" err="1"/>
              <a:t>Y</a:t>
            </a:r>
            <a:r>
              <a:rPr lang="lt-LT" sz="4000" dirty="0" err="1" smtClean="0"/>
              <a:t>outh</a:t>
            </a:r>
            <a:endParaRPr lang="en-GB" sz="4000" dirty="0" smtClean="0"/>
          </a:p>
          <a:p>
            <a:r>
              <a:rPr lang="lt-LT" sz="4000" dirty="0" err="1" smtClean="0"/>
              <a:t>European</a:t>
            </a:r>
            <a:r>
              <a:rPr lang="lt-LT" sz="4000" dirty="0" smtClean="0"/>
              <a:t> and International </a:t>
            </a:r>
            <a:r>
              <a:rPr lang="lt-LT" sz="4000" dirty="0" err="1" smtClean="0"/>
              <a:t>Business</a:t>
            </a:r>
            <a:r>
              <a:rPr lang="lt-LT" sz="4000" dirty="0" smtClean="0"/>
              <a:t> Law</a:t>
            </a:r>
          </a:p>
          <a:p>
            <a:r>
              <a:rPr lang="lt-LT" sz="4000" dirty="0" err="1" smtClean="0"/>
              <a:t>Strategic</a:t>
            </a:r>
            <a:r>
              <a:rPr lang="lt-LT" sz="4000" dirty="0" smtClean="0"/>
              <a:t> </a:t>
            </a:r>
            <a:r>
              <a:rPr lang="lt-LT" sz="4000" dirty="0" err="1" smtClean="0"/>
              <a:t>Border</a:t>
            </a:r>
            <a:r>
              <a:rPr lang="lt-LT" sz="4000" dirty="0" smtClean="0"/>
              <a:t> </a:t>
            </a:r>
            <a:r>
              <a:rPr lang="lt-LT" sz="4000" dirty="0" err="1" smtClean="0"/>
              <a:t>Management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830756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0240"/>
            <a:ext cx="12788053" cy="1192107"/>
          </a:xfrm>
        </p:spPr>
        <p:txBody>
          <a:bodyPr>
            <a:normAutofit fontScale="90000"/>
          </a:bodyPr>
          <a:lstStyle/>
          <a:p>
            <a:r>
              <a:rPr lang="en-GB" dirty="0"/>
              <a:t>Students meet for IP and </a:t>
            </a:r>
            <a:r>
              <a:rPr lang="en-GB" dirty="0" err="1" smtClean="0"/>
              <a:t>Furt</a:t>
            </a:r>
            <a:r>
              <a:rPr lang="lt-LT" dirty="0" smtClean="0"/>
              <a:t>h</a:t>
            </a:r>
            <a:r>
              <a:rPr lang="en-GB" dirty="0" err="1" smtClean="0"/>
              <a:t>er</a:t>
            </a:r>
            <a:r>
              <a:rPr lang="en-GB" dirty="0" smtClean="0"/>
              <a:t> virtually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812760" y="1930380"/>
            <a:ext cx="3962428" cy="9144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MRU (admission)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8388" y="1930380"/>
            <a:ext cx="3657626" cy="914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UTA (admission)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0817" y="1930380"/>
            <a:ext cx="3759226" cy="914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JKU (admission)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760" y="3047987"/>
            <a:ext cx="3962428" cy="15240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1:</a:t>
            </a:r>
          </a:p>
          <a:p>
            <a:pPr algn="ctr"/>
            <a:r>
              <a:rPr lang="en-GB" sz="2560" dirty="0">
                <a:solidFill>
                  <a:schemeClr val="tx1"/>
                </a:solidFill>
              </a:rPr>
              <a:t>2 weeks IP in Vilnius </a:t>
            </a:r>
            <a:r>
              <a:rPr lang="en-GB" sz="2276" dirty="0">
                <a:solidFill>
                  <a:schemeClr val="tx1"/>
                </a:solidFill>
              </a:rPr>
              <a:t>and return to home University for virtual contact work</a:t>
            </a:r>
            <a:endParaRPr lang="lt-LT" sz="2276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8388" y="3613574"/>
            <a:ext cx="3860827" cy="15240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2 : </a:t>
            </a:r>
          </a:p>
          <a:p>
            <a:pPr algn="ctr"/>
            <a:r>
              <a:rPr lang="en-GB" sz="2560" dirty="0">
                <a:solidFill>
                  <a:schemeClr val="tx1"/>
                </a:solidFill>
              </a:rPr>
              <a:t>2 weeks IP in Tampere </a:t>
            </a:r>
            <a:r>
              <a:rPr lang="en-GB" sz="2276" dirty="0">
                <a:solidFill>
                  <a:schemeClr val="tx1"/>
                </a:solidFill>
              </a:rPr>
              <a:t>and return to home University for virtual contact work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0817" y="4440424"/>
            <a:ext cx="3759226" cy="14224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3 : </a:t>
            </a:r>
          </a:p>
          <a:p>
            <a:pPr algn="ctr"/>
            <a:r>
              <a:rPr lang="en-GB" sz="2560" dirty="0">
                <a:solidFill>
                  <a:schemeClr val="tx1"/>
                </a:solidFill>
              </a:rPr>
              <a:t>2 weeks IP in Linz </a:t>
            </a:r>
            <a:r>
              <a:rPr lang="en-GB" sz="2276" dirty="0">
                <a:solidFill>
                  <a:schemeClr val="tx1"/>
                </a:solidFill>
              </a:rPr>
              <a:t>and return to home University for virtual contact work</a:t>
            </a:r>
            <a:endParaRPr lang="lt-LT" sz="2276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760" y="6010772"/>
            <a:ext cx="3962428" cy="1016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4: Thesis  work </a:t>
            </a:r>
            <a:r>
              <a:rPr lang="en-GB" sz="2276" dirty="0">
                <a:solidFill>
                  <a:schemeClr val="tx1"/>
                </a:solidFill>
              </a:rPr>
              <a:t>(All U. participate in defence)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788" y="5995346"/>
            <a:ext cx="3860827" cy="1016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4: Thesis  work</a:t>
            </a:r>
          </a:p>
          <a:p>
            <a:pPr algn="ctr"/>
            <a:r>
              <a:rPr lang="en-GB" sz="2276" dirty="0">
                <a:solidFill>
                  <a:schemeClr val="tx1"/>
                </a:solidFill>
              </a:rPr>
              <a:t>(All U. participate in defence)</a:t>
            </a:r>
            <a:endParaRPr lang="lt-LT" sz="2276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0817" y="6072268"/>
            <a:ext cx="3759226" cy="1016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Semester 4: Thesis  work</a:t>
            </a:r>
          </a:p>
          <a:p>
            <a:pPr algn="ctr"/>
            <a:r>
              <a:rPr lang="en-GB" sz="2276" dirty="0">
                <a:solidFill>
                  <a:schemeClr val="tx1"/>
                </a:solidFill>
              </a:rPr>
              <a:t>(All U. participate in defence)</a:t>
            </a:r>
            <a:endParaRPr lang="lt-LT" sz="2276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760" y="7271249"/>
            <a:ext cx="11887283" cy="304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Recognition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759" y="7817113"/>
            <a:ext cx="11887283" cy="71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>
                <a:solidFill>
                  <a:schemeClr val="tx1"/>
                </a:solidFill>
              </a:rPr>
              <a:t>Joint degree  (or  National degree + joint certificate)</a:t>
            </a:r>
            <a:endParaRPr lang="lt-LT" sz="256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3665" y="8808098"/>
            <a:ext cx="600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hlinkClick r:id="rId2"/>
              </a:rPr>
              <a:t>http://cosopo.ma.mruni.eu</a:t>
            </a:r>
            <a:r>
              <a:rPr lang="en-US" sz="4000" i="1" dirty="0" smtClean="0"/>
              <a:t> </a:t>
            </a:r>
            <a:endParaRPr lang="lt-LT" sz="4000" i="1" dirty="0"/>
          </a:p>
        </p:txBody>
      </p:sp>
    </p:spTree>
    <p:extLst>
      <p:ext uri="{BB962C8B-B14F-4D97-AF65-F5344CB8AC3E}">
        <p14:creationId xmlns:p14="http://schemas.microsoft.com/office/powerpoint/2010/main" val="539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080" y="1"/>
            <a:ext cx="11273038" cy="1530220"/>
          </a:xfrm>
        </p:spPr>
        <p:txBody>
          <a:bodyPr>
            <a:normAutofit/>
          </a:bodyPr>
          <a:lstStyle/>
          <a:p>
            <a:r>
              <a:rPr lang="en-GB" dirty="0"/>
              <a:t>Students moving </a:t>
            </a:r>
            <a:r>
              <a:rPr lang="en-GB" dirty="0" smtClean="0"/>
              <a:t>together</a:t>
            </a:r>
            <a:endParaRPr lang="lt-LT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922986"/>
              </p:ext>
            </p:extLst>
          </p:nvPr>
        </p:nvGraphicFramePr>
        <p:xfrm>
          <a:off x="569524" y="1150482"/>
          <a:ext cx="11217275" cy="6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6343" y="8405365"/>
            <a:ext cx="5523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hlinkClick r:id="rId7"/>
              </a:rPr>
              <a:t>http://eibl.ma.mruni.eu</a:t>
            </a:r>
            <a:r>
              <a:rPr lang="en-GB" sz="4000" b="1" i="1" dirty="0" smtClean="0"/>
              <a:t> </a:t>
            </a:r>
            <a:endParaRPr lang="en-GB" sz="2400" b="1" i="1" dirty="0"/>
          </a:p>
          <a:p>
            <a:endParaRPr lang="lt-LT" sz="2400" dirty="0"/>
          </a:p>
        </p:txBody>
      </p:sp>
      <p:sp>
        <p:nvSpPr>
          <p:cNvPr id="6" name="Rectangle 5"/>
          <p:cNvSpPr/>
          <p:nvPr/>
        </p:nvSpPr>
        <p:spPr>
          <a:xfrm>
            <a:off x="719453" y="7516358"/>
            <a:ext cx="11887283" cy="71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 smtClean="0"/>
              <a:t>Joint supervision and defence.                        2  Diplomas</a:t>
            </a:r>
            <a:endParaRPr lang="lt-LT" sz="2560" dirty="0"/>
          </a:p>
        </p:txBody>
      </p:sp>
      <p:sp>
        <p:nvSpPr>
          <p:cNvPr id="7" name="Notched Right Arrow 6"/>
          <p:cNvSpPr/>
          <p:nvPr/>
        </p:nvSpPr>
        <p:spPr>
          <a:xfrm>
            <a:off x="7221895" y="7591732"/>
            <a:ext cx="1287625" cy="48315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16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080" y="0"/>
            <a:ext cx="11216640" cy="1671459"/>
          </a:xfrm>
        </p:spPr>
        <p:txBody>
          <a:bodyPr>
            <a:normAutofit fontScale="90000"/>
          </a:bodyPr>
          <a:lstStyle/>
          <a:p>
            <a:r>
              <a:rPr lang="en-GB" dirty="0"/>
              <a:t>Students moving around  </a:t>
            </a:r>
            <a:r>
              <a:rPr lang="en-GB" dirty="0" smtClean="0"/>
              <a:t>for modules</a:t>
            </a:r>
            <a:endParaRPr lang="lt-LT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FD6509D6-0A68-4D74-9D22-F159FF72A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29" y="1184599"/>
            <a:ext cx="11917668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BCF7C-1392-4DC5-8E11-1894C37C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195" y="6917270"/>
            <a:ext cx="3649802" cy="2662759"/>
          </a:xfrm>
          <a:prstGeom prst="rect">
            <a:avLst/>
          </a:prstGeom>
        </p:spPr>
      </p:pic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C991D8C2-970D-40F0-BB6E-DC8FE58CFB4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474" t="4152" r="38680" b="8378"/>
          <a:stretch/>
        </p:blipFill>
        <p:spPr bwMode="auto">
          <a:xfrm>
            <a:off x="561640" y="6896100"/>
            <a:ext cx="3288754" cy="281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6850" y="6790392"/>
            <a:ext cx="477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96 </a:t>
            </a:r>
            <a:r>
              <a:rPr lang="lt-LT" sz="2400" dirty="0" err="1" smtClean="0"/>
              <a:t>teaching</a:t>
            </a:r>
            <a:r>
              <a:rPr lang="lt-LT" sz="2400" dirty="0" smtClean="0"/>
              <a:t> </a:t>
            </a:r>
            <a:r>
              <a:rPr lang="lt-LT" sz="2400" dirty="0" err="1" smtClean="0"/>
              <a:t>staff</a:t>
            </a:r>
            <a:r>
              <a:rPr lang="lt-LT" sz="2400" dirty="0" smtClean="0"/>
              <a:t>  and 5 </a:t>
            </a:r>
            <a:r>
              <a:rPr lang="lt-LT" sz="2400" dirty="0" err="1" smtClean="0"/>
              <a:t>external</a:t>
            </a:r>
            <a:r>
              <a:rPr lang="lt-LT" sz="2400" dirty="0" smtClean="0"/>
              <a:t> </a:t>
            </a:r>
            <a:r>
              <a:rPr lang="lt-LT" sz="2400" dirty="0" err="1" smtClean="0"/>
              <a:t>examiners</a:t>
            </a:r>
            <a:r>
              <a:rPr lang="en-US" sz="2400" dirty="0" smtClean="0"/>
              <a:t> </a:t>
            </a:r>
            <a:r>
              <a:rPr lang="lt-LT" sz="2400" dirty="0" smtClean="0"/>
              <a:t>From </a:t>
            </a:r>
            <a:r>
              <a:rPr lang="lt-LT" sz="2400" dirty="0" smtClean="0"/>
              <a:t>14 </a:t>
            </a:r>
            <a:r>
              <a:rPr lang="lt-LT" sz="2400" dirty="0" err="1" smtClean="0"/>
              <a:t>countries</a:t>
            </a:r>
            <a:r>
              <a:rPr lang="lt-LT" sz="2400" dirty="0" smtClean="0"/>
              <a:t>, 20 </a:t>
            </a:r>
            <a:r>
              <a:rPr lang="lt-LT" sz="2400" dirty="0" err="1" smtClean="0"/>
              <a:t>Universities</a:t>
            </a:r>
            <a:r>
              <a:rPr lang="lt-LT" sz="2400" dirty="0" smtClean="0"/>
              <a:t>, 8 BG </a:t>
            </a:r>
            <a:r>
              <a:rPr lang="lt-LT" sz="2400" dirty="0" err="1" smtClean="0"/>
              <a:t>academies</a:t>
            </a:r>
            <a:r>
              <a:rPr lang="lt-LT" sz="2400" dirty="0" smtClean="0"/>
              <a:t> and 5 International </a:t>
            </a:r>
            <a:r>
              <a:rPr lang="lt-LT" sz="2400" dirty="0" err="1" smtClean="0"/>
              <a:t>organizations</a:t>
            </a:r>
            <a:endParaRPr lang="lt-LT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56398" y="8368605"/>
            <a:ext cx="461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http://sbm.ma.mruni.eu</a:t>
            </a:r>
            <a:endParaRPr lang="lt-LT" sz="2800" b="1" i="1" dirty="0"/>
          </a:p>
        </p:txBody>
      </p:sp>
    </p:spTree>
    <p:extLst>
      <p:ext uri="{BB962C8B-B14F-4D97-AF65-F5344CB8AC3E}">
        <p14:creationId xmlns:p14="http://schemas.microsoft.com/office/powerpoint/2010/main" val="3511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73930"/>
            <a:ext cx="11216640" cy="6188570"/>
          </a:xfrm>
        </p:spPr>
        <p:txBody>
          <a:bodyPr>
            <a:normAutofit/>
          </a:bodyPr>
          <a:lstStyle/>
          <a:p>
            <a:r>
              <a:rPr lang="en-GB" dirty="0" smtClean="0"/>
              <a:t>How to finance the development (how long does it take? How is it registered/accredited</a:t>
            </a:r>
            <a:r>
              <a:rPr lang="en-GB" dirty="0" smtClean="0"/>
              <a:t>? What is a duration of accreditation in  each country?)</a:t>
            </a:r>
            <a:endParaRPr lang="en-GB" dirty="0" smtClean="0"/>
          </a:p>
          <a:p>
            <a:r>
              <a:rPr lang="en-GB" dirty="0" smtClean="0"/>
              <a:t>How to finance the implementation?</a:t>
            </a:r>
          </a:p>
          <a:p>
            <a:r>
              <a:rPr lang="en-GB" dirty="0" smtClean="0"/>
              <a:t>How to enrol students (from day 1 in all universities or from the start of mobility)?</a:t>
            </a:r>
          </a:p>
          <a:p>
            <a:r>
              <a:rPr lang="en-GB" dirty="0" smtClean="0"/>
              <a:t>How many students?</a:t>
            </a:r>
          </a:p>
          <a:p>
            <a:r>
              <a:rPr lang="en-GB" dirty="0" smtClean="0"/>
              <a:t>How to finance student mobility?</a:t>
            </a:r>
          </a:p>
          <a:p>
            <a:r>
              <a:rPr lang="en-GB" dirty="0" smtClean="0"/>
              <a:t>How to not to give up?...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12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325119"/>
            <a:ext cx="11216640" cy="1885245"/>
          </a:xfrm>
        </p:spPr>
        <p:txBody>
          <a:bodyPr/>
          <a:lstStyle/>
          <a:p>
            <a:r>
              <a:rPr lang="en-GB" dirty="0" smtClean="0"/>
              <a:t>Suggestions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" y="1855801"/>
            <a:ext cx="12354560" cy="7543236"/>
          </a:xfrm>
        </p:spPr>
        <p:txBody>
          <a:bodyPr>
            <a:normAutofit/>
          </a:bodyPr>
          <a:lstStyle/>
          <a:p>
            <a:r>
              <a:rPr lang="en-GB" dirty="0" smtClean="0"/>
              <a:t>Start from the Aims of the Programme (Learning outcomes) – will value be added from the </a:t>
            </a:r>
            <a:r>
              <a:rPr lang="en-GB" dirty="0" err="1" smtClean="0"/>
              <a:t>jointness</a:t>
            </a:r>
            <a:r>
              <a:rPr lang="en-GB" dirty="0" smtClean="0"/>
              <a:t> (must be clearly defined for students)</a:t>
            </a:r>
          </a:p>
          <a:p>
            <a:r>
              <a:rPr lang="en-GB" dirty="0"/>
              <a:t> </a:t>
            </a:r>
            <a:r>
              <a:rPr lang="en-GB" dirty="0" smtClean="0"/>
              <a:t>complementary and homogenous  curricula – maybe more optional/alternative courses (which have similar learning outcomes)</a:t>
            </a:r>
          </a:p>
          <a:p>
            <a:r>
              <a:rPr lang="en-GB" dirty="0" smtClean="0"/>
              <a:t>Mobility scheme should be developed BEFORE the start of the programme and clear for students</a:t>
            </a:r>
          </a:p>
          <a:p>
            <a:r>
              <a:rPr lang="en-GB" dirty="0" smtClean="0"/>
              <a:t>Trust in partners, have Institutional support</a:t>
            </a:r>
          </a:p>
          <a:p>
            <a:r>
              <a:rPr lang="en-GB" dirty="0" smtClean="0"/>
              <a:t>Plan the financial support possibilities for mobility!!!</a:t>
            </a:r>
          </a:p>
        </p:txBody>
      </p:sp>
    </p:spTree>
    <p:extLst>
      <p:ext uri="{BB962C8B-B14F-4D97-AF65-F5344CB8AC3E}">
        <p14:creationId xmlns:p14="http://schemas.microsoft.com/office/powerpoint/2010/main" val="3671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76205"/>
            <a:ext cx="821963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r>
              <a:rPr lang="lt-LT" sz="4000" dirty="0" err="1" smtClean="0"/>
              <a:t>Examples</a:t>
            </a:r>
            <a:r>
              <a:rPr lang="lt-LT" sz="4000" dirty="0" smtClean="0"/>
              <a:t> of </a:t>
            </a:r>
            <a:r>
              <a:rPr lang="en-US" sz="4000" dirty="0" smtClean="0"/>
              <a:t>DD</a:t>
            </a:r>
            <a:r>
              <a:rPr lang="lt-LT" sz="4000" dirty="0" smtClean="0"/>
              <a:t> </a:t>
            </a:r>
            <a:r>
              <a:rPr lang="lt-LT" sz="4000" dirty="0" err="1" smtClean="0"/>
              <a:t>good</a:t>
            </a:r>
            <a:r>
              <a:rPr lang="lt-LT" sz="4000" dirty="0" smtClean="0"/>
              <a:t> </a:t>
            </a:r>
            <a:r>
              <a:rPr lang="lt-LT" sz="4000" dirty="0" err="1" smtClean="0"/>
              <a:t>practice</a:t>
            </a: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860223" y="2482650"/>
            <a:ext cx="10298358" cy="4648210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European Union Law and Management</a:t>
            </a:r>
          </a:p>
          <a:p>
            <a:r>
              <a:rPr lang="en-US" sz="4000" dirty="0" smtClean="0"/>
              <a:t>Financial Markets</a:t>
            </a:r>
          </a:p>
          <a:p>
            <a:r>
              <a:rPr lang="en-US" sz="4000" dirty="0" smtClean="0"/>
              <a:t>International Law</a:t>
            </a:r>
          </a:p>
          <a:p>
            <a:endParaRPr lang="lt-LT" sz="4000" dirty="0" smtClean="0"/>
          </a:p>
        </p:txBody>
      </p:sp>
    </p:spTree>
    <p:extLst>
      <p:ext uri="{BB962C8B-B14F-4D97-AF65-F5344CB8AC3E}">
        <p14:creationId xmlns:p14="http://schemas.microsoft.com/office/powerpoint/2010/main" val="561102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080" y="1"/>
            <a:ext cx="11273038" cy="1530220"/>
          </a:xfrm>
        </p:spPr>
        <p:txBody>
          <a:bodyPr>
            <a:normAutofit/>
          </a:bodyPr>
          <a:lstStyle/>
          <a:p>
            <a:r>
              <a:rPr lang="en-GB" dirty="0" smtClean="0"/>
              <a:t>Mobility of Professors only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3247055" y="8539288"/>
            <a:ext cx="5784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hlinkClick r:id="rId2"/>
              </a:rPr>
              <a:t>http://eulg.ma.mruni.eu</a:t>
            </a:r>
            <a:r>
              <a:rPr lang="en-GB" sz="4000" b="1" i="1" dirty="0" smtClean="0"/>
              <a:t> </a:t>
            </a:r>
            <a:endParaRPr lang="en-GB" sz="2400" b="1" i="1" dirty="0"/>
          </a:p>
          <a:p>
            <a:endParaRPr lang="lt-LT" sz="2400" dirty="0"/>
          </a:p>
        </p:txBody>
      </p:sp>
      <p:sp>
        <p:nvSpPr>
          <p:cNvPr id="6" name="Rectangle 5"/>
          <p:cNvSpPr/>
          <p:nvPr/>
        </p:nvSpPr>
        <p:spPr>
          <a:xfrm>
            <a:off x="719453" y="7516358"/>
            <a:ext cx="11887283" cy="71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 smtClean="0"/>
              <a:t>Joint supervision and defence.                        2  Diplomas</a:t>
            </a:r>
            <a:endParaRPr lang="lt-LT" sz="2560" dirty="0"/>
          </a:p>
        </p:txBody>
      </p:sp>
      <p:sp>
        <p:nvSpPr>
          <p:cNvPr id="7" name="Notched Right Arrow 6"/>
          <p:cNvSpPr/>
          <p:nvPr/>
        </p:nvSpPr>
        <p:spPr>
          <a:xfrm>
            <a:off x="7221895" y="7591732"/>
            <a:ext cx="1287625" cy="48315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872078"/>
              </p:ext>
            </p:extLst>
          </p:nvPr>
        </p:nvGraphicFramePr>
        <p:xfrm>
          <a:off x="894080" y="1175607"/>
          <a:ext cx="11217275" cy="6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6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080" y="1"/>
            <a:ext cx="11273038" cy="1530220"/>
          </a:xfrm>
        </p:spPr>
        <p:txBody>
          <a:bodyPr>
            <a:normAutofit/>
          </a:bodyPr>
          <a:lstStyle/>
          <a:p>
            <a:r>
              <a:rPr lang="en-GB" dirty="0" smtClean="0"/>
              <a:t>Recognition of credits from PU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3247055" y="8539288"/>
            <a:ext cx="5784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hlinkClick r:id="rId2"/>
              </a:rPr>
              <a:t>http://fm.ma.mruni.eu</a:t>
            </a:r>
            <a:r>
              <a:rPr lang="en-GB" sz="4000" b="1" i="1" dirty="0" smtClean="0"/>
              <a:t> </a:t>
            </a:r>
            <a:endParaRPr lang="en-GB" sz="2400" b="1" i="1" dirty="0"/>
          </a:p>
          <a:p>
            <a:endParaRPr lang="lt-LT" sz="2400" dirty="0"/>
          </a:p>
        </p:txBody>
      </p:sp>
      <p:sp>
        <p:nvSpPr>
          <p:cNvPr id="6" name="Rectangle 5"/>
          <p:cNvSpPr/>
          <p:nvPr/>
        </p:nvSpPr>
        <p:spPr>
          <a:xfrm>
            <a:off x="719453" y="7516358"/>
            <a:ext cx="11887283" cy="71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 smtClean="0"/>
              <a:t>MRU supervision and defence.                        MRU  Diploma (and  PU diploma) </a:t>
            </a:r>
            <a:endParaRPr lang="lt-LT" sz="2560" dirty="0"/>
          </a:p>
        </p:txBody>
      </p:sp>
      <p:sp>
        <p:nvSpPr>
          <p:cNvPr id="7" name="Notched Right Arrow 6"/>
          <p:cNvSpPr/>
          <p:nvPr/>
        </p:nvSpPr>
        <p:spPr>
          <a:xfrm>
            <a:off x="5858904" y="7630382"/>
            <a:ext cx="1287625" cy="48315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39191"/>
              </p:ext>
            </p:extLst>
          </p:nvPr>
        </p:nvGraphicFramePr>
        <p:xfrm>
          <a:off x="894080" y="1175607"/>
          <a:ext cx="11217275" cy="6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0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924363" y="883982"/>
            <a:ext cx="6695637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 smtClean="0"/>
              <a:t>Mykolas</a:t>
            </a:r>
            <a:r>
              <a:rPr lang="en-US" dirty="0" smtClean="0"/>
              <a:t> </a:t>
            </a:r>
            <a:r>
              <a:rPr lang="en-US" dirty="0" err="1" smtClean="0"/>
              <a:t>Romeris</a:t>
            </a:r>
            <a:r>
              <a:rPr lang="en-US" dirty="0" smtClean="0"/>
              <a:t> University</a:t>
            </a:r>
            <a:endParaRPr dirty="0"/>
          </a:p>
        </p:txBody>
      </p:sp>
      <p:pic>
        <p:nvPicPr>
          <p:cNvPr id="6" name="Picture 4" descr="https://upload.wikimedia.org/wikipedia/commons/thumb/1/11/Flag_of_Lithuania.svg/1280px-Flag_of_Lithuan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404" y="740595"/>
            <a:ext cx="1849660" cy="11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32"/>
          <p:cNvSpPr/>
          <p:nvPr/>
        </p:nvSpPr>
        <p:spPr>
          <a:xfrm>
            <a:off x="924363" y="1850391"/>
            <a:ext cx="1188720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Located in: </a:t>
            </a:r>
            <a:r>
              <a:rPr lang="en-GB" sz="2400" b="1" dirty="0">
                <a:solidFill>
                  <a:schemeClr val="tx1"/>
                </a:solidFill>
              </a:rPr>
              <a:t>Vilnius, Lithuania</a:t>
            </a: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Year of foundation: </a:t>
            </a:r>
            <a:r>
              <a:rPr lang="en-GB" sz="2400" b="1" dirty="0" smtClean="0">
                <a:solidFill>
                  <a:schemeClr val="tx1"/>
                </a:solidFill>
              </a:rPr>
              <a:t>199</a:t>
            </a:r>
            <a:r>
              <a:rPr lang="lt-LT" sz="2400" b="1" dirty="0" smtClean="0">
                <a:solidFill>
                  <a:schemeClr val="tx1"/>
                </a:solidFill>
              </a:rPr>
              <a:t>0</a:t>
            </a:r>
            <a:endParaRPr lang="en-GB" sz="2400" b="1" dirty="0">
              <a:solidFill>
                <a:schemeClr val="tx1"/>
              </a:solidFill>
            </a:endParaRP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Type of Institution: </a:t>
            </a:r>
            <a:r>
              <a:rPr lang="en-GB" sz="2400" b="1" dirty="0">
                <a:solidFill>
                  <a:schemeClr val="tx1"/>
                </a:solidFill>
              </a:rPr>
              <a:t>public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Number of students: </a:t>
            </a:r>
            <a:r>
              <a:rPr lang="lt-LT" sz="2400" b="1" dirty="0" smtClean="0">
                <a:solidFill>
                  <a:schemeClr val="tx1"/>
                </a:solidFill>
              </a:rPr>
              <a:t>~8000 of </a:t>
            </a:r>
            <a:r>
              <a:rPr lang="lt-LT" sz="2400" b="1" dirty="0" err="1" smtClean="0">
                <a:solidFill>
                  <a:schemeClr val="tx1"/>
                </a:solidFill>
              </a:rPr>
              <a:t>them</a:t>
            </a:r>
            <a:r>
              <a:rPr lang="lt-LT" sz="2400" b="1" dirty="0" smtClean="0">
                <a:solidFill>
                  <a:schemeClr val="tx1"/>
                </a:solidFill>
              </a:rPr>
              <a:t> &gt;500 </a:t>
            </a:r>
            <a:r>
              <a:rPr lang="lt-LT" sz="2400" b="1" dirty="0" err="1" smtClean="0">
                <a:solidFill>
                  <a:schemeClr val="tx1"/>
                </a:solidFill>
              </a:rPr>
              <a:t>international</a:t>
            </a:r>
            <a:r>
              <a:rPr lang="lt-LT" sz="2400" b="1" dirty="0" smtClean="0">
                <a:solidFill>
                  <a:schemeClr val="tx1"/>
                </a:solidFill>
              </a:rPr>
              <a:t> </a:t>
            </a:r>
            <a:r>
              <a:rPr lang="lt-LT" sz="2400" b="1" dirty="0" err="1" smtClean="0">
                <a:solidFill>
                  <a:schemeClr val="tx1"/>
                </a:solidFill>
              </a:rPr>
              <a:t>from</a:t>
            </a:r>
            <a:r>
              <a:rPr lang="lt-LT" sz="2400" b="1" dirty="0" smtClean="0">
                <a:solidFill>
                  <a:schemeClr val="tx1"/>
                </a:solidFill>
              </a:rPr>
              <a:t> 58 </a:t>
            </a:r>
            <a:r>
              <a:rPr lang="lt-LT" sz="2400" b="1" dirty="0" err="1" smtClean="0">
                <a:solidFill>
                  <a:schemeClr val="tx1"/>
                </a:solidFill>
              </a:rPr>
              <a:t>countries</a:t>
            </a:r>
            <a:endParaRPr lang="en-GB" sz="2400" b="1" dirty="0">
              <a:solidFill>
                <a:schemeClr val="tx1"/>
              </a:solidFill>
            </a:endParaRP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Number of full-time </a:t>
            </a:r>
            <a:r>
              <a:rPr lang="en-GB" sz="2400" dirty="0" smtClean="0">
                <a:solidFill>
                  <a:schemeClr val="tx1"/>
                </a:solidFill>
              </a:rPr>
              <a:t>staff</a:t>
            </a:r>
            <a:r>
              <a:rPr lang="lt-LT" sz="2400" dirty="0" smtClean="0">
                <a:solidFill>
                  <a:schemeClr val="tx1"/>
                </a:solidFill>
              </a:rPr>
              <a:t> (2017)</a:t>
            </a:r>
            <a:r>
              <a:rPr lang="en-GB" sz="2400" dirty="0" smtClean="0">
                <a:solidFill>
                  <a:schemeClr val="tx1"/>
                </a:solidFill>
              </a:rPr>
              <a:t>: </a:t>
            </a:r>
            <a:r>
              <a:rPr lang="lt-LT" sz="2400" b="1" dirty="0" smtClean="0">
                <a:solidFill>
                  <a:schemeClr val="tx1"/>
                </a:solidFill>
              </a:rPr>
              <a:t>310</a:t>
            </a:r>
            <a:r>
              <a:rPr lang="lt-LT" sz="2400" dirty="0" smtClean="0">
                <a:solidFill>
                  <a:schemeClr val="tx1"/>
                </a:solidFill>
              </a:rPr>
              <a:t>+ 224 </a:t>
            </a:r>
            <a:r>
              <a:rPr lang="lt-LT" sz="2400" dirty="0" err="1" smtClean="0">
                <a:solidFill>
                  <a:schemeClr val="tx1"/>
                </a:solidFill>
              </a:rPr>
              <a:t>adminstrative</a:t>
            </a:r>
            <a:r>
              <a:rPr lang="lt-LT" sz="2400" dirty="0" smtClean="0">
                <a:solidFill>
                  <a:schemeClr val="tx1"/>
                </a:solidFill>
              </a:rPr>
              <a:t> </a:t>
            </a:r>
            <a:r>
              <a:rPr lang="lt-LT" sz="2400" dirty="0" err="1" smtClean="0">
                <a:solidFill>
                  <a:schemeClr val="tx1"/>
                </a:solidFill>
              </a:rPr>
              <a:t>staff</a:t>
            </a:r>
            <a:endParaRPr lang="en-GB" sz="2400" dirty="0">
              <a:solidFill>
                <a:schemeClr val="tx1"/>
              </a:solidFill>
            </a:endParaRP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Faculties: </a:t>
            </a:r>
            <a:r>
              <a:rPr lang="en-US" sz="2400" b="1" dirty="0">
                <a:solidFill>
                  <a:schemeClr val="tx1"/>
                </a:solidFill>
              </a:rPr>
              <a:t>8 academic units </a:t>
            </a:r>
            <a:r>
              <a:rPr lang="en-US" sz="2400" dirty="0">
                <a:solidFill>
                  <a:schemeClr val="tx1"/>
                </a:solidFill>
              </a:rPr>
              <a:t>(3 campuses </a:t>
            </a:r>
            <a:r>
              <a:rPr lang="lt-LT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2 </a:t>
            </a:r>
            <a:r>
              <a:rPr lang="en-US" sz="2400" dirty="0">
                <a:solidFill>
                  <a:schemeClr val="tx1"/>
                </a:solidFill>
              </a:rPr>
              <a:t>cities)</a:t>
            </a: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Focus areas: </a:t>
            </a:r>
            <a:r>
              <a:rPr lang="lt-LT" sz="2400" b="1" dirty="0" smtClean="0">
                <a:solidFill>
                  <a:schemeClr val="tx1"/>
                </a:solidFill>
              </a:rPr>
              <a:t>SOCIAL SCIENCES  </a:t>
            </a:r>
            <a:r>
              <a:rPr lang="lt-LT" sz="2400" dirty="0" smtClean="0">
                <a:solidFill>
                  <a:schemeClr val="tx1"/>
                </a:solidFill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</a:rPr>
              <a:t>Law</a:t>
            </a:r>
            <a:r>
              <a:rPr lang="en-US" sz="2400" b="1" dirty="0">
                <a:solidFill>
                  <a:schemeClr val="tx1"/>
                </a:solidFill>
              </a:rPr>
              <a:t>, Economics, Finances, Public </a:t>
            </a:r>
            <a:r>
              <a:rPr lang="lt-LT" sz="2400" b="1" dirty="0" err="1" smtClean="0">
                <a:solidFill>
                  <a:schemeClr val="tx1"/>
                </a:solidFill>
              </a:rPr>
              <a:t>Governance</a:t>
            </a:r>
            <a:r>
              <a:rPr lang="en-US" sz="2400" b="1" dirty="0" smtClean="0">
                <a:solidFill>
                  <a:schemeClr val="tx1"/>
                </a:solidFill>
              </a:rPr>
              <a:t>, Political  </a:t>
            </a:r>
            <a:r>
              <a:rPr lang="en-US" sz="2400" b="1" dirty="0">
                <a:solidFill>
                  <a:schemeClr val="tx1"/>
                </a:solidFill>
              </a:rPr>
              <a:t>Science, Business and Management, Psychology, Social Work, ICT, Communication, etc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lt-LT" sz="2400" b="1" dirty="0" smtClean="0">
              <a:solidFill>
                <a:schemeClr val="tx1"/>
              </a:solidFill>
            </a:endParaRPr>
          </a:p>
          <a:p>
            <a:pPr marL="252000" indent="-252000"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lt-LT" sz="2400" dirty="0" err="1">
                <a:solidFill>
                  <a:schemeClr val="tx1"/>
                </a:solidFill>
              </a:rPr>
              <a:t>Commitment</a:t>
            </a:r>
            <a:r>
              <a:rPr lang="lt-LT" sz="2400" dirty="0">
                <a:solidFill>
                  <a:schemeClr val="tx1"/>
                </a:solidFill>
              </a:rPr>
              <a:t> to </a:t>
            </a:r>
            <a:r>
              <a:rPr lang="lt-LT" sz="2400" dirty="0" err="1" smtClean="0">
                <a:solidFill>
                  <a:schemeClr val="tx1"/>
                </a:solidFill>
              </a:rPr>
              <a:t>Internationalization</a:t>
            </a:r>
            <a:r>
              <a:rPr lang="en-US" sz="2400" dirty="0" smtClean="0">
                <a:solidFill>
                  <a:schemeClr val="tx1"/>
                </a:solidFill>
              </a:rPr>
              <a:t>  is integrated in Institutional Strategy (</a:t>
            </a:r>
            <a:r>
              <a:rPr lang="lt-LT" sz="2400" dirty="0" err="1" smtClean="0">
                <a:solidFill>
                  <a:schemeClr val="tx1"/>
                </a:solidFill>
              </a:rPr>
              <a:t>from</a:t>
            </a:r>
            <a:r>
              <a:rPr lang="lt-LT" sz="2400" dirty="0" smtClean="0">
                <a:solidFill>
                  <a:schemeClr val="tx1"/>
                </a:solidFill>
              </a:rPr>
              <a:t> 2010 - </a:t>
            </a:r>
            <a:r>
              <a:rPr lang="en-US" sz="2400" dirty="0" smtClean="0">
                <a:solidFill>
                  <a:schemeClr val="tx1"/>
                </a:solidFill>
              </a:rPr>
              <a:t>latest review adopted for 2016-2020 period)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00" y="5818644"/>
            <a:ext cx="3814563" cy="253850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1" y="740595"/>
            <a:ext cx="1972605" cy="1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9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080" y="1"/>
            <a:ext cx="11273038" cy="1530220"/>
          </a:xfrm>
        </p:spPr>
        <p:txBody>
          <a:bodyPr>
            <a:normAutofit/>
          </a:bodyPr>
          <a:lstStyle/>
          <a:p>
            <a:r>
              <a:rPr lang="en-GB" dirty="0" smtClean="0"/>
              <a:t>Recognition of credits from PU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3247055" y="8539288"/>
            <a:ext cx="5784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hlinkClick r:id="rId2"/>
              </a:rPr>
              <a:t>http://il.ma.mruni.eu</a:t>
            </a:r>
            <a:r>
              <a:rPr lang="en-GB" sz="4000" b="1" i="1" dirty="0" smtClean="0"/>
              <a:t> </a:t>
            </a:r>
            <a:endParaRPr lang="en-GB" sz="2400" b="1" i="1" dirty="0"/>
          </a:p>
          <a:p>
            <a:endParaRPr lang="lt-LT" sz="2400" dirty="0"/>
          </a:p>
        </p:txBody>
      </p:sp>
      <p:sp>
        <p:nvSpPr>
          <p:cNvPr id="6" name="Rectangle 5"/>
          <p:cNvSpPr/>
          <p:nvPr/>
        </p:nvSpPr>
        <p:spPr>
          <a:xfrm>
            <a:off x="719453" y="7516358"/>
            <a:ext cx="11887283" cy="71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60" dirty="0" smtClean="0"/>
              <a:t>MRU supervision and defence.                        MRU  Diploma (and  non-EU PU diploma) </a:t>
            </a:r>
            <a:endParaRPr lang="lt-LT" sz="2560" dirty="0"/>
          </a:p>
        </p:txBody>
      </p:sp>
      <p:sp>
        <p:nvSpPr>
          <p:cNvPr id="7" name="Notched Right Arrow 6"/>
          <p:cNvSpPr/>
          <p:nvPr/>
        </p:nvSpPr>
        <p:spPr>
          <a:xfrm>
            <a:off x="5375469" y="7630382"/>
            <a:ext cx="1287625" cy="48315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21589"/>
              </p:ext>
            </p:extLst>
          </p:nvPr>
        </p:nvGraphicFramePr>
        <p:xfrm>
          <a:off x="894080" y="1175607"/>
          <a:ext cx="11217275" cy="6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82547" y="6102220"/>
            <a:ext cx="7016620" cy="984885"/>
          </a:xfrm>
          <a:prstGeom prst="rect">
            <a:avLst/>
          </a:prstGeom>
          <a:solidFill>
            <a:srgbClr val="D8E5E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Master thesis </a:t>
            </a:r>
            <a:r>
              <a:rPr lang="en-US" sz="2000" dirty="0" smtClean="0"/>
              <a:t>and traineeship at International Organization</a:t>
            </a:r>
            <a:endParaRPr lang="en-US" sz="2000" dirty="0"/>
          </a:p>
          <a:p>
            <a:r>
              <a:rPr lang="en-US" sz="2000" dirty="0" smtClean="0"/>
              <a:t>Possibility to apply for Erasmus+ traineeship mobility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412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9544" y="2969380"/>
            <a:ext cx="9984501" cy="1413934"/>
          </a:xfrm>
          <a:prstGeom prst="rect">
            <a:avLst/>
          </a:prstGeom>
        </p:spPr>
        <p:txBody>
          <a:bodyPr vert="horz" lIns="97536" tIns="48768" rIns="97536" bIns="48768" rtlCol="0" anchor="b">
            <a:normAutofit fontScale="92500" lnSpcReduction="20000"/>
          </a:bodyPr>
          <a:lstStyle>
            <a:lvl1pPr algn="ctr" defTabSz="9143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40" dirty="0"/>
              <a:t>LAST-JD (“</a:t>
            </a:r>
            <a:r>
              <a:rPr lang="lt-LT" sz="3840" dirty="0" err="1"/>
              <a:t>Joint</a:t>
            </a:r>
            <a:r>
              <a:rPr lang="lt-LT" sz="3840" dirty="0"/>
              <a:t> International </a:t>
            </a:r>
            <a:r>
              <a:rPr lang="lt-LT" sz="3840" dirty="0" err="1"/>
              <a:t>Doctoral</a:t>
            </a:r>
            <a:r>
              <a:rPr lang="lt-LT" sz="3840" dirty="0"/>
              <a:t> </a:t>
            </a:r>
            <a:r>
              <a:rPr lang="lt-LT" sz="3840" dirty="0" err="1"/>
              <a:t>Degree</a:t>
            </a:r>
            <a:r>
              <a:rPr lang="lt-LT" sz="3840" dirty="0"/>
              <a:t> </a:t>
            </a:r>
            <a:r>
              <a:rPr lang="en-US" sz="3840" dirty="0"/>
              <a:t>in Law, Science and Technology</a:t>
            </a:r>
            <a:r>
              <a:rPr lang="en-US" sz="3840" dirty="0"/>
              <a:t>”)</a:t>
            </a:r>
            <a:r>
              <a:rPr lang="en-US" sz="3840" dirty="0"/>
              <a:t/>
            </a:r>
            <a:br>
              <a:rPr lang="en-US" sz="3840" dirty="0"/>
            </a:br>
            <a:r>
              <a:rPr lang="en-US" sz="3840" dirty="0">
                <a:hlinkClick r:id="rId2"/>
              </a:rPr>
              <a:t>http://</a:t>
            </a:r>
            <a:r>
              <a:rPr lang="en-US" sz="3840" dirty="0">
                <a:hlinkClick r:id="rId2"/>
              </a:rPr>
              <a:t>www.last-jd.eu</a:t>
            </a:r>
            <a:r>
              <a:rPr lang="en-US" sz="3840" dirty="0"/>
              <a:t> </a:t>
            </a:r>
          </a:p>
          <a:p>
            <a:pPr algn="l"/>
            <a:endParaRPr lang="lt-LT" sz="38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1913227"/>
            <a:ext cx="2301719" cy="230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45" y="4551681"/>
            <a:ext cx="2236189" cy="2668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94" y="4848535"/>
            <a:ext cx="97536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0" dirty="0">
                <a:latin typeface="+mj-lt"/>
                <a:ea typeface="+mj-ea"/>
                <a:cs typeface="+mj-cs"/>
              </a:rPr>
              <a:t>RUCHIN (“Contemporary Russian and Chinese Economic Law in a Global Economy” )</a:t>
            </a:r>
            <a:endParaRPr lang="lt-LT" sz="352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4560" y="1535688"/>
            <a:ext cx="6502400" cy="748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267" b="1" dirty="0"/>
              <a:t>Joint Doctoral </a:t>
            </a:r>
            <a:r>
              <a:rPr lang="en-US" sz="4267" b="1" dirty="0" err="1"/>
              <a:t>Programmes</a:t>
            </a:r>
            <a:endParaRPr lang="lt-LT" sz="4267" b="1" dirty="0"/>
          </a:p>
        </p:txBody>
      </p:sp>
    </p:spTree>
    <p:extLst>
      <p:ext uri="{BB962C8B-B14F-4D97-AF65-F5344CB8AC3E}">
        <p14:creationId xmlns:p14="http://schemas.microsoft.com/office/powerpoint/2010/main" val="2052267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5688" y="2738268"/>
            <a:ext cx="4368235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Ensuring sufficient number of applicants </a:t>
            </a:r>
          </a:p>
          <a:p>
            <a:r>
              <a:rPr lang="en-US" sz="1280" dirty="0"/>
              <a:t>- Limited Interest in long-term studies (work, family issues)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44" y="3701175"/>
            <a:ext cx="4380076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Joint/double </a:t>
            </a:r>
            <a:r>
              <a:rPr lang="en-US" sz="1280" dirty="0"/>
              <a:t>PhD </a:t>
            </a:r>
            <a:r>
              <a:rPr lang="en-US" sz="1280" dirty="0"/>
              <a:t>degree </a:t>
            </a:r>
          </a:p>
          <a:p>
            <a:r>
              <a:rPr lang="en-US" sz="1280" dirty="0"/>
              <a:t>- </a:t>
            </a:r>
            <a:r>
              <a:rPr lang="en-US" sz="1280" dirty="0"/>
              <a:t>Field of PhD studies</a:t>
            </a:r>
          </a:p>
          <a:p>
            <a:r>
              <a:rPr lang="en-US" sz="1280" dirty="0"/>
              <a:t>- Admission requirements related to prior 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5684" y="4559281"/>
            <a:ext cx="4368235" cy="880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Taught PhD studies (extra costs for teaching &amp; administration, equalizing the capacity of students)</a:t>
            </a:r>
          </a:p>
          <a:p>
            <a:r>
              <a:rPr lang="en-US" sz="1280" dirty="0"/>
              <a:t>- Research PhD studies (less interaction with the students, differences in capacity to do research)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3839" y="5608511"/>
            <a:ext cx="4380083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Right to conduct PhD studies</a:t>
            </a:r>
          </a:p>
          <a:p>
            <a:r>
              <a:rPr lang="en-US" sz="1280" dirty="0"/>
              <a:t>- Academic capacity issues (related to language policy)</a:t>
            </a:r>
          </a:p>
          <a:p>
            <a:r>
              <a:rPr lang="en-US" sz="1280" dirty="0"/>
              <a:t>- Status of full and associated partners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7824" y="2738267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Student’s profile</a:t>
            </a:r>
            <a:endParaRPr lang="lt-LT" sz="1493" dirty="0"/>
          </a:p>
        </p:txBody>
      </p:sp>
      <p:sp>
        <p:nvSpPr>
          <p:cNvPr id="36" name="Rectangle 35"/>
          <p:cNvSpPr/>
          <p:nvPr/>
        </p:nvSpPr>
        <p:spPr>
          <a:xfrm>
            <a:off x="1217824" y="3692586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Degree awarded</a:t>
            </a:r>
            <a:endParaRPr lang="lt-LT" sz="1493" dirty="0"/>
          </a:p>
        </p:txBody>
      </p:sp>
      <p:sp>
        <p:nvSpPr>
          <p:cNvPr id="37" name="Rectangle 36"/>
          <p:cNvSpPr/>
          <p:nvPr/>
        </p:nvSpPr>
        <p:spPr>
          <a:xfrm>
            <a:off x="1217824" y="4651715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Type of studies</a:t>
            </a:r>
            <a:endParaRPr lang="lt-LT" sz="1493" dirty="0"/>
          </a:p>
        </p:txBody>
      </p:sp>
      <p:sp>
        <p:nvSpPr>
          <p:cNvPr id="38" name="Rectangle 37"/>
          <p:cNvSpPr/>
          <p:nvPr/>
        </p:nvSpPr>
        <p:spPr>
          <a:xfrm>
            <a:off x="1217824" y="5588681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Partnership &amp;  governance</a:t>
            </a:r>
            <a:endParaRPr lang="lt-LT" sz="1493" dirty="0"/>
          </a:p>
        </p:txBody>
      </p:sp>
      <p:sp>
        <p:nvSpPr>
          <p:cNvPr id="39" name="TextBox 38"/>
          <p:cNvSpPr txBox="1"/>
          <p:nvPr/>
        </p:nvSpPr>
        <p:spPr>
          <a:xfrm>
            <a:off x="404814" y="3701176"/>
            <a:ext cx="447367" cy="2998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707" dirty="0"/>
              <a:t>Scope of the </a:t>
            </a:r>
            <a:r>
              <a:rPr lang="en-US" sz="1707" dirty="0" err="1"/>
              <a:t>programme</a:t>
            </a:r>
            <a:endParaRPr lang="lt-LT" sz="1707" dirty="0"/>
          </a:p>
        </p:txBody>
      </p:sp>
      <p:sp>
        <p:nvSpPr>
          <p:cNvPr id="13" name="Rectangle 12"/>
          <p:cNvSpPr/>
          <p:nvPr/>
        </p:nvSpPr>
        <p:spPr>
          <a:xfrm>
            <a:off x="1217824" y="1796491"/>
            <a:ext cx="1149449" cy="579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Strategic level</a:t>
            </a:r>
            <a:endParaRPr lang="lt-LT" sz="1493" b="1" dirty="0"/>
          </a:p>
        </p:txBody>
      </p:sp>
      <p:sp>
        <p:nvSpPr>
          <p:cNvPr id="16" name="Rectangle 15"/>
          <p:cNvSpPr/>
          <p:nvPr/>
        </p:nvSpPr>
        <p:spPr>
          <a:xfrm>
            <a:off x="1217824" y="6502824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Mobility strategy</a:t>
            </a:r>
            <a:endParaRPr lang="lt-LT" sz="1493" dirty="0"/>
          </a:p>
        </p:txBody>
      </p:sp>
      <p:sp>
        <p:nvSpPr>
          <p:cNvPr id="20" name="Arrow: Right 26"/>
          <p:cNvSpPr/>
          <p:nvPr/>
        </p:nvSpPr>
        <p:spPr>
          <a:xfrm>
            <a:off x="2437341" y="2885310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1" name="Arrow: Right 26"/>
          <p:cNvSpPr/>
          <p:nvPr/>
        </p:nvSpPr>
        <p:spPr>
          <a:xfrm>
            <a:off x="2437341" y="383962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2" name="Arrow: Right 26"/>
          <p:cNvSpPr/>
          <p:nvPr/>
        </p:nvSpPr>
        <p:spPr>
          <a:xfrm>
            <a:off x="2437341" y="477061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3" name="Arrow: Right 26"/>
          <p:cNvSpPr/>
          <p:nvPr/>
        </p:nvSpPr>
        <p:spPr>
          <a:xfrm>
            <a:off x="2437341" y="5719106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4" name="Arrow: Right 26"/>
          <p:cNvSpPr/>
          <p:nvPr/>
        </p:nvSpPr>
        <p:spPr>
          <a:xfrm>
            <a:off x="2437341" y="662383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8" name="Rectangle 27"/>
          <p:cNvSpPr/>
          <p:nvPr/>
        </p:nvSpPr>
        <p:spPr>
          <a:xfrm>
            <a:off x="7884521" y="2725638"/>
            <a:ext cx="133012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80" dirty="0"/>
              <a:t>Admission requirements &amp; selection</a:t>
            </a:r>
            <a:endParaRPr lang="lt-LT" sz="1280" dirty="0"/>
          </a:p>
        </p:txBody>
      </p:sp>
      <p:sp>
        <p:nvSpPr>
          <p:cNvPr id="29" name="Rectangle 28"/>
          <p:cNvSpPr/>
          <p:nvPr/>
        </p:nvSpPr>
        <p:spPr>
          <a:xfrm>
            <a:off x="7884521" y="3701175"/>
            <a:ext cx="1330131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173" dirty="0"/>
              <a:t>Requirements for completion of the </a:t>
            </a:r>
            <a:r>
              <a:rPr lang="en-US" sz="1173" dirty="0" err="1"/>
              <a:t>programme</a:t>
            </a:r>
            <a:endParaRPr lang="lt-LT" sz="1173" dirty="0"/>
          </a:p>
        </p:txBody>
      </p:sp>
      <p:sp>
        <p:nvSpPr>
          <p:cNvPr id="30" name="Rectangle 29"/>
          <p:cNvSpPr/>
          <p:nvPr/>
        </p:nvSpPr>
        <p:spPr>
          <a:xfrm>
            <a:off x="7884521" y="4646905"/>
            <a:ext cx="1330131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173" dirty="0"/>
              <a:t>Methodology and curriculum development</a:t>
            </a:r>
            <a:endParaRPr lang="lt-LT" sz="1173" dirty="0"/>
          </a:p>
        </p:txBody>
      </p:sp>
      <p:sp>
        <p:nvSpPr>
          <p:cNvPr id="31" name="Rectangle 30"/>
          <p:cNvSpPr/>
          <p:nvPr/>
        </p:nvSpPr>
        <p:spPr>
          <a:xfrm>
            <a:off x="7884521" y="5582732"/>
            <a:ext cx="1330131" cy="5849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173" dirty="0"/>
              <a:t>Partnership Agreements</a:t>
            </a:r>
            <a:endParaRPr lang="lt-LT" sz="1173" dirty="0"/>
          </a:p>
        </p:txBody>
      </p:sp>
      <p:sp>
        <p:nvSpPr>
          <p:cNvPr id="32" name="Rectangle 31"/>
          <p:cNvSpPr/>
          <p:nvPr/>
        </p:nvSpPr>
        <p:spPr>
          <a:xfrm>
            <a:off x="7884521" y="6508870"/>
            <a:ext cx="1330131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80" dirty="0"/>
              <a:t>Mobility scheme</a:t>
            </a:r>
            <a:endParaRPr lang="lt-LT" sz="1280" dirty="0"/>
          </a:p>
        </p:txBody>
      </p:sp>
      <p:sp>
        <p:nvSpPr>
          <p:cNvPr id="33" name="Rectangle 32"/>
          <p:cNvSpPr/>
          <p:nvPr/>
        </p:nvSpPr>
        <p:spPr>
          <a:xfrm>
            <a:off x="7884521" y="1791045"/>
            <a:ext cx="1330129" cy="5795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Administrative/academic level</a:t>
            </a:r>
            <a:endParaRPr lang="lt-LT" sz="1493" b="1" dirty="0"/>
          </a:p>
        </p:txBody>
      </p:sp>
      <p:sp>
        <p:nvSpPr>
          <p:cNvPr id="34" name="Rectangle 33"/>
          <p:cNvSpPr/>
          <p:nvPr/>
        </p:nvSpPr>
        <p:spPr>
          <a:xfrm>
            <a:off x="1217824" y="7493353"/>
            <a:ext cx="1149449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Funding</a:t>
            </a:r>
            <a:endParaRPr lang="lt-LT" sz="1493" dirty="0"/>
          </a:p>
        </p:txBody>
      </p:sp>
      <p:sp>
        <p:nvSpPr>
          <p:cNvPr id="35" name="Arrow: Right 26"/>
          <p:cNvSpPr/>
          <p:nvPr/>
        </p:nvSpPr>
        <p:spPr>
          <a:xfrm>
            <a:off x="2437341" y="759858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40" name="Rectangle 39"/>
          <p:cNvSpPr/>
          <p:nvPr/>
        </p:nvSpPr>
        <p:spPr>
          <a:xfrm>
            <a:off x="7884521" y="7493352"/>
            <a:ext cx="1330131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80" dirty="0"/>
              <a:t>Funding rules</a:t>
            </a:r>
            <a:endParaRPr lang="lt-LT" sz="128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28776" y="3012660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8776" y="3992297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40617" y="5858851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40617" y="6665426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40617" y="4960539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40617" y="7641040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ight Bracket 49"/>
          <p:cNvSpPr/>
          <p:nvPr/>
        </p:nvSpPr>
        <p:spPr>
          <a:xfrm flipH="1">
            <a:off x="7803220" y="2675978"/>
            <a:ext cx="67306" cy="546747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921"/>
          </a:p>
        </p:txBody>
      </p:sp>
      <p:sp>
        <p:nvSpPr>
          <p:cNvPr id="51" name="Right Bracket 50"/>
          <p:cNvSpPr/>
          <p:nvPr/>
        </p:nvSpPr>
        <p:spPr>
          <a:xfrm flipH="1">
            <a:off x="1055223" y="2675978"/>
            <a:ext cx="48780" cy="539546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921"/>
          </a:p>
        </p:txBody>
      </p:sp>
      <p:cxnSp>
        <p:nvCxnSpPr>
          <p:cNvPr id="52" name="Straight Connector 51"/>
          <p:cNvCxnSpPr/>
          <p:nvPr/>
        </p:nvCxnSpPr>
        <p:spPr>
          <a:xfrm>
            <a:off x="892619" y="5197742"/>
            <a:ext cx="174444" cy="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843846" y="1796491"/>
            <a:ext cx="4380073" cy="579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Issues/challenges to discuss</a:t>
            </a:r>
            <a:endParaRPr lang="lt-LT" sz="1493" b="1" dirty="0"/>
          </a:p>
        </p:txBody>
      </p:sp>
      <p:sp>
        <p:nvSpPr>
          <p:cNvPr id="54" name="Rectangle 53"/>
          <p:cNvSpPr/>
          <p:nvPr/>
        </p:nvSpPr>
        <p:spPr>
          <a:xfrm>
            <a:off x="242210" y="1533136"/>
            <a:ext cx="7154503" cy="6760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7" b="1" u="sng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87391" y="1533136"/>
            <a:ext cx="5256501" cy="6760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7" b="1" u="sng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4480" y="6504807"/>
            <a:ext cx="4369440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Obligatory mobility periods (if any)</a:t>
            </a:r>
          </a:p>
          <a:p>
            <a:r>
              <a:rPr lang="en-US" sz="1280" dirty="0"/>
              <a:t>- Type of mobility (research or (&amp;) practice placements)</a:t>
            </a:r>
          </a:p>
          <a:p>
            <a:r>
              <a:rPr lang="en-US" sz="1280" dirty="0"/>
              <a:t>- Limited to partners institutions, if no issues in recognition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43839" y="7493352"/>
            <a:ext cx="4380081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Internal/External funding</a:t>
            </a:r>
          </a:p>
          <a:p>
            <a:r>
              <a:rPr lang="en-US" sz="1280" dirty="0"/>
              <a:t>- “Capacity” to receive external funding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25135" y="5527211"/>
            <a:ext cx="2956155" cy="880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Partnership agreement (including rules on governance)</a:t>
            </a:r>
          </a:p>
          <a:p>
            <a:r>
              <a:rPr lang="en-US" sz="1280" dirty="0"/>
              <a:t>- Placement agreements </a:t>
            </a:r>
          </a:p>
          <a:p>
            <a:r>
              <a:rPr lang="en-US" sz="1280" dirty="0"/>
              <a:t>- Guidelines for tutoring professors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725135" y="6502825"/>
            <a:ext cx="2956155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Student and staff mobility guide (mobility rules, studying abroad assistance system, etc.)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25135" y="4632897"/>
            <a:ext cx="2956155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</a:t>
            </a:r>
            <a:r>
              <a:rPr lang="lt-LT" sz="1280" dirty="0" err="1"/>
              <a:t>Study</a:t>
            </a:r>
            <a:r>
              <a:rPr lang="lt-LT" sz="1280" dirty="0"/>
              <a:t> </a:t>
            </a:r>
            <a:r>
              <a:rPr lang="lt-LT" sz="1280" dirty="0" err="1"/>
              <a:t>Programme</a:t>
            </a:r>
            <a:r>
              <a:rPr lang="lt-LT" sz="1280" dirty="0"/>
              <a:t> </a:t>
            </a:r>
            <a:r>
              <a:rPr lang="lt-LT" sz="1280" dirty="0" err="1"/>
              <a:t>Structure</a:t>
            </a:r>
            <a:r>
              <a:rPr lang="en-US" sz="1280" dirty="0"/>
              <a:t> &amp; components</a:t>
            </a:r>
          </a:p>
          <a:p>
            <a:r>
              <a:rPr lang="en-US" sz="1280" dirty="0"/>
              <a:t>- Study assessment criteria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25135" y="3692587"/>
            <a:ext cx="2956155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Mapping legal requirements</a:t>
            </a:r>
          </a:p>
          <a:p>
            <a:r>
              <a:rPr lang="en-US" sz="1280" dirty="0"/>
              <a:t>- Recognition of study results</a:t>
            </a:r>
          </a:p>
          <a:p>
            <a:r>
              <a:rPr lang="en-US" sz="1280" dirty="0"/>
              <a:t>- Diploma supplements (if possible)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25137" y="2681669"/>
            <a:ext cx="2956153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Mapping legal requirements</a:t>
            </a:r>
          </a:p>
          <a:p>
            <a:r>
              <a:rPr lang="en-US" sz="1280" dirty="0"/>
              <a:t>- Admission procedure reflected in Study guide</a:t>
            </a:r>
          </a:p>
        </p:txBody>
      </p:sp>
      <p:sp>
        <p:nvSpPr>
          <p:cNvPr id="63" name="Arrow: Right 26"/>
          <p:cNvSpPr/>
          <p:nvPr/>
        </p:nvSpPr>
        <p:spPr>
          <a:xfrm>
            <a:off x="9347940" y="288530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4" name="Arrow: Right 26"/>
          <p:cNvSpPr/>
          <p:nvPr/>
        </p:nvSpPr>
        <p:spPr>
          <a:xfrm>
            <a:off x="9347940" y="383393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5" name="Arrow: Right 26"/>
          <p:cNvSpPr/>
          <p:nvPr/>
        </p:nvSpPr>
        <p:spPr>
          <a:xfrm>
            <a:off x="9347940" y="4737035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6" name="Arrow: Right 26"/>
          <p:cNvSpPr/>
          <p:nvPr/>
        </p:nvSpPr>
        <p:spPr>
          <a:xfrm>
            <a:off x="9347940" y="572204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7" name="Arrow: Right 26"/>
          <p:cNvSpPr/>
          <p:nvPr/>
        </p:nvSpPr>
        <p:spPr>
          <a:xfrm>
            <a:off x="9347940" y="6619515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8" name="Arrow: Right 26"/>
          <p:cNvSpPr/>
          <p:nvPr/>
        </p:nvSpPr>
        <p:spPr>
          <a:xfrm>
            <a:off x="9347940" y="759858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69" name="Rectangle 68"/>
          <p:cNvSpPr/>
          <p:nvPr/>
        </p:nvSpPr>
        <p:spPr>
          <a:xfrm>
            <a:off x="9754447" y="1801867"/>
            <a:ext cx="2926843" cy="579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Expected results</a:t>
            </a:r>
            <a:endParaRPr lang="lt-LT" sz="1493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725135" y="7453850"/>
            <a:ext cx="2956153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Funding guide </a:t>
            </a:r>
          </a:p>
          <a:p>
            <a:pPr marL="182940" indent="-182940">
              <a:buFontTx/>
              <a:buChar char="-"/>
            </a:pPr>
            <a:endParaRPr lang="en-US" sz="1280" dirty="0"/>
          </a:p>
        </p:txBody>
      </p:sp>
    </p:spTree>
    <p:extLst>
      <p:ext uri="{BB962C8B-B14F-4D97-AF65-F5344CB8AC3E}">
        <p14:creationId xmlns:p14="http://schemas.microsoft.com/office/powerpoint/2010/main" val="28818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89388" y="2722764"/>
            <a:ext cx="5934987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No special profile, common selection criteria (quality of the university career; quality of motivation letter; academic potential, letters of recommendation)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9386" y="3506247"/>
            <a:ext cx="5934986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Double PhD degree</a:t>
            </a:r>
          </a:p>
          <a:p>
            <a:r>
              <a:rPr lang="en-US" sz="1280" dirty="0"/>
              <a:t>- </a:t>
            </a:r>
            <a:r>
              <a:rPr lang="lt-LT" sz="1280" dirty="0"/>
              <a:t>S</a:t>
            </a:r>
            <a:r>
              <a:rPr lang="en-US" sz="1280" dirty="0" err="1"/>
              <a:t>tudies</a:t>
            </a:r>
            <a:r>
              <a:rPr lang="en-US" sz="1280" dirty="0"/>
              <a:t> resulting in</a:t>
            </a:r>
            <a:r>
              <a:rPr lang="lt-LT" sz="1280" dirty="0"/>
              <a:t> </a:t>
            </a:r>
            <a:r>
              <a:rPr lang="lt-LT" sz="1280" dirty="0" err="1"/>
              <a:t>Ph</a:t>
            </a:r>
            <a:r>
              <a:rPr lang="en-US" sz="1280" dirty="0"/>
              <a:t>D</a:t>
            </a:r>
            <a:r>
              <a:rPr lang="lt-LT" sz="1280" dirty="0"/>
              <a:t> </a:t>
            </a:r>
            <a:r>
              <a:rPr lang="lt-LT" sz="1280" dirty="0" err="1"/>
              <a:t>in</a:t>
            </a:r>
            <a:r>
              <a:rPr lang="en-US" sz="1280" dirty="0"/>
              <a:t> law</a:t>
            </a:r>
            <a:r>
              <a:rPr lang="lt-LT" sz="1280" dirty="0"/>
              <a:t> </a:t>
            </a:r>
            <a:r>
              <a:rPr lang="lt-LT" sz="1280" dirty="0" err="1"/>
              <a:t>or</a:t>
            </a:r>
            <a:r>
              <a:rPr lang="lt-LT" sz="1280" dirty="0"/>
              <a:t> </a:t>
            </a:r>
            <a:r>
              <a:rPr lang="lt-LT" sz="1280" dirty="0" err="1"/>
              <a:t>social</a:t>
            </a:r>
            <a:r>
              <a:rPr lang="lt-LT" sz="1280" dirty="0"/>
              <a:t> </a:t>
            </a:r>
            <a:r>
              <a:rPr lang="lt-LT" sz="1280" dirty="0" err="1"/>
              <a:t>sciences</a:t>
            </a:r>
            <a:r>
              <a:rPr lang="lt-LT" sz="1280" dirty="0"/>
              <a:t> (</a:t>
            </a:r>
            <a:r>
              <a:rPr lang="lt-LT" sz="1280" dirty="0" err="1"/>
              <a:t>law</a:t>
            </a:r>
            <a:r>
              <a:rPr lang="lt-LT" sz="1280" dirty="0"/>
              <a:t>)</a:t>
            </a:r>
            <a:endParaRPr lang="en-US" sz="1280" dirty="0"/>
          </a:p>
          <a:p>
            <a:r>
              <a:rPr lang="en-US" sz="1280" dirty="0"/>
              <a:t>- Bridge studies for non having a Master’s degree in law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9386" y="4345507"/>
            <a:ext cx="5934986" cy="880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Taught PhD studies (International economic law, Russian economic law/Chinese economic law)</a:t>
            </a:r>
          </a:p>
          <a:p>
            <a:r>
              <a:rPr lang="en-US" sz="1280" dirty="0"/>
              <a:t>- Bridge studies up to 30 ECTS, Field (core &amp; specialized) subjects 90 ECTS, research &amp; dissertation component 90 ECTS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0202" y="5289254"/>
            <a:ext cx="5934986" cy="14217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</a:t>
            </a:r>
            <a:r>
              <a:rPr lang="en-US" sz="1173" dirty="0"/>
              <a:t>University of </a:t>
            </a:r>
            <a:r>
              <a:rPr lang="en-US" sz="1173" dirty="0"/>
              <a:t>Lapland (coordinator, Finland</a:t>
            </a:r>
            <a:r>
              <a:rPr lang="en-US" sz="1173" dirty="0"/>
              <a:t>), </a:t>
            </a:r>
            <a:r>
              <a:rPr lang="en-US" sz="1173" dirty="0" err="1"/>
              <a:t>Vrije</a:t>
            </a:r>
            <a:r>
              <a:rPr lang="en-US" sz="1173" dirty="0"/>
              <a:t> </a:t>
            </a:r>
            <a:r>
              <a:rPr lang="en-US" sz="1173" dirty="0" err="1"/>
              <a:t>Universiteit</a:t>
            </a:r>
            <a:r>
              <a:rPr lang="en-US" sz="1173" dirty="0"/>
              <a:t> Brussel (Belgium),</a:t>
            </a:r>
          </a:p>
          <a:p>
            <a:r>
              <a:rPr lang="en-US" sz="1173" dirty="0"/>
              <a:t>University of Maribor (Slovenia) and Mykolas </a:t>
            </a:r>
            <a:r>
              <a:rPr lang="en-US" sz="1173" dirty="0" err="1"/>
              <a:t>Romeris</a:t>
            </a:r>
            <a:r>
              <a:rPr lang="en-US" sz="1173" dirty="0"/>
              <a:t> University (Lithuania</a:t>
            </a:r>
            <a:r>
              <a:rPr lang="en-US" sz="1173" dirty="0"/>
              <a:t>), associated partners: Ural State Academy </a:t>
            </a:r>
            <a:r>
              <a:rPr lang="en-US" sz="1173" dirty="0"/>
              <a:t>of Law </a:t>
            </a:r>
            <a:r>
              <a:rPr lang="en-US" sz="1173" dirty="0"/>
              <a:t>(Russia) and EU </a:t>
            </a:r>
            <a:r>
              <a:rPr lang="en-US" sz="1173" dirty="0"/>
              <a:t>School of Law at the China University </a:t>
            </a:r>
            <a:r>
              <a:rPr lang="en-US" sz="1173" dirty="0"/>
              <a:t>of Political </a:t>
            </a:r>
            <a:r>
              <a:rPr lang="en-US" sz="1173" dirty="0"/>
              <a:t>Science and Law. </a:t>
            </a:r>
            <a:endParaRPr lang="en-US" sz="1173" dirty="0"/>
          </a:p>
          <a:p>
            <a:r>
              <a:rPr lang="en-US" sz="1280" dirty="0"/>
              <a:t>- </a:t>
            </a:r>
            <a:r>
              <a:rPr lang="en-US" sz="1280" dirty="0"/>
              <a:t>Network established/no framework decision/implementation based on bilateral agreements depending on mobility track</a:t>
            </a:r>
          </a:p>
          <a:p>
            <a:r>
              <a:rPr lang="en-US" sz="1280" dirty="0"/>
              <a:t>- Recognition of credits within the network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10757" y="2738267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Student’s profile</a:t>
            </a:r>
            <a:endParaRPr lang="lt-LT" sz="1493" dirty="0"/>
          </a:p>
        </p:txBody>
      </p:sp>
      <p:sp>
        <p:nvSpPr>
          <p:cNvPr id="36" name="Rectangle 35"/>
          <p:cNvSpPr/>
          <p:nvPr/>
        </p:nvSpPr>
        <p:spPr>
          <a:xfrm>
            <a:off x="1710757" y="3603646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Degree awarded</a:t>
            </a:r>
            <a:endParaRPr lang="lt-LT" sz="1493" dirty="0"/>
          </a:p>
        </p:txBody>
      </p:sp>
      <p:sp>
        <p:nvSpPr>
          <p:cNvPr id="37" name="Rectangle 36"/>
          <p:cNvSpPr/>
          <p:nvPr/>
        </p:nvSpPr>
        <p:spPr>
          <a:xfrm>
            <a:off x="1694399" y="4487779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Type of studies</a:t>
            </a:r>
            <a:endParaRPr lang="lt-LT" sz="1493" dirty="0"/>
          </a:p>
        </p:txBody>
      </p:sp>
      <p:sp>
        <p:nvSpPr>
          <p:cNvPr id="38" name="Rectangle 37"/>
          <p:cNvSpPr/>
          <p:nvPr/>
        </p:nvSpPr>
        <p:spPr>
          <a:xfrm>
            <a:off x="1710757" y="5588681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Partnership &amp;  governance</a:t>
            </a:r>
            <a:endParaRPr lang="lt-LT" sz="1493" dirty="0"/>
          </a:p>
        </p:txBody>
      </p:sp>
      <p:sp>
        <p:nvSpPr>
          <p:cNvPr id="39" name="TextBox 38"/>
          <p:cNvSpPr txBox="1"/>
          <p:nvPr/>
        </p:nvSpPr>
        <p:spPr>
          <a:xfrm>
            <a:off x="534003" y="3332743"/>
            <a:ext cx="710066" cy="4175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707" dirty="0"/>
              <a:t>RUCHIN (“Contemporary Russian and Chinese Economic Law in a Global Economy” )</a:t>
            </a:r>
            <a:endParaRPr lang="lt-LT" sz="1707" dirty="0"/>
          </a:p>
        </p:txBody>
      </p:sp>
      <p:sp>
        <p:nvSpPr>
          <p:cNvPr id="13" name="Rectangle 12"/>
          <p:cNvSpPr/>
          <p:nvPr/>
        </p:nvSpPr>
        <p:spPr>
          <a:xfrm>
            <a:off x="1694399" y="1796491"/>
            <a:ext cx="1149449" cy="579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Strategic components</a:t>
            </a:r>
            <a:endParaRPr lang="lt-LT" sz="1493" b="1" dirty="0"/>
          </a:p>
        </p:txBody>
      </p:sp>
      <p:sp>
        <p:nvSpPr>
          <p:cNvPr id="16" name="Rectangle 15"/>
          <p:cNvSpPr/>
          <p:nvPr/>
        </p:nvSpPr>
        <p:spPr>
          <a:xfrm>
            <a:off x="1710757" y="6766582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Mobility strategy</a:t>
            </a:r>
            <a:endParaRPr lang="lt-LT" sz="1493" dirty="0"/>
          </a:p>
        </p:txBody>
      </p:sp>
      <p:sp>
        <p:nvSpPr>
          <p:cNvPr id="20" name="Arrow: Right 26"/>
          <p:cNvSpPr/>
          <p:nvPr/>
        </p:nvSpPr>
        <p:spPr>
          <a:xfrm>
            <a:off x="3087750" y="2885310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1" name="Arrow: Right 26"/>
          <p:cNvSpPr/>
          <p:nvPr/>
        </p:nvSpPr>
        <p:spPr>
          <a:xfrm>
            <a:off x="3074110" y="3742948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2" name="Arrow: Right 26"/>
          <p:cNvSpPr/>
          <p:nvPr/>
        </p:nvSpPr>
        <p:spPr>
          <a:xfrm>
            <a:off x="3051025" y="470301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3" name="Arrow: Right 26"/>
          <p:cNvSpPr/>
          <p:nvPr/>
        </p:nvSpPr>
        <p:spPr>
          <a:xfrm>
            <a:off x="3087750" y="5719106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4" name="Arrow: Right 26"/>
          <p:cNvSpPr/>
          <p:nvPr/>
        </p:nvSpPr>
        <p:spPr>
          <a:xfrm>
            <a:off x="3055973" y="688845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34" name="Rectangle 33"/>
          <p:cNvSpPr/>
          <p:nvPr/>
        </p:nvSpPr>
        <p:spPr>
          <a:xfrm>
            <a:off x="1694399" y="7567102"/>
            <a:ext cx="1149449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Funding</a:t>
            </a:r>
            <a:endParaRPr lang="lt-LT" sz="1493" dirty="0"/>
          </a:p>
        </p:txBody>
      </p:sp>
      <p:sp>
        <p:nvSpPr>
          <p:cNvPr id="35" name="Arrow: Right 26"/>
          <p:cNvSpPr/>
          <p:nvPr/>
        </p:nvSpPr>
        <p:spPr>
          <a:xfrm>
            <a:off x="3092992" y="768568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51" name="Right Bracket 50"/>
          <p:cNvSpPr/>
          <p:nvPr/>
        </p:nvSpPr>
        <p:spPr>
          <a:xfrm flipH="1">
            <a:off x="1487516" y="2722763"/>
            <a:ext cx="48780" cy="539546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921"/>
          </a:p>
        </p:txBody>
      </p:sp>
      <p:sp>
        <p:nvSpPr>
          <p:cNvPr id="53" name="Rectangle 52"/>
          <p:cNvSpPr/>
          <p:nvPr/>
        </p:nvSpPr>
        <p:spPr>
          <a:xfrm>
            <a:off x="5689388" y="1796491"/>
            <a:ext cx="5934987" cy="579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Operating decisions/structures</a:t>
            </a:r>
            <a:endParaRPr lang="lt-LT" sz="1493" b="1" dirty="0"/>
          </a:p>
        </p:txBody>
      </p:sp>
      <p:sp>
        <p:nvSpPr>
          <p:cNvPr id="54" name="Rectangle 53"/>
          <p:cNvSpPr/>
          <p:nvPr/>
        </p:nvSpPr>
        <p:spPr>
          <a:xfrm>
            <a:off x="242211" y="1533136"/>
            <a:ext cx="12276477" cy="6760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7" b="1" u="sng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89385" y="6838142"/>
            <a:ext cx="5943834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- 2 recommended training/research periods in 2 European countries and 1 recommended training/research period in the third country partner university</a:t>
            </a:r>
          </a:p>
          <a:p>
            <a:r>
              <a:rPr lang="en-US" sz="1280" dirty="0"/>
              <a:t>- Mobility scheme is the choice of a student approved by the supervisors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80202" y="7567102"/>
            <a:ext cx="5934986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Internal/External funding</a:t>
            </a:r>
          </a:p>
          <a:p>
            <a:r>
              <a:rPr lang="en-US" sz="1280" dirty="0"/>
              <a:t>- Exclusively state funded – VUB &amp; ULAP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59572" y="2738267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Having specific interest in the field</a:t>
            </a:r>
            <a:endParaRPr lang="lt-LT" sz="1493" dirty="0"/>
          </a:p>
        </p:txBody>
      </p:sp>
      <p:sp>
        <p:nvSpPr>
          <p:cNvPr id="72" name="Rectangle 71"/>
          <p:cNvSpPr/>
          <p:nvPr/>
        </p:nvSpPr>
        <p:spPr>
          <a:xfrm>
            <a:off x="3601394" y="3595906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Double</a:t>
            </a:r>
            <a:endParaRPr lang="lt-LT" sz="1493" dirty="0"/>
          </a:p>
        </p:txBody>
      </p:sp>
      <p:sp>
        <p:nvSpPr>
          <p:cNvPr id="73" name="Rectangle 72"/>
          <p:cNvSpPr/>
          <p:nvPr/>
        </p:nvSpPr>
        <p:spPr>
          <a:xfrm>
            <a:off x="3572846" y="4487207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Taught PhD</a:t>
            </a:r>
            <a:endParaRPr lang="lt-LT" sz="1493" dirty="0"/>
          </a:p>
        </p:txBody>
      </p:sp>
      <p:sp>
        <p:nvSpPr>
          <p:cNvPr id="74" name="Rectangle 73"/>
          <p:cNvSpPr/>
          <p:nvPr/>
        </p:nvSpPr>
        <p:spPr>
          <a:xfrm>
            <a:off x="3559572" y="5572061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Full/Associated partners</a:t>
            </a:r>
            <a:endParaRPr lang="lt-LT" sz="1493" dirty="0"/>
          </a:p>
        </p:txBody>
      </p:sp>
      <p:sp>
        <p:nvSpPr>
          <p:cNvPr id="75" name="Rectangle 74"/>
          <p:cNvSpPr/>
          <p:nvPr/>
        </p:nvSpPr>
        <p:spPr>
          <a:xfrm>
            <a:off x="3572846" y="6741416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Partially flexible</a:t>
            </a:r>
            <a:endParaRPr lang="lt-LT" sz="1493" dirty="0"/>
          </a:p>
        </p:txBody>
      </p:sp>
      <p:sp>
        <p:nvSpPr>
          <p:cNvPr id="76" name="Rectangle 75"/>
          <p:cNvSpPr/>
          <p:nvPr/>
        </p:nvSpPr>
        <p:spPr>
          <a:xfrm>
            <a:off x="3559572" y="7538640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Internal &amp; External</a:t>
            </a:r>
            <a:endParaRPr lang="lt-LT" sz="1493" dirty="0"/>
          </a:p>
        </p:txBody>
      </p:sp>
      <p:sp>
        <p:nvSpPr>
          <p:cNvPr id="77" name="Rectangle 76"/>
          <p:cNvSpPr/>
          <p:nvPr/>
        </p:nvSpPr>
        <p:spPr>
          <a:xfrm>
            <a:off x="3559572" y="1796490"/>
            <a:ext cx="1560709" cy="579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Strategic decisions</a:t>
            </a:r>
            <a:endParaRPr lang="lt-LT" sz="1493" b="1" dirty="0"/>
          </a:p>
        </p:txBody>
      </p:sp>
      <p:sp>
        <p:nvSpPr>
          <p:cNvPr id="78" name="Arrow: Right 26"/>
          <p:cNvSpPr/>
          <p:nvPr/>
        </p:nvSpPr>
        <p:spPr>
          <a:xfrm>
            <a:off x="5282881" y="288530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79" name="Arrow: Right 26"/>
          <p:cNvSpPr/>
          <p:nvPr/>
        </p:nvSpPr>
        <p:spPr>
          <a:xfrm>
            <a:off x="5247808" y="374294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0" name="Arrow: Right 26"/>
          <p:cNvSpPr/>
          <p:nvPr/>
        </p:nvSpPr>
        <p:spPr>
          <a:xfrm>
            <a:off x="5252996" y="465432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1" name="Arrow: Right 26"/>
          <p:cNvSpPr/>
          <p:nvPr/>
        </p:nvSpPr>
        <p:spPr>
          <a:xfrm>
            <a:off x="5265323" y="5717693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2" name="Arrow: Right 26"/>
          <p:cNvSpPr/>
          <p:nvPr/>
        </p:nvSpPr>
        <p:spPr>
          <a:xfrm>
            <a:off x="5282881" y="6913625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3" name="Arrow: Right 26"/>
          <p:cNvSpPr/>
          <p:nvPr/>
        </p:nvSpPr>
        <p:spPr>
          <a:xfrm>
            <a:off x="5263738" y="7682570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</p:spTree>
    <p:extLst>
      <p:ext uri="{BB962C8B-B14F-4D97-AF65-F5344CB8AC3E}">
        <p14:creationId xmlns:p14="http://schemas.microsoft.com/office/powerpoint/2010/main" val="14728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89388" y="2722764"/>
            <a:ext cx="5934987" cy="683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No special profile, common selection criteria (quality of master degree and pertinence with the LAST-JD project; research project; university </a:t>
            </a:r>
            <a:r>
              <a:rPr lang="en-US" sz="1280" dirty="0"/>
              <a:t>career; </a:t>
            </a:r>
            <a:r>
              <a:rPr lang="en-US" sz="1280" dirty="0"/>
              <a:t>quality of motivation letter; letters of recommendation; proficiency in English)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0540" y="3736089"/>
            <a:ext cx="5934986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Joint PhD degree (except Luxemburg – double degree (</a:t>
            </a:r>
            <a:r>
              <a:rPr lang="en-US" sz="1280" dirty="0" err="1"/>
              <a:t>cotutelle</a:t>
            </a:r>
            <a:r>
              <a:rPr lang="en-US" sz="1280" dirty="0"/>
              <a:t> agreements)) </a:t>
            </a:r>
          </a:p>
          <a:p>
            <a:r>
              <a:rPr lang="en-US" sz="1280" dirty="0"/>
              <a:t>- Studies resulting in</a:t>
            </a:r>
            <a:r>
              <a:rPr lang="lt-LT" sz="1280" dirty="0"/>
              <a:t> </a:t>
            </a:r>
            <a:r>
              <a:rPr lang="lt-LT" sz="1280" dirty="0" err="1"/>
              <a:t>Ph</a:t>
            </a:r>
            <a:r>
              <a:rPr lang="en-US" sz="1280" dirty="0"/>
              <a:t>D</a:t>
            </a:r>
            <a:r>
              <a:rPr lang="lt-LT" sz="1280" dirty="0"/>
              <a:t> </a:t>
            </a:r>
            <a:r>
              <a:rPr lang="en-US" sz="1280" dirty="0"/>
              <a:t>Degree in Law, Science and 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8335" y="4380874"/>
            <a:ext cx="5934986" cy="880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Taught PhD studies (</a:t>
            </a:r>
            <a:r>
              <a:rPr lang="en-US" sz="1280" dirty="0" err="1"/>
              <a:t>programme</a:t>
            </a:r>
            <a:r>
              <a:rPr lang="en-US" sz="1280" dirty="0"/>
              <a:t> is structured in three alternative tracks: Bioethics and </a:t>
            </a:r>
            <a:r>
              <a:rPr lang="en-US" sz="1280" dirty="0" err="1"/>
              <a:t>Biolaw</a:t>
            </a:r>
            <a:r>
              <a:rPr lang="en-US" sz="1280" dirty="0"/>
              <a:t>, ICT Law and Legal Informatics)</a:t>
            </a:r>
          </a:p>
          <a:p>
            <a:r>
              <a:rPr lang="en-US" sz="1280" dirty="0"/>
              <a:t>- Field (core &amp; specialized) subjects 1200 hours, research &amp; dissertation 3300 hours; total 4500 hours (3 years)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0540" y="5326733"/>
            <a:ext cx="5934986" cy="1027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- 6 Full Partners, 11 Associate partners and 9 Industrial partners. </a:t>
            </a:r>
            <a:r>
              <a:rPr lang="en-US" sz="1173" dirty="0"/>
              <a:t>Full Partners: University of Bologna (coordinator), University of Turin, Autonomous University of Barcelona, Mykolas </a:t>
            </a:r>
            <a:r>
              <a:rPr lang="en-US" sz="1173" dirty="0" err="1"/>
              <a:t>Romeris</a:t>
            </a:r>
            <a:r>
              <a:rPr lang="en-US" sz="1173" dirty="0"/>
              <a:t> University, University of Luxembourg, University of Tilburg; associated partners: academic bodies (universities) and research centers; industrial partners: IBM, </a:t>
            </a:r>
            <a:r>
              <a:rPr lang="en-US" sz="1173" dirty="0" err="1"/>
              <a:t>Nexen</a:t>
            </a:r>
            <a:r>
              <a:rPr lang="en-US" sz="1173" dirty="0"/>
              <a:t> etc.</a:t>
            </a:r>
          </a:p>
          <a:p>
            <a:r>
              <a:rPr lang="en-US" sz="1280" dirty="0"/>
              <a:t>- Based on the agreement between full partners (except Luxemburg)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10757" y="2738267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Student’s profile</a:t>
            </a:r>
            <a:endParaRPr lang="lt-LT" sz="1493" dirty="0"/>
          </a:p>
        </p:txBody>
      </p:sp>
      <p:sp>
        <p:nvSpPr>
          <p:cNvPr id="36" name="Rectangle 35"/>
          <p:cNvSpPr/>
          <p:nvPr/>
        </p:nvSpPr>
        <p:spPr>
          <a:xfrm>
            <a:off x="1710757" y="3692586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Degree awarded</a:t>
            </a:r>
            <a:endParaRPr lang="lt-LT" sz="1493" dirty="0"/>
          </a:p>
        </p:txBody>
      </p:sp>
      <p:sp>
        <p:nvSpPr>
          <p:cNvPr id="37" name="Rectangle 36"/>
          <p:cNvSpPr/>
          <p:nvPr/>
        </p:nvSpPr>
        <p:spPr>
          <a:xfrm>
            <a:off x="1710757" y="4651715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Type of studies</a:t>
            </a:r>
            <a:endParaRPr lang="lt-LT" sz="1493" dirty="0"/>
          </a:p>
        </p:txBody>
      </p:sp>
      <p:sp>
        <p:nvSpPr>
          <p:cNvPr id="38" name="Rectangle 37"/>
          <p:cNvSpPr/>
          <p:nvPr/>
        </p:nvSpPr>
        <p:spPr>
          <a:xfrm>
            <a:off x="1710757" y="5588681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Partnership &amp;  governance</a:t>
            </a:r>
            <a:endParaRPr lang="lt-LT" sz="1493" dirty="0"/>
          </a:p>
        </p:txBody>
      </p:sp>
      <p:sp>
        <p:nvSpPr>
          <p:cNvPr id="39" name="TextBox 38"/>
          <p:cNvSpPr txBox="1"/>
          <p:nvPr/>
        </p:nvSpPr>
        <p:spPr>
          <a:xfrm>
            <a:off x="534002" y="1868659"/>
            <a:ext cx="710066" cy="5422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707" dirty="0"/>
              <a:t>LAST-JD (“</a:t>
            </a:r>
            <a:r>
              <a:rPr lang="lt-LT" sz="1707" dirty="0" err="1"/>
              <a:t>Joint</a:t>
            </a:r>
            <a:r>
              <a:rPr lang="lt-LT" sz="1707" dirty="0"/>
              <a:t> International </a:t>
            </a:r>
            <a:r>
              <a:rPr lang="lt-LT" sz="1707" dirty="0" err="1"/>
              <a:t>Doctoral</a:t>
            </a:r>
            <a:r>
              <a:rPr lang="lt-LT" sz="1707" dirty="0"/>
              <a:t> </a:t>
            </a:r>
            <a:r>
              <a:rPr lang="lt-LT" sz="1707" dirty="0" err="1"/>
              <a:t>Degree</a:t>
            </a:r>
            <a:r>
              <a:rPr lang="lt-LT" sz="1707" dirty="0"/>
              <a:t> </a:t>
            </a:r>
            <a:r>
              <a:rPr lang="en-US" sz="1707" dirty="0"/>
              <a:t>in Law, Science and Technology” )</a:t>
            </a:r>
            <a:endParaRPr lang="lt-LT" sz="1707" dirty="0"/>
          </a:p>
        </p:txBody>
      </p:sp>
      <p:sp>
        <p:nvSpPr>
          <p:cNvPr id="13" name="Rectangle 12"/>
          <p:cNvSpPr/>
          <p:nvPr/>
        </p:nvSpPr>
        <p:spPr>
          <a:xfrm>
            <a:off x="1694399" y="1796491"/>
            <a:ext cx="1149449" cy="579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Strategic components</a:t>
            </a:r>
            <a:endParaRPr lang="lt-LT" sz="1493" b="1" dirty="0"/>
          </a:p>
        </p:txBody>
      </p:sp>
      <p:sp>
        <p:nvSpPr>
          <p:cNvPr id="16" name="Rectangle 15"/>
          <p:cNvSpPr/>
          <p:nvPr/>
        </p:nvSpPr>
        <p:spPr>
          <a:xfrm>
            <a:off x="1710757" y="6502824"/>
            <a:ext cx="1133090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Mobility strategy</a:t>
            </a:r>
            <a:endParaRPr lang="lt-LT" sz="1493" dirty="0"/>
          </a:p>
        </p:txBody>
      </p:sp>
      <p:sp>
        <p:nvSpPr>
          <p:cNvPr id="20" name="Arrow: Right 26"/>
          <p:cNvSpPr/>
          <p:nvPr/>
        </p:nvSpPr>
        <p:spPr>
          <a:xfrm>
            <a:off x="3087750" y="2885310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1" name="Arrow: Right 26"/>
          <p:cNvSpPr/>
          <p:nvPr/>
        </p:nvSpPr>
        <p:spPr>
          <a:xfrm>
            <a:off x="3087750" y="383962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2" name="Arrow: Right 26"/>
          <p:cNvSpPr/>
          <p:nvPr/>
        </p:nvSpPr>
        <p:spPr>
          <a:xfrm>
            <a:off x="3087750" y="477061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3" name="Arrow: Right 26"/>
          <p:cNvSpPr/>
          <p:nvPr/>
        </p:nvSpPr>
        <p:spPr>
          <a:xfrm>
            <a:off x="3087750" y="5719106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24" name="Arrow: Right 26"/>
          <p:cNvSpPr/>
          <p:nvPr/>
        </p:nvSpPr>
        <p:spPr>
          <a:xfrm>
            <a:off x="3087750" y="662383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34" name="Rectangle 33"/>
          <p:cNvSpPr/>
          <p:nvPr/>
        </p:nvSpPr>
        <p:spPr>
          <a:xfrm>
            <a:off x="1694399" y="7493353"/>
            <a:ext cx="1149449" cy="579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Funding</a:t>
            </a:r>
            <a:endParaRPr lang="lt-LT" sz="1493" dirty="0"/>
          </a:p>
        </p:txBody>
      </p:sp>
      <p:sp>
        <p:nvSpPr>
          <p:cNvPr id="35" name="Arrow: Right 26"/>
          <p:cNvSpPr/>
          <p:nvPr/>
        </p:nvSpPr>
        <p:spPr>
          <a:xfrm>
            <a:off x="3087750" y="7598584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51" name="Right Bracket 50"/>
          <p:cNvSpPr/>
          <p:nvPr/>
        </p:nvSpPr>
        <p:spPr>
          <a:xfrm flipH="1">
            <a:off x="1487516" y="2722763"/>
            <a:ext cx="48780" cy="539546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921"/>
          </a:p>
        </p:txBody>
      </p:sp>
      <p:sp>
        <p:nvSpPr>
          <p:cNvPr id="53" name="Rectangle 52"/>
          <p:cNvSpPr/>
          <p:nvPr/>
        </p:nvSpPr>
        <p:spPr>
          <a:xfrm>
            <a:off x="5689388" y="1796491"/>
            <a:ext cx="5934987" cy="579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Operating decisions/structures</a:t>
            </a:r>
            <a:endParaRPr lang="lt-LT" sz="1493" b="1" dirty="0"/>
          </a:p>
        </p:txBody>
      </p:sp>
      <p:sp>
        <p:nvSpPr>
          <p:cNvPr id="54" name="Rectangle 53"/>
          <p:cNvSpPr/>
          <p:nvPr/>
        </p:nvSpPr>
        <p:spPr>
          <a:xfrm>
            <a:off x="242211" y="1533136"/>
            <a:ext cx="12276477" cy="6760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7" b="1" u="sng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0885" y="6410389"/>
            <a:ext cx="5943834" cy="1060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I year: </a:t>
            </a:r>
            <a:r>
              <a:rPr lang="en-US" sz="1173" dirty="0"/>
              <a:t>University of Bologna (I semester), University of Turin (II semester)</a:t>
            </a:r>
            <a:br>
              <a:rPr lang="en-US" sz="1173" dirty="0"/>
            </a:br>
            <a:r>
              <a:rPr lang="en-US" sz="1280" dirty="0"/>
              <a:t>- II year: </a:t>
            </a:r>
            <a:r>
              <a:rPr lang="en-US" sz="1173" dirty="0"/>
              <a:t>Autonomous University of Barcelona or Mykolas </a:t>
            </a:r>
            <a:r>
              <a:rPr lang="en-US" sz="1173" dirty="0" err="1"/>
              <a:t>Romeris</a:t>
            </a:r>
            <a:r>
              <a:rPr lang="en-US" sz="1173" dirty="0"/>
              <a:t> University (I semester), University of Luxembourg or University of Tilburg or University of Hannover (II semester)</a:t>
            </a:r>
            <a:br>
              <a:rPr lang="en-US" sz="1173" dirty="0"/>
            </a:br>
            <a:r>
              <a:rPr lang="en-US" sz="1280" dirty="0"/>
              <a:t>- III year:  Any full, associated or industrial partner</a:t>
            </a:r>
          </a:p>
          <a:p>
            <a:r>
              <a:rPr lang="en-US" sz="1280" dirty="0"/>
              <a:t>- Mobility scheme is the choice of a student approved by the supervisors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68335" y="7536859"/>
            <a:ext cx="5934986" cy="486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80" dirty="0"/>
              <a:t>- Erasmus Mundus</a:t>
            </a:r>
          </a:p>
          <a:p>
            <a:r>
              <a:rPr lang="en-US" sz="1280" dirty="0"/>
              <a:t>- Internal/External funding (industrial partners etc.)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59572" y="2738267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Having specific interest in the field</a:t>
            </a:r>
            <a:endParaRPr lang="lt-LT" sz="1493" dirty="0"/>
          </a:p>
        </p:txBody>
      </p:sp>
      <p:sp>
        <p:nvSpPr>
          <p:cNvPr id="72" name="Rectangle 71"/>
          <p:cNvSpPr/>
          <p:nvPr/>
        </p:nvSpPr>
        <p:spPr>
          <a:xfrm>
            <a:off x="3559572" y="3692584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Joint/Double</a:t>
            </a:r>
            <a:endParaRPr lang="lt-LT" sz="1493" dirty="0"/>
          </a:p>
        </p:txBody>
      </p:sp>
      <p:sp>
        <p:nvSpPr>
          <p:cNvPr id="73" name="Rectangle 72"/>
          <p:cNvSpPr/>
          <p:nvPr/>
        </p:nvSpPr>
        <p:spPr>
          <a:xfrm>
            <a:off x="3559572" y="4651714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Taught PhD</a:t>
            </a:r>
            <a:endParaRPr lang="lt-LT" sz="1493" dirty="0"/>
          </a:p>
        </p:txBody>
      </p:sp>
      <p:sp>
        <p:nvSpPr>
          <p:cNvPr id="74" name="Rectangle 73"/>
          <p:cNvSpPr/>
          <p:nvPr/>
        </p:nvSpPr>
        <p:spPr>
          <a:xfrm>
            <a:off x="3559572" y="5572061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Full/Associated/</a:t>
            </a:r>
          </a:p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Industrial partners</a:t>
            </a:r>
            <a:endParaRPr lang="lt-LT" sz="1493" dirty="0"/>
          </a:p>
        </p:txBody>
      </p:sp>
      <p:sp>
        <p:nvSpPr>
          <p:cNvPr id="75" name="Rectangle 74"/>
          <p:cNvSpPr/>
          <p:nvPr/>
        </p:nvSpPr>
        <p:spPr>
          <a:xfrm>
            <a:off x="3559572" y="6502824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Partially flexible</a:t>
            </a:r>
            <a:endParaRPr lang="lt-LT" sz="1493" dirty="0"/>
          </a:p>
        </p:txBody>
      </p:sp>
      <p:sp>
        <p:nvSpPr>
          <p:cNvPr id="76" name="Rectangle 75"/>
          <p:cNvSpPr/>
          <p:nvPr/>
        </p:nvSpPr>
        <p:spPr>
          <a:xfrm>
            <a:off x="3559572" y="7455271"/>
            <a:ext cx="1560709" cy="579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Erasmus/</a:t>
            </a:r>
          </a:p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dirty="0"/>
              <a:t>Internal/External</a:t>
            </a:r>
            <a:endParaRPr lang="lt-LT" sz="1493" dirty="0"/>
          </a:p>
        </p:txBody>
      </p:sp>
      <p:sp>
        <p:nvSpPr>
          <p:cNvPr id="77" name="Rectangle 76"/>
          <p:cNvSpPr/>
          <p:nvPr/>
        </p:nvSpPr>
        <p:spPr>
          <a:xfrm>
            <a:off x="3559572" y="1796490"/>
            <a:ext cx="1560709" cy="579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745" tIns="25745" rIns="25745" bIns="25745" numCol="1" spcCol="1270" anchor="ctr" anchorCtr="0">
            <a:noAutofit/>
          </a:bodyPr>
          <a:lstStyle/>
          <a:p>
            <a:pPr algn="ctr" defTabSz="90115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493" b="1" dirty="0"/>
              <a:t>Strategic decisions</a:t>
            </a:r>
            <a:endParaRPr lang="lt-LT" sz="1493" b="1" dirty="0"/>
          </a:p>
        </p:txBody>
      </p:sp>
      <p:sp>
        <p:nvSpPr>
          <p:cNvPr id="78" name="Arrow: Right 26"/>
          <p:cNvSpPr/>
          <p:nvPr/>
        </p:nvSpPr>
        <p:spPr>
          <a:xfrm>
            <a:off x="5282881" y="2885309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79" name="Arrow: Right 26"/>
          <p:cNvSpPr/>
          <p:nvPr/>
        </p:nvSpPr>
        <p:spPr>
          <a:xfrm>
            <a:off x="5282881" y="3839627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0" name="Arrow: Right 26"/>
          <p:cNvSpPr/>
          <p:nvPr/>
        </p:nvSpPr>
        <p:spPr>
          <a:xfrm>
            <a:off x="5282881" y="4792213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1" name="Arrow: Right 26"/>
          <p:cNvSpPr/>
          <p:nvPr/>
        </p:nvSpPr>
        <p:spPr>
          <a:xfrm>
            <a:off x="5265323" y="5717693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2" name="Arrow: Right 26"/>
          <p:cNvSpPr/>
          <p:nvPr/>
        </p:nvSpPr>
        <p:spPr>
          <a:xfrm>
            <a:off x="5265323" y="6629952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  <p:sp>
        <p:nvSpPr>
          <p:cNvPr id="83" name="Arrow: Right 26"/>
          <p:cNvSpPr/>
          <p:nvPr/>
        </p:nvSpPr>
        <p:spPr>
          <a:xfrm>
            <a:off x="5278289" y="7594345"/>
            <a:ext cx="243904" cy="28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1"/>
          </a:p>
        </p:txBody>
      </p:sp>
    </p:spTree>
    <p:extLst>
      <p:ext uri="{BB962C8B-B14F-4D97-AF65-F5344CB8AC3E}">
        <p14:creationId xmlns:p14="http://schemas.microsoft.com/office/powerpoint/2010/main" val="18467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76205"/>
            <a:ext cx="821963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r>
              <a:rPr lang="en-US" sz="4000" dirty="0" smtClean="0"/>
              <a:t>International Office</a:t>
            </a: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en-US" dirty="0" smtClean="0"/>
              <a:t>Services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860223" y="2482650"/>
            <a:ext cx="10298358" cy="4648210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Setting in the organizational structure</a:t>
            </a:r>
          </a:p>
          <a:p>
            <a:r>
              <a:rPr lang="en-US" sz="4000" dirty="0" smtClean="0"/>
              <a:t>Goals and </a:t>
            </a:r>
            <a:r>
              <a:rPr lang="en-US" sz="4000" dirty="0" err="1" smtClean="0"/>
              <a:t>activitie</a:t>
            </a:r>
            <a:endParaRPr lang="en-US" sz="4000" dirty="0" smtClean="0"/>
          </a:p>
          <a:p>
            <a:r>
              <a:rPr lang="en-US" sz="4000" dirty="0" smtClean="0"/>
              <a:t>Internal divisions</a:t>
            </a:r>
          </a:p>
          <a:p>
            <a:r>
              <a:rPr lang="en-US" sz="4000" dirty="0" smtClean="0"/>
              <a:t>Human resources</a:t>
            </a:r>
          </a:p>
          <a:p>
            <a:endParaRPr lang="lt-LT" sz="4000" dirty="0" smtClean="0"/>
          </a:p>
        </p:txBody>
      </p:sp>
    </p:spTree>
    <p:extLst>
      <p:ext uri="{BB962C8B-B14F-4D97-AF65-F5344CB8AC3E}">
        <p14:creationId xmlns:p14="http://schemas.microsoft.com/office/powerpoint/2010/main" val="825112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924363" y="591595"/>
            <a:ext cx="66956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err="1" smtClean="0"/>
              <a:t>Set</a:t>
            </a:r>
            <a:r>
              <a:rPr lang="lt-LT" dirty="0" smtClean="0"/>
              <a:t> </a:t>
            </a:r>
            <a:r>
              <a:rPr lang="en-US" dirty="0"/>
              <a:t>tangible </a:t>
            </a:r>
            <a:r>
              <a:rPr lang="lt-LT" dirty="0" err="1"/>
              <a:t>targets</a:t>
            </a:r>
            <a:r>
              <a:rPr lang="lt-LT" dirty="0"/>
              <a:t> </a:t>
            </a:r>
            <a:r>
              <a:rPr lang="lt-LT" dirty="0" err="1"/>
              <a:t>related</a:t>
            </a:r>
            <a:r>
              <a:rPr lang="lt-LT" dirty="0"/>
              <a:t> to </a:t>
            </a:r>
            <a:r>
              <a:rPr lang="lt-LT" dirty="0" err="1" smtClean="0"/>
              <a:t>internationalization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0712"/>
              </p:ext>
            </p:extLst>
          </p:nvPr>
        </p:nvGraphicFramePr>
        <p:xfrm>
          <a:off x="1152939" y="2053095"/>
          <a:ext cx="10081117" cy="571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871">
                  <a:extLst>
                    <a:ext uri="{9D8B030D-6E8A-4147-A177-3AD203B41FA5}">
                      <a16:colId xmlns:a16="http://schemas.microsoft.com/office/drawing/2014/main" val="1422875460"/>
                    </a:ext>
                  </a:extLst>
                </a:gridCol>
                <a:gridCol w="2400637">
                  <a:extLst>
                    <a:ext uri="{9D8B030D-6E8A-4147-A177-3AD203B41FA5}">
                      <a16:colId xmlns:a16="http://schemas.microsoft.com/office/drawing/2014/main" val="4134716324"/>
                    </a:ext>
                  </a:extLst>
                </a:gridCol>
                <a:gridCol w="2300609">
                  <a:extLst>
                    <a:ext uri="{9D8B030D-6E8A-4147-A177-3AD203B41FA5}">
                      <a16:colId xmlns:a16="http://schemas.microsoft.com/office/drawing/2014/main" val="1875316206"/>
                    </a:ext>
                  </a:extLst>
                </a:gridCol>
              </a:tblGrid>
              <a:tr h="722338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</a:p>
                    <a:p>
                      <a:r>
                        <a:rPr lang="lt-LT" dirty="0" smtClean="0"/>
                        <a:t> </a:t>
                      </a:r>
                      <a:endParaRPr lang="lt-LT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Status </a:t>
                      </a:r>
                      <a:r>
                        <a:rPr lang="lt-LT" baseline="0" dirty="0" err="1" smtClean="0"/>
                        <a:t>in</a:t>
                      </a:r>
                      <a:r>
                        <a:rPr lang="lt-LT" baseline="0" dirty="0" smtClean="0"/>
                        <a:t> 2015/2016</a:t>
                      </a:r>
                      <a:endParaRPr lang="lt-LT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err="1" smtClean="0"/>
                        <a:t>Target</a:t>
                      </a:r>
                      <a:r>
                        <a:rPr lang="lt-LT" dirty="0" smtClean="0"/>
                        <a:t> for 2019/2020</a:t>
                      </a:r>
                      <a:endParaRPr lang="lt-LT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89245"/>
                  </a:ext>
                </a:extLst>
              </a:tr>
              <a:tr h="10319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% of all MRU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students outgoing for international mobility under exchange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programmes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 annually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2,2%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99596"/>
                  </a:ext>
                </a:extLst>
              </a:tr>
              <a:tr h="7223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of international degree-seeking students in BA and MA cycle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2,6%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5%</a:t>
                      </a:r>
                      <a:endParaRPr lang="lt-L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2079"/>
                  </a:ext>
                </a:extLst>
              </a:tr>
              <a:tr h="72233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% of outgoing staff (for teaching or training)</a:t>
                      </a:r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11,6%</a:t>
                      </a:r>
                    </a:p>
                    <a:p>
                      <a:pPr algn="ctr"/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39866"/>
                  </a:ext>
                </a:extLst>
              </a:tr>
              <a:tr h="41849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of incoming and outgoing staff </a:t>
                      </a:r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2:3</a:t>
                      </a:r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1:1</a:t>
                      </a:r>
                      <a:endParaRPr lang="lt-L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075237"/>
                  </a:ext>
                </a:extLst>
              </a:tr>
              <a:tr h="722338">
                <a:tc>
                  <a:txBody>
                    <a:bodyPr/>
                    <a:lstStyle/>
                    <a:p>
                      <a:r>
                        <a:rPr lang="en-US" dirty="0" smtClean="0"/>
                        <a:t>% of international degree-seeking</a:t>
                      </a:r>
                      <a:r>
                        <a:rPr lang="en-US" baseline="0" dirty="0" smtClean="0"/>
                        <a:t> students in PhD cycle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1,2%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78892"/>
                  </a:ext>
                </a:extLst>
              </a:tr>
              <a:tr h="412765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projects (new annually)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lt-LT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5168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60" y="460676"/>
            <a:ext cx="1972605" cy="1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57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866987" y="286738"/>
            <a:ext cx="12598400" cy="1625600"/>
          </a:xfrm>
        </p:spPr>
        <p:txBody>
          <a:bodyPr/>
          <a:lstStyle/>
          <a:p>
            <a:pPr eaLnBrk="1" hangingPunct="1"/>
            <a:r>
              <a:rPr lang="en-US" altLang="lt-LT" dirty="0" smtClean="0">
                <a:latin typeface="Myriad Pro" panose="020B0503030403020204" pitchFamily="34" charset="0"/>
              </a:rPr>
              <a:t>I</a:t>
            </a:r>
            <a:r>
              <a:rPr lang="lt-LT" altLang="lt-LT" dirty="0" smtClean="0">
                <a:latin typeface="Myriad Pro" panose="020B0503030403020204" pitchFamily="34" charset="0"/>
              </a:rPr>
              <a:t>O</a:t>
            </a:r>
            <a:r>
              <a:rPr lang="en-US" altLang="lt-LT" dirty="0" smtClean="0">
                <a:latin typeface="Myriad Pro" panose="020B0503030403020204" pitchFamily="34" charset="0"/>
              </a:rPr>
              <a:t> in the structure of the </a:t>
            </a:r>
            <a:r>
              <a:rPr lang="en-US" altLang="lt-LT" dirty="0" smtClean="0">
                <a:latin typeface="Myriad Pro" panose="020B0503030403020204" pitchFamily="34" charset="0"/>
                <a:hlinkClick r:id="rId2"/>
              </a:rPr>
              <a:t>MRU</a:t>
            </a:r>
            <a:endParaRPr lang="lt-LT" altLang="lt-LT" dirty="0" smtClean="0">
              <a:latin typeface="Myriad Pro" panose="020B0503030403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6987" y="1912338"/>
            <a:ext cx="2666436" cy="1463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Vice-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Rector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Education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Research</a:t>
            </a:r>
            <a:endParaRPr lang="en-GB" sz="256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78312" y="4574258"/>
            <a:ext cx="6558844" cy="30683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lt-LT" sz="2560" b="1" dirty="0">
                <a:solidFill>
                  <a:schemeClr val="accent2">
                    <a:lumMod val="75000"/>
                  </a:schemeClr>
                </a:solidFill>
              </a:rPr>
              <a:t>International Office:</a:t>
            </a:r>
          </a:p>
          <a:p>
            <a:pPr eaLnBrk="1" hangingPunct="1"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International Mobility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Students</a:t>
            </a:r>
          </a:p>
          <a:p>
            <a:pPr eaLnBrk="1" hangingPunct="1"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International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Partnership</a:t>
            </a: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  <a:p>
            <a:pPr eaLnBrk="1" hangingPunct="1"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  <a:p>
            <a:pPr marL="406394" indent="-406394">
              <a:buFontTx/>
              <a:buChar char="-"/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Asian </a:t>
            </a:r>
            <a:r>
              <a:rPr lang="en-US" sz="2560" dirty="0" err="1">
                <a:solidFill>
                  <a:schemeClr val="accent2">
                    <a:lumMod val="75000"/>
                  </a:schemeClr>
                </a:solidFill>
              </a:rPr>
              <a:t>centre</a:t>
            </a:r>
            <a:endParaRPr lang="en-US" sz="2560" dirty="0">
              <a:solidFill>
                <a:schemeClr val="accent2">
                  <a:lumMod val="75000"/>
                </a:schemeClr>
              </a:solidFill>
            </a:endParaRPr>
          </a:p>
          <a:p>
            <a:pPr marL="406394" indent="-406394">
              <a:buFontTx/>
              <a:buChar char="-"/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King </a:t>
            </a:r>
            <a:r>
              <a:rPr lang="en-US" sz="2560" dirty="0" err="1">
                <a:solidFill>
                  <a:schemeClr val="accent2">
                    <a:lumMod val="75000"/>
                  </a:schemeClr>
                </a:solidFill>
              </a:rPr>
              <a:t>Sejong</a:t>
            </a: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 Institute Vilnius</a:t>
            </a:r>
          </a:p>
          <a:p>
            <a:pPr marL="406394" indent="-406394">
              <a:buFontTx/>
              <a:buChar char="-"/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Francophone countries study </a:t>
            </a:r>
            <a:r>
              <a:rPr lang="en-US" sz="2560" dirty="0" err="1">
                <a:solidFill>
                  <a:schemeClr val="accent2">
                    <a:lumMod val="75000"/>
                  </a:schemeClr>
                </a:solidFill>
              </a:rPr>
              <a:t>centre</a:t>
            </a: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1227" y="1912339"/>
            <a:ext cx="6655929" cy="2244231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Research and Innovations Support Centre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Social Innovations doctoral school</a:t>
            </a:r>
          </a:p>
          <a:p>
            <a:pPr marL="406394" indent="-406394">
              <a:buFontTx/>
              <a:buChar char="-"/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Knowledge and technology transfer</a:t>
            </a:r>
          </a:p>
          <a:p>
            <a:pPr marL="406394" indent="-406394">
              <a:buFontTx/>
              <a:buChar char="-"/>
              <a:defRPr/>
            </a:pPr>
            <a:r>
              <a:rPr lang="en-US" sz="2560" dirty="0">
                <a:solidFill>
                  <a:schemeClr val="accent2">
                    <a:lumMod val="75000"/>
                  </a:schemeClr>
                </a:solidFill>
              </a:rPr>
              <a:t>Projects office</a:t>
            </a: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49" y="3707271"/>
            <a:ext cx="4639733" cy="8669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MRU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Library</a:t>
            </a: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lt-LT" sz="2560" dirty="0"/>
          </a:p>
        </p:txBody>
      </p:sp>
      <p:sp>
        <p:nvSpPr>
          <p:cNvPr id="8" name="Rounded Rectangle 7"/>
          <p:cNvSpPr/>
          <p:nvPr/>
        </p:nvSpPr>
        <p:spPr>
          <a:xfrm>
            <a:off x="462846" y="4897121"/>
            <a:ext cx="5023555" cy="27454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Academic Affairs Centre:</a:t>
            </a: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Study:</a:t>
            </a: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- Study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process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administration</a:t>
            </a: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- Study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programmes</a:t>
            </a: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and QA</a:t>
            </a: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- Career centre</a:t>
            </a: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- Digital </a:t>
            </a:r>
            <a:r>
              <a:rPr lang="lt-LT" sz="2560" dirty="0" err="1">
                <a:solidFill>
                  <a:schemeClr val="accent2">
                    <a:lumMod val="75000"/>
                  </a:schemeClr>
                </a:solidFill>
              </a:rPr>
              <a:t>studies</a:t>
            </a: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lt-LT" sz="256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lt-LT" sz="256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7" y="8242407"/>
            <a:ext cx="1972605" cy="1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1111105" y="0"/>
            <a:ext cx="12573564" cy="1869440"/>
          </a:xfrm>
        </p:spPr>
        <p:txBody>
          <a:bodyPr/>
          <a:lstStyle/>
          <a:p>
            <a:pPr eaLnBrk="1" hangingPunct="1"/>
            <a:r>
              <a:rPr lang="en-US" altLang="lt-LT" dirty="0" smtClean="0">
                <a:latin typeface="Myriad Pro" panose="020B0503030403020204" pitchFamily="34" charset="0"/>
              </a:rPr>
              <a:t>International Office aims to:</a:t>
            </a:r>
            <a:endParaRPr lang="lt-LT" altLang="lt-LT" dirty="0" smtClean="0">
              <a:latin typeface="Myriad Pro" panose="020B0503030403020204" pitchFamily="34" charset="0"/>
            </a:endParaRPr>
          </a:p>
        </p:txBody>
      </p:sp>
      <p:sp>
        <p:nvSpPr>
          <p:cNvPr id="12295" name="Content Placeholder 1"/>
          <p:cNvSpPr>
            <a:spLocks noGrp="1"/>
          </p:cNvSpPr>
          <p:nvPr>
            <p:ph idx="1"/>
          </p:nvPr>
        </p:nvSpPr>
        <p:spPr>
          <a:xfrm>
            <a:off x="264161" y="2064946"/>
            <a:ext cx="12140072" cy="6981049"/>
          </a:xfrm>
        </p:spPr>
        <p:txBody>
          <a:bodyPr/>
          <a:lstStyle/>
          <a:p>
            <a:r>
              <a:rPr lang="lt-LT" altLang="lt-LT" sz="2844" dirty="0" err="1"/>
              <a:t>Assist</a:t>
            </a:r>
            <a:r>
              <a:rPr lang="lt-LT" altLang="lt-LT" sz="2844" dirty="0"/>
              <a:t> in </a:t>
            </a:r>
            <a:r>
              <a:rPr lang="en-US" altLang="lt-LT" sz="2844" dirty="0"/>
              <a:t>development </a:t>
            </a:r>
            <a:r>
              <a:rPr lang="lt-LT" altLang="lt-LT" sz="2844" dirty="0"/>
              <a:t>of University </a:t>
            </a:r>
            <a:r>
              <a:rPr lang="lt-LT" altLang="lt-LT" sz="2844" dirty="0" err="1"/>
              <a:t>internationalization</a:t>
            </a:r>
            <a:r>
              <a:rPr lang="lt-LT" altLang="lt-LT" sz="2844" dirty="0"/>
              <a:t> and </a:t>
            </a:r>
            <a:r>
              <a:rPr lang="lt-LT" altLang="lt-LT" sz="2844" dirty="0" err="1"/>
              <a:t>competitiveness</a:t>
            </a:r>
            <a:r>
              <a:rPr lang="lt-LT" altLang="lt-LT" sz="2844" dirty="0"/>
              <a:t> </a:t>
            </a:r>
            <a:r>
              <a:rPr lang="en-US" altLang="lt-LT" sz="2844" dirty="0"/>
              <a:t>(analytical, advisory support)</a:t>
            </a:r>
            <a:endParaRPr lang="lt-LT" altLang="lt-LT" sz="2844" dirty="0"/>
          </a:p>
          <a:p>
            <a:r>
              <a:rPr lang="lt-LT" altLang="lt-LT" sz="2844" dirty="0" err="1"/>
              <a:t>Coordinate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international</a:t>
            </a:r>
            <a:r>
              <a:rPr lang="lt-LT" altLang="lt-LT" sz="2844" dirty="0"/>
              <a:t> </a:t>
            </a:r>
            <a:r>
              <a:rPr lang="lt-LT" altLang="lt-LT" sz="2844" dirty="0" err="1"/>
              <a:t>cooperation</a:t>
            </a:r>
            <a:r>
              <a:rPr lang="lt-LT" altLang="lt-LT" sz="2844" dirty="0"/>
              <a:t> and </a:t>
            </a:r>
            <a:r>
              <a:rPr lang="lt-LT" altLang="lt-LT" sz="2844" dirty="0" err="1"/>
              <a:t>partnerships</a:t>
            </a:r>
            <a:r>
              <a:rPr lang="lt-LT" altLang="lt-LT" sz="2844" dirty="0"/>
              <a:t> </a:t>
            </a:r>
            <a:r>
              <a:rPr lang="lt-LT" altLang="lt-LT" sz="2844" dirty="0" err="1"/>
              <a:t>with</a:t>
            </a:r>
            <a:r>
              <a:rPr lang="lt-LT" altLang="lt-LT" sz="2844" dirty="0"/>
              <a:t> </a:t>
            </a:r>
            <a:r>
              <a:rPr lang="lt-LT" altLang="lt-LT" sz="2844" dirty="0" err="1"/>
              <a:t>Universities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international</a:t>
            </a:r>
            <a:r>
              <a:rPr lang="lt-LT" altLang="lt-LT" sz="2844" dirty="0"/>
              <a:t> </a:t>
            </a:r>
            <a:r>
              <a:rPr lang="lt-LT" altLang="lt-LT" sz="2844" dirty="0" err="1"/>
              <a:t>organizations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networks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diplomatic</a:t>
            </a:r>
            <a:r>
              <a:rPr lang="lt-LT" altLang="lt-LT" sz="2844" dirty="0"/>
              <a:t> </a:t>
            </a:r>
            <a:r>
              <a:rPr lang="lt-LT" altLang="lt-LT" sz="2844" dirty="0" err="1"/>
              <a:t>missions</a:t>
            </a:r>
            <a:r>
              <a:rPr lang="lt-LT" altLang="lt-LT" sz="2844" dirty="0"/>
              <a:t>,  </a:t>
            </a:r>
            <a:r>
              <a:rPr lang="lt-LT" altLang="lt-LT" sz="2844" dirty="0" err="1"/>
              <a:t>lithuanian</a:t>
            </a:r>
            <a:r>
              <a:rPr lang="lt-LT" altLang="lt-LT" sz="2844" dirty="0"/>
              <a:t> </a:t>
            </a:r>
            <a:r>
              <a:rPr lang="lt-LT" altLang="lt-LT" sz="2844" dirty="0" err="1"/>
              <a:t>communities</a:t>
            </a:r>
            <a:r>
              <a:rPr lang="lt-LT" altLang="lt-LT" sz="2844" dirty="0"/>
              <a:t> </a:t>
            </a:r>
            <a:r>
              <a:rPr lang="lt-LT" altLang="lt-LT" sz="2844" dirty="0" err="1"/>
              <a:t>abroad</a:t>
            </a:r>
            <a:endParaRPr lang="lt-LT" altLang="lt-LT" sz="2844" dirty="0"/>
          </a:p>
          <a:p>
            <a:r>
              <a:rPr lang="lt-LT" altLang="lt-LT" sz="2844" dirty="0" err="1"/>
              <a:t>Coordinate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participation</a:t>
            </a:r>
            <a:r>
              <a:rPr lang="lt-LT" altLang="lt-LT" sz="2844" dirty="0"/>
              <a:t> in exchange </a:t>
            </a:r>
            <a:r>
              <a:rPr lang="lt-LT" altLang="lt-LT" sz="2844" dirty="0" err="1"/>
              <a:t>programmes</a:t>
            </a:r>
            <a:r>
              <a:rPr lang="lt-LT" altLang="lt-LT" sz="2844" dirty="0"/>
              <a:t>, </a:t>
            </a:r>
            <a:r>
              <a:rPr lang="en-US" altLang="lt-LT" sz="2844" dirty="0"/>
              <a:t>scholarship schemes, </a:t>
            </a:r>
            <a:r>
              <a:rPr lang="lt-LT" altLang="lt-LT" sz="2844" dirty="0" err="1"/>
              <a:t>marketing</a:t>
            </a:r>
            <a:r>
              <a:rPr lang="lt-LT" altLang="lt-LT" sz="2844" dirty="0"/>
              <a:t> </a:t>
            </a:r>
            <a:r>
              <a:rPr lang="en-US" altLang="lt-LT" sz="2844" dirty="0"/>
              <a:t>activities </a:t>
            </a:r>
            <a:r>
              <a:rPr lang="lt-LT" altLang="lt-LT" sz="2844" dirty="0" err="1"/>
              <a:t>abroad</a:t>
            </a:r>
            <a:endParaRPr lang="en-US" altLang="lt-LT" sz="2844" dirty="0"/>
          </a:p>
          <a:p>
            <a:r>
              <a:rPr lang="lt-LT" altLang="lt-LT" sz="2844" dirty="0" err="1"/>
              <a:t>Organize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international</a:t>
            </a:r>
            <a:r>
              <a:rPr lang="lt-LT" altLang="lt-LT" sz="2844" dirty="0"/>
              <a:t> </a:t>
            </a:r>
            <a:r>
              <a:rPr lang="lt-LT" altLang="lt-LT" sz="2844" dirty="0" err="1"/>
              <a:t>student</a:t>
            </a:r>
            <a:r>
              <a:rPr lang="lt-LT" altLang="lt-LT" sz="2844" dirty="0"/>
              <a:t> </a:t>
            </a:r>
            <a:r>
              <a:rPr lang="lt-LT" altLang="lt-LT" sz="2844" dirty="0" err="1"/>
              <a:t>recruitment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admission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provide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non-academic</a:t>
            </a:r>
            <a:r>
              <a:rPr lang="lt-LT" altLang="lt-LT" sz="2844" dirty="0"/>
              <a:t> support </a:t>
            </a:r>
            <a:r>
              <a:rPr lang="lt-LT" altLang="lt-LT" sz="2844" dirty="0" err="1"/>
              <a:t>during</a:t>
            </a:r>
            <a:r>
              <a:rPr lang="lt-LT" altLang="lt-LT" sz="2844" dirty="0"/>
              <a:t> </a:t>
            </a:r>
            <a:r>
              <a:rPr lang="lt-LT" altLang="lt-LT" sz="2844" dirty="0" err="1"/>
              <a:t>entire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stay</a:t>
            </a:r>
            <a:r>
              <a:rPr lang="lt-LT" altLang="lt-LT" sz="2844" dirty="0"/>
              <a:t> at MRU (</a:t>
            </a:r>
            <a:r>
              <a:rPr lang="lt-LT" altLang="lt-LT" sz="2844" dirty="0" err="1"/>
              <a:t>including</a:t>
            </a:r>
            <a:r>
              <a:rPr lang="lt-LT" altLang="lt-LT" sz="2844" dirty="0"/>
              <a:t> </a:t>
            </a:r>
            <a:r>
              <a:rPr lang="lt-LT" altLang="lt-LT" sz="2844" dirty="0" err="1"/>
              <a:t>housing</a:t>
            </a:r>
            <a:r>
              <a:rPr lang="lt-LT" altLang="lt-LT" sz="2844" dirty="0"/>
              <a:t>, visa, TRP)</a:t>
            </a:r>
          </a:p>
          <a:p>
            <a:r>
              <a:rPr lang="lt-LT" altLang="lt-LT" sz="2844" dirty="0" err="1"/>
              <a:t>Provide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information</a:t>
            </a:r>
            <a:r>
              <a:rPr lang="lt-LT" altLang="lt-LT" sz="2844" dirty="0"/>
              <a:t> to MRU </a:t>
            </a:r>
            <a:r>
              <a:rPr lang="lt-LT" altLang="lt-LT" sz="2844" dirty="0" err="1"/>
              <a:t>students</a:t>
            </a:r>
            <a:r>
              <a:rPr lang="lt-LT" altLang="lt-LT" sz="2844" dirty="0"/>
              <a:t> and </a:t>
            </a:r>
            <a:r>
              <a:rPr lang="lt-LT" altLang="lt-LT" sz="2844" dirty="0" err="1"/>
              <a:t>staff</a:t>
            </a:r>
            <a:r>
              <a:rPr lang="lt-LT" altLang="lt-LT" sz="2844" dirty="0"/>
              <a:t> </a:t>
            </a:r>
            <a:r>
              <a:rPr lang="lt-LT" altLang="lt-LT" sz="2844" dirty="0" err="1"/>
              <a:t>about</a:t>
            </a:r>
            <a:r>
              <a:rPr lang="lt-LT" altLang="lt-LT" sz="2844" dirty="0"/>
              <a:t> </a:t>
            </a:r>
            <a:r>
              <a:rPr lang="en-US" altLang="lt-LT" sz="2844" dirty="0"/>
              <a:t>international mobility possibilities</a:t>
            </a:r>
            <a:r>
              <a:rPr lang="lt-LT" altLang="lt-LT" sz="2844" dirty="0"/>
              <a:t>, </a:t>
            </a:r>
            <a:r>
              <a:rPr lang="lt-LT" altLang="lt-LT" sz="2844" dirty="0" err="1"/>
              <a:t>available</a:t>
            </a:r>
            <a:r>
              <a:rPr lang="lt-LT" altLang="lt-LT" sz="2844" dirty="0"/>
              <a:t> mobility </a:t>
            </a:r>
            <a:r>
              <a:rPr lang="lt-LT" altLang="lt-LT" sz="2844" dirty="0" err="1"/>
              <a:t>funding</a:t>
            </a:r>
            <a:r>
              <a:rPr lang="lt-LT" altLang="lt-LT" sz="2844" dirty="0"/>
              <a:t> and </a:t>
            </a:r>
            <a:r>
              <a:rPr lang="lt-LT" altLang="lt-LT" sz="2844" dirty="0" err="1"/>
              <a:t>provides</a:t>
            </a:r>
            <a:r>
              <a:rPr lang="lt-LT" altLang="lt-LT" sz="2844" dirty="0"/>
              <a:t> </a:t>
            </a:r>
            <a:r>
              <a:rPr lang="lt-LT" altLang="lt-LT" sz="2844" dirty="0" err="1"/>
              <a:t>assistance</a:t>
            </a:r>
            <a:r>
              <a:rPr lang="lt-LT" altLang="lt-LT" sz="2844" dirty="0"/>
              <a:t> </a:t>
            </a:r>
            <a:r>
              <a:rPr lang="lt-LT" altLang="lt-LT" sz="2844" dirty="0" err="1"/>
              <a:t>needed</a:t>
            </a:r>
            <a:r>
              <a:rPr lang="lt-LT" altLang="lt-LT" sz="2844" dirty="0"/>
              <a:t>.</a:t>
            </a:r>
            <a:endParaRPr lang="en-US" altLang="lt-LT" sz="2844" dirty="0"/>
          </a:p>
          <a:p>
            <a:r>
              <a:rPr lang="en-US" altLang="lt-LT" sz="2844" dirty="0"/>
              <a:t>Administer activities of Asian and Francophone countries study  </a:t>
            </a:r>
            <a:r>
              <a:rPr lang="en-US" altLang="lt-LT" sz="2844" dirty="0" err="1"/>
              <a:t>centres</a:t>
            </a:r>
            <a:endParaRPr lang="en-US" altLang="lt-LT" sz="2844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09" y="8205084"/>
            <a:ext cx="1972605" cy="1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/>
          <p:cNvSpPr/>
          <p:nvPr/>
        </p:nvSpPr>
        <p:spPr>
          <a:xfrm>
            <a:off x="2108765" y="4578773"/>
            <a:ext cx="8593102" cy="5111609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2560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2714521">
            <a:off x="2887698" y="1469814"/>
            <a:ext cx="6922347" cy="6836551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256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103" y="882793"/>
            <a:ext cx="11162453" cy="7886417"/>
          </a:xfrm>
        </p:spPr>
        <p:txBody>
          <a:bodyPr/>
          <a:lstStyle/>
          <a:p>
            <a:pPr algn="ctr">
              <a:defRPr/>
            </a:pPr>
            <a:r>
              <a:rPr lang="en-US" sz="5120" b="1" dirty="0">
                <a:solidFill>
                  <a:schemeClr val="accent6"/>
                </a:solidFill>
                <a:latin typeface="+mj-lt"/>
              </a:rPr>
              <a:t>INTERNATIONAL OFFICE</a:t>
            </a:r>
            <a:endParaRPr lang="lt-LT" sz="5120" b="1" dirty="0">
              <a:solidFill>
                <a:schemeClr val="accent6"/>
              </a:solidFill>
              <a:latin typeface="+mj-lt"/>
            </a:endParaRPr>
          </a:p>
          <a:p>
            <a:pPr>
              <a:defRPr/>
            </a:pPr>
            <a:endParaRPr lang="lt-LT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94277" y="2558063"/>
            <a:ext cx="3788551" cy="1794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dirty="0"/>
              <a:t>International Mobility and Students </a:t>
            </a:r>
            <a:r>
              <a:rPr lang="lt-LT" sz="2560" dirty="0" err="1"/>
              <a:t>Division</a:t>
            </a:r>
            <a:r>
              <a:rPr lang="lt-LT" sz="2560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116516" y="2609991"/>
            <a:ext cx="3982720" cy="18423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60" dirty="0"/>
              <a:t>International </a:t>
            </a:r>
            <a:r>
              <a:rPr lang="lt-LT" sz="2560" dirty="0" err="1"/>
              <a:t>Partnership</a:t>
            </a:r>
            <a:r>
              <a:rPr lang="en-US" sz="2560" dirty="0"/>
              <a:t> </a:t>
            </a:r>
            <a:r>
              <a:rPr lang="lt-LT" sz="2560" dirty="0" err="1"/>
              <a:t>Division</a:t>
            </a:r>
            <a:endParaRPr lang="lt-LT" sz="256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42081" y="1652693"/>
            <a:ext cx="2354863" cy="796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1632375"/>
            <a:ext cx="2149404" cy="90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92961" y="4526845"/>
            <a:ext cx="3589867" cy="1271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/>
              <a:t>Exchange </a:t>
            </a:r>
            <a:r>
              <a:rPr lang="lt-LT" sz="2560" dirty="0" err="1"/>
              <a:t>students</a:t>
            </a:r>
            <a:r>
              <a:rPr lang="lt-LT" sz="2560" dirty="0"/>
              <a:t>:</a:t>
            </a:r>
          </a:p>
          <a:p>
            <a:pPr algn="ctr">
              <a:defRPr/>
            </a:pPr>
            <a:r>
              <a:rPr lang="lt-LT" sz="2560" dirty="0" err="1"/>
              <a:t>Outgoing</a:t>
            </a:r>
            <a:r>
              <a:rPr lang="lt-LT" sz="2560" dirty="0"/>
              <a:t> and Incoming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90703" y="5987627"/>
            <a:ext cx="3592125" cy="12237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/>
              <a:t>International </a:t>
            </a:r>
            <a:r>
              <a:rPr lang="lt-LT" sz="2560" dirty="0" err="1"/>
              <a:t>marketing</a:t>
            </a:r>
            <a:r>
              <a:rPr lang="lt-LT" sz="2560" dirty="0"/>
              <a:t>, </a:t>
            </a:r>
            <a:r>
              <a:rPr lang="lt-LT" sz="2560" dirty="0" err="1"/>
              <a:t>recruitment</a:t>
            </a:r>
            <a:r>
              <a:rPr lang="lt-LT" sz="2560" dirty="0"/>
              <a:t>, </a:t>
            </a:r>
            <a:r>
              <a:rPr lang="lt-LT" sz="2560" dirty="0" err="1"/>
              <a:t>admission</a:t>
            </a:r>
            <a:endParaRPr lang="lt-LT" sz="2560" dirty="0"/>
          </a:p>
        </p:txBody>
      </p:sp>
      <p:sp>
        <p:nvSpPr>
          <p:cNvPr id="10" name="Rounded Rectangle 9"/>
          <p:cNvSpPr/>
          <p:nvPr/>
        </p:nvSpPr>
        <p:spPr>
          <a:xfrm>
            <a:off x="7414542" y="7893192"/>
            <a:ext cx="3596641" cy="14765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 err="1"/>
              <a:t>Protocol</a:t>
            </a:r>
            <a:r>
              <a:rPr lang="lt-LT" sz="2560" dirty="0"/>
              <a:t> </a:t>
            </a:r>
            <a:r>
              <a:rPr lang="lt-LT" sz="2560" dirty="0" err="1"/>
              <a:t>issues</a:t>
            </a:r>
            <a:r>
              <a:rPr lang="lt-LT" sz="2560" dirty="0"/>
              <a:t>, </a:t>
            </a:r>
            <a:r>
              <a:rPr lang="lt-LT" sz="2560" dirty="0" err="1"/>
              <a:t>delegations</a:t>
            </a:r>
            <a:r>
              <a:rPr lang="lt-LT" sz="2560" dirty="0"/>
              <a:t>, </a:t>
            </a:r>
            <a:r>
              <a:rPr lang="lt-LT" sz="2560" dirty="0" err="1"/>
              <a:t>business</a:t>
            </a:r>
            <a:r>
              <a:rPr lang="lt-LT" sz="2560" dirty="0"/>
              <a:t> </a:t>
            </a:r>
            <a:r>
              <a:rPr lang="lt-LT" sz="2560" dirty="0" err="1"/>
              <a:t>communication</a:t>
            </a:r>
            <a:r>
              <a:rPr lang="lt-LT" sz="2560" dirty="0"/>
              <a:t>, </a:t>
            </a:r>
            <a:r>
              <a:rPr lang="lt-LT" sz="2560" dirty="0" err="1"/>
              <a:t>databases</a:t>
            </a:r>
            <a:endParaRPr lang="lt-LT" sz="2560" dirty="0"/>
          </a:p>
        </p:txBody>
      </p:sp>
      <p:sp>
        <p:nvSpPr>
          <p:cNvPr id="11" name="Rounded Rectangle 10"/>
          <p:cNvSpPr/>
          <p:nvPr/>
        </p:nvSpPr>
        <p:spPr>
          <a:xfrm>
            <a:off x="7414542" y="6220178"/>
            <a:ext cx="3596641" cy="14540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 err="1"/>
              <a:t>Staff</a:t>
            </a:r>
            <a:r>
              <a:rPr lang="lt-LT" sz="2560" dirty="0"/>
              <a:t> mobility: </a:t>
            </a:r>
            <a:r>
              <a:rPr lang="lt-LT" sz="2560" dirty="0" err="1"/>
              <a:t>Outgoing</a:t>
            </a:r>
            <a:r>
              <a:rPr lang="lt-LT" sz="2560" dirty="0"/>
              <a:t> and Incoming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07770" y="4608125"/>
            <a:ext cx="3594382" cy="14269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 err="1"/>
              <a:t>New</a:t>
            </a:r>
            <a:r>
              <a:rPr lang="lt-LT" sz="2560" dirty="0"/>
              <a:t> and </a:t>
            </a:r>
            <a:r>
              <a:rPr lang="lt-LT" sz="2560" dirty="0" err="1"/>
              <a:t>ongoing</a:t>
            </a:r>
            <a:r>
              <a:rPr lang="lt-LT" sz="2560" dirty="0"/>
              <a:t> </a:t>
            </a:r>
            <a:r>
              <a:rPr lang="lt-LT" sz="2560" dirty="0" err="1"/>
              <a:t>partnerships</a:t>
            </a:r>
            <a:r>
              <a:rPr lang="lt-LT" sz="2560" dirty="0"/>
              <a:t>, </a:t>
            </a:r>
            <a:r>
              <a:rPr lang="lt-LT" sz="2560" dirty="0" err="1"/>
              <a:t>memberships</a:t>
            </a:r>
            <a:endParaRPr lang="lt-LT" sz="2560" dirty="0"/>
          </a:p>
        </p:txBody>
      </p:sp>
      <p:sp>
        <p:nvSpPr>
          <p:cNvPr id="13" name="Rounded Rectangle 12"/>
          <p:cNvSpPr/>
          <p:nvPr/>
        </p:nvSpPr>
        <p:spPr>
          <a:xfrm>
            <a:off x="2070383" y="7428089"/>
            <a:ext cx="3612444" cy="930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/>
              <a:t>International </a:t>
            </a:r>
            <a:r>
              <a:rPr lang="lt-LT" sz="2560" dirty="0" err="1"/>
              <a:t>students</a:t>
            </a:r>
            <a:r>
              <a:rPr lang="lt-LT" sz="2560" dirty="0"/>
              <a:t> support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08765" y="8550205"/>
            <a:ext cx="3574063" cy="8195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/>
              <a:t>Exchange </a:t>
            </a:r>
            <a:r>
              <a:rPr lang="lt-LT" sz="2560" dirty="0" err="1"/>
              <a:t>programmes</a:t>
            </a:r>
            <a:r>
              <a:rPr lang="lt-LT" sz="2560" dirty="0"/>
              <a:t> </a:t>
            </a:r>
            <a:r>
              <a:rPr lang="lt-LT" sz="2560" dirty="0" err="1"/>
              <a:t>partners</a:t>
            </a:r>
            <a:endParaRPr lang="lt-LT" sz="2560" dirty="0"/>
          </a:p>
        </p:txBody>
      </p:sp>
      <p:sp>
        <p:nvSpPr>
          <p:cNvPr id="19" name="Rounded Rectangle 18"/>
          <p:cNvSpPr/>
          <p:nvPr/>
        </p:nvSpPr>
        <p:spPr>
          <a:xfrm>
            <a:off x="11315982" y="3312161"/>
            <a:ext cx="1535289" cy="3287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 err="1"/>
              <a:t>Asian</a:t>
            </a:r>
            <a:r>
              <a:rPr lang="lt-LT" sz="2560" dirty="0"/>
              <a:t> Centre </a:t>
            </a:r>
          </a:p>
          <a:p>
            <a:pPr algn="ctr">
              <a:defRPr/>
            </a:pPr>
            <a:endParaRPr lang="lt-LT" sz="2560" dirty="0"/>
          </a:p>
          <a:p>
            <a:pPr algn="ctr">
              <a:defRPr/>
            </a:pPr>
            <a:r>
              <a:rPr lang="lt-LT" sz="2560" dirty="0"/>
              <a:t>KSI Vilnius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349850" y="6780107"/>
            <a:ext cx="1535289" cy="30412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2560" dirty="0"/>
              <a:t>Franco- </a:t>
            </a:r>
            <a:r>
              <a:rPr lang="lt-LT" sz="2560" dirty="0" err="1"/>
              <a:t>phone</a:t>
            </a:r>
            <a:r>
              <a:rPr lang="lt-LT" sz="2560" dirty="0"/>
              <a:t>  </a:t>
            </a:r>
            <a:r>
              <a:rPr lang="lt-LT" sz="2560" dirty="0" err="1"/>
              <a:t>studies</a:t>
            </a:r>
            <a:r>
              <a:rPr lang="lt-LT" sz="2560" dirty="0"/>
              <a:t> centre</a:t>
            </a:r>
          </a:p>
        </p:txBody>
      </p:sp>
      <p:sp>
        <p:nvSpPr>
          <p:cNvPr id="22" name="Sun 21"/>
          <p:cNvSpPr/>
          <p:nvPr/>
        </p:nvSpPr>
        <p:spPr>
          <a:xfrm>
            <a:off x="666045" y="600569"/>
            <a:ext cx="2047804" cy="195975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2560"/>
          </a:p>
        </p:txBody>
      </p:sp>
      <p:sp>
        <p:nvSpPr>
          <p:cNvPr id="23" name="Moon 22"/>
          <p:cNvSpPr/>
          <p:nvPr/>
        </p:nvSpPr>
        <p:spPr>
          <a:xfrm>
            <a:off x="10379006" y="677333"/>
            <a:ext cx="1241778" cy="17068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2560"/>
          </a:p>
        </p:txBody>
      </p:sp>
    </p:spTree>
    <p:extLst>
      <p:ext uri="{BB962C8B-B14F-4D97-AF65-F5344CB8AC3E}">
        <p14:creationId xmlns:p14="http://schemas.microsoft.com/office/powerpoint/2010/main" val="9875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3" y="591594"/>
            <a:ext cx="6914932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err="1" smtClean="0"/>
              <a:t>Contexts</a:t>
            </a:r>
            <a:r>
              <a:rPr lang="lt-LT" dirty="0" smtClean="0"/>
              <a:t> for 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171450" y="1543050"/>
            <a:ext cx="12247511" cy="56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err="1" smtClean="0"/>
              <a:t>Our</a:t>
            </a:r>
            <a:r>
              <a:rPr lang="lt-LT" dirty="0" smtClean="0"/>
              <a:t> of 90 </a:t>
            </a:r>
            <a:r>
              <a:rPr lang="lt-LT" dirty="0" err="1" smtClean="0"/>
              <a:t>study</a:t>
            </a:r>
            <a:r>
              <a:rPr lang="lt-LT" dirty="0" smtClean="0"/>
              <a:t> </a:t>
            </a:r>
            <a:r>
              <a:rPr lang="lt-LT" dirty="0" err="1" smtClean="0"/>
              <a:t>programmes</a:t>
            </a:r>
            <a:r>
              <a:rPr lang="lt-LT" dirty="0" smtClean="0"/>
              <a:t> </a:t>
            </a:r>
            <a:r>
              <a:rPr lang="lt-LT" dirty="0" err="1" smtClean="0"/>
              <a:t>run</a:t>
            </a:r>
            <a:r>
              <a:rPr lang="lt-LT" dirty="0" smtClean="0"/>
              <a:t> at MRU in </a:t>
            </a:r>
            <a:r>
              <a:rPr lang="lt-LT" b="1" dirty="0" smtClean="0"/>
              <a:t>2017</a:t>
            </a:r>
            <a:r>
              <a:rPr lang="lt-LT" dirty="0" smtClean="0"/>
              <a:t> (30 – I, 59 – II, 1-non-degree) :</a:t>
            </a:r>
          </a:p>
          <a:p>
            <a:pPr lvl="1"/>
            <a:r>
              <a:rPr lang="lt-LT" dirty="0" smtClean="0"/>
              <a:t>9 </a:t>
            </a:r>
            <a:r>
              <a:rPr lang="lt-LT" dirty="0" err="1" smtClean="0"/>
              <a:t>joint</a:t>
            </a:r>
            <a:r>
              <a:rPr lang="lt-LT" dirty="0" smtClean="0"/>
              <a:t> </a:t>
            </a:r>
            <a:r>
              <a:rPr lang="lt-LT" dirty="0" err="1" smtClean="0"/>
              <a:t>study</a:t>
            </a:r>
            <a:r>
              <a:rPr lang="lt-LT" dirty="0" smtClean="0"/>
              <a:t> </a:t>
            </a:r>
            <a:r>
              <a:rPr lang="lt-LT" dirty="0" err="1" smtClean="0"/>
              <a:t>programmes</a:t>
            </a:r>
            <a:endParaRPr lang="lt-LT" dirty="0" smtClean="0"/>
          </a:p>
          <a:p>
            <a:pPr lvl="1"/>
            <a:r>
              <a:rPr lang="lt-LT" b="1" dirty="0" smtClean="0"/>
              <a:t>6</a:t>
            </a:r>
            <a:r>
              <a:rPr lang="lt-LT" dirty="0" smtClean="0"/>
              <a:t> </a:t>
            </a:r>
            <a:r>
              <a:rPr lang="lt-LT" dirty="0" err="1" smtClean="0"/>
              <a:t>double</a:t>
            </a:r>
            <a:r>
              <a:rPr lang="lt-LT" dirty="0" smtClean="0"/>
              <a:t> </a:t>
            </a:r>
            <a:r>
              <a:rPr lang="lt-LT" dirty="0" err="1" smtClean="0"/>
              <a:t>degree</a:t>
            </a:r>
            <a:r>
              <a:rPr lang="lt-LT" dirty="0" smtClean="0"/>
              <a:t> </a:t>
            </a:r>
            <a:r>
              <a:rPr lang="lt-LT" dirty="0" err="1" smtClean="0"/>
              <a:t>or</a:t>
            </a:r>
            <a:r>
              <a:rPr lang="lt-LT" dirty="0" smtClean="0"/>
              <a:t> </a:t>
            </a:r>
            <a:r>
              <a:rPr lang="lt-LT" dirty="0" err="1" smtClean="0"/>
              <a:t>validated</a:t>
            </a:r>
            <a:r>
              <a:rPr lang="lt-LT" dirty="0" smtClean="0"/>
              <a:t> </a:t>
            </a:r>
            <a:r>
              <a:rPr lang="lt-LT" dirty="0" err="1" smtClean="0"/>
              <a:t>programmes</a:t>
            </a:r>
            <a:endParaRPr lang="lt-LT" dirty="0" smtClean="0"/>
          </a:p>
          <a:p>
            <a:pPr lvl="1"/>
            <a:r>
              <a:rPr lang="lt-LT" b="1" dirty="0" smtClean="0"/>
              <a:t>6</a:t>
            </a:r>
            <a:r>
              <a:rPr lang="lt-LT" dirty="0" smtClean="0"/>
              <a:t> </a:t>
            </a:r>
            <a:r>
              <a:rPr lang="lt-LT" dirty="0" err="1" smtClean="0"/>
              <a:t>single</a:t>
            </a:r>
            <a:r>
              <a:rPr lang="lt-LT" dirty="0" smtClean="0"/>
              <a:t> </a:t>
            </a:r>
            <a:r>
              <a:rPr lang="lt-LT" dirty="0" err="1" smtClean="0"/>
              <a:t>award</a:t>
            </a:r>
            <a:r>
              <a:rPr lang="lt-LT" dirty="0" smtClean="0"/>
              <a:t> </a:t>
            </a:r>
            <a:r>
              <a:rPr lang="lt-LT" dirty="0" err="1" smtClean="0"/>
              <a:t>programmes</a:t>
            </a:r>
            <a:r>
              <a:rPr lang="lt-LT" dirty="0" smtClean="0"/>
              <a:t> </a:t>
            </a:r>
            <a:r>
              <a:rPr lang="lt-LT" dirty="0" err="1" smtClean="0"/>
              <a:t>taught</a:t>
            </a:r>
            <a:r>
              <a:rPr lang="lt-LT" dirty="0" smtClean="0"/>
              <a:t> in English</a:t>
            </a:r>
          </a:p>
          <a:p>
            <a:pPr marL="457200" lvl="1" indent="0">
              <a:buNone/>
            </a:pPr>
            <a:endParaRPr lang="lt-LT" dirty="0"/>
          </a:p>
          <a:p>
            <a:r>
              <a:rPr lang="lt-LT" dirty="0" err="1" smtClean="0"/>
              <a:t>Doctoral</a:t>
            </a:r>
            <a:r>
              <a:rPr lang="lt-LT" dirty="0" smtClean="0"/>
              <a:t> </a:t>
            </a:r>
            <a:r>
              <a:rPr lang="lt-LT" dirty="0" err="1" smtClean="0"/>
              <a:t>studies</a:t>
            </a:r>
            <a:r>
              <a:rPr lang="lt-LT" dirty="0" smtClean="0"/>
              <a:t> in 6 </a:t>
            </a:r>
            <a:r>
              <a:rPr lang="lt-LT" dirty="0" err="1" smtClean="0"/>
              <a:t>fields</a:t>
            </a:r>
            <a:r>
              <a:rPr lang="en-US" dirty="0" smtClean="0"/>
              <a:t>: Law, Management, Economics, Psychology, Education Science, Philology</a:t>
            </a:r>
            <a:r>
              <a:rPr lang="lt-LT" dirty="0" smtClean="0"/>
              <a:t> </a:t>
            </a:r>
            <a:endParaRPr lang="lt-LT" dirty="0" smtClean="0"/>
          </a:p>
          <a:p>
            <a:pPr lvl="1"/>
            <a:r>
              <a:rPr lang="lt-LT" dirty="0" err="1" smtClean="0"/>
              <a:t>All</a:t>
            </a:r>
            <a:r>
              <a:rPr lang="lt-LT" dirty="0" smtClean="0"/>
              <a:t> </a:t>
            </a:r>
            <a:r>
              <a:rPr lang="lt-LT" dirty="0" err="1" smtClean="0"/>
              <a:t>possible</a:t>
            </a:r>
            <a:r>
              <a:rPr lang="lt-LT" dirty="0" smtClean="0"/>
              <a:t> for International </a:t>
            </a:r>
            <a:r>
              <a:rPr lang="lt-LT" dirty="0" err="1" smtClean="0"/>
              <a:t>students</a:t>
            </a:r>
            <a:endParaRPr lang="lt-LT" dirty="0" smtClean="0"/>
          </a:p>
          <a:p>
            <a:pPr marL="457200" lvl="1" indent="0">
              <a:buNone/>
            </a:pPr>
            <a:endParaRPr lang="lt-LT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717231"/>
              </p:ext>
            </p:extLst>
          </p:nvPr>
        </p:nvGraphicFramePr>
        <p:xfrm>
          <a:off x="3594337" y="6428900"/>
          <a:ext cx="4830129" cy="30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574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2609991" y="0"/>
            <a:ext cx="12598400" cy="1625600"/>
          </a:xfrm>
        </p:spPr>
        <p:txBody>
          <a:bodyPr/>
          <a:lstStyle/>
          <a:p>
            <a:pPr eaLnBrk="1" hangingPunct="1"/>
            <a:r>
              <a:rPr lang="en-GB" altLang="lt-LT" sz="5120" dirty="0">
                <a:latin typeface="Myriad Pro" panose="020B0503030403020204" pitchFamily="34" charset="0"/>
              </a:rPr>
              <a:t>Staff Resources</a:t>
            </a:r>
            <a:endParaRPr lang="lt-LT" altLang="lt-LT" sz="5120" dirty="0">
              <a:latin typeface="Myriad Pro" panose="020B0503030403020204" pitchFamily="34" charset="0"/>
            </a:endParaRPr>
          </a:p>
        </p:txBody>
      </p:sp>
      <p:sp>
        <p:nvSpPr>
          <p:cNvPr id="16391" name="Content Placeholder 1"/>
          <p:cNvSpPr>
            <a:spLocks noGrp="1"/>
          </p:cNvSpPr>
          <p:nvPr>
            <p:ph idx="1"/>
          </p:nvPr>
        </p:nvSpPr>
        <p:spPr>
          <a:xfrm>
            <a:off x="0" y="2838027"/>
            <a:ext cx="6911058" cy="5608320"/>
          </a:xfrm>
        </p:spPr>
        <p:txBody>
          <a:bodyPr/>
          <a:lstStyle/>
          <a:p>
            <a:r>
              <a:rPr lang="lt-LT" altLang="lt-LT" dirty="0" smtClean="0"/>
              <a:t>1 </a:t>
            </a:r>
            <a:r>
              <a:rPr lang="en-US" altLang="lt-LT" dirty="0"/>
              <a:t>for outgoing students </a:t>
            </a:r>
          </a:p>
          <a:p>
            <a:r>
              <a:rPr lang="en-US" altLang="lt-LT" dirty="0"/>
              <a:t>1 for incoming students</a:t>
            </a:r>
          </a:p>
          <a:p>
            <a:r>
              <a:rPr lang="lt-LT" altLang="lt-LT" dirty="0"/>
              <a:t>1 for </a:t>
            </a:r>
            <a:r>
              <a:rPr lang="lt-LT" altLang="lt-LT" dirty="0" err="1"/>
              <a:t>international</a:t>
            </a:r>
            <a:r>
              <a:rPr lang="lt-LT" altLang="lt-LT" dirty="0"/>
              <a:t> </a:t>
            </a:r>
            <a:r>
              <a:rPr lang="lt-LT" altLang="lt-LT" dirty="0" err="1"/>
              <a:t>admission</a:t>
            </a:r>
            <a:endParaRPr lang="en-US" altLang="lt-LT" dirty="0"/>
          </a:p>
          <a:p>
            <a:r>
              <a:rPr lang="lt-LT" altLang="lt-LT" dirty="0" smtClean="0"/>
              <a:t>1</a:t>
            </a:r>
            <a:r>
              <a:rPr lang="en-US" altLang="lt-LT" dirty="0" smtClean="0"/>
              <a:t> </a:t>
            </a:r>
            <a:r>
              <a:rPr lang="lt-LT" altLang="lt-LT" dirty="0"/>
              <a:t>for </a:t>
            </a:r>
            <a:r>
              <a:rPr lang="lt-LT" altLang="lt-LT" dirty="0" err="1"/>
              <a:t>intl</a:t>
            </a:r>
            <a:r>
              <a:rPr lang="lt-LT" altLang="lt-LT" dirty="0"/>
              <a:t>. </a:t>
            </a:r>
            <a:r>
              <a:rPr lang="lt-LT" altLang="lt-LT" dirty="0" err="1"/>
              <a:t>student</a:t>
            </a:r>
            <a:r>
              <a:rPr lang="lt-LT" altLang="lt-LT" dirty="0"/>
              <a:t> support</a:t>
            </a:r>
          </a:p>
          <a:p>
            <a:r>
              <a:rPr lang="lt-LT" altLang="lt-LT" dirty="0"/>
              <a:t>0,5 for </a:t>
            </a:r>
            <a:r>
              <a:rPr lang="lt-LT" altLang="lt-LT" dirty="0" err="1"/>
              <a:t>intl</a:t>
            </a:r>
            <a:r>
              <a:rPr lang="lt-LT" altLang="lt-LT" dirty="0"/>
              <a:t>. </a:t>
            </a:r>
            <a:r>
              <a:rPr lang="lt-LT" altLang="lt-LT" dirty="0" smtClean="0"/>
              <a:t>Marketing</a:t>
            </a:r>
            <a:endParaRPr lang="en-US" altLang="lt-LT" dirty="0" smtClean="0"/>
          </a:p>
          <a:p>
            <a:r>
              <a:rPr lang="en-US" altLang="lt-LT" dirty="0" smtClean="0"/>
              <a:t>0,5 for academic recognition of foreign qualifications</a:t>
            </a:r>
            <a:endParaRPr lang="lt-LT" altLang="lt-LT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504659" y="2555804"/>
            <a:ext cx="6705600" cy="5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lt-LT" sz="3982" kern="0" dirty="0"/>
              <a:t>1 </a:t>
            </a:r>
            <a:r>
              <a:rPr lang="en-US" sz="3982" kern="0" dirty="0"/>
              <a:t>for partnerships, delegations, planning (+office </a:t>
            </a:r>
            <a:r>
              <a:rPr lang="en-US" sz="3982" kern="0" dirty="0" err="1"/>
              <a:t>mngm</a:t>
            </a:r>
            <a:r>
              <a:rPr lang="en-US" sz="3982" kern="0" dirty="0"/>
              <a:t>.)</a:t>
            </a:r>
            <a:endParaRPr lang="lt-LT" sz="3982" kern="0" dirty="0"/>
          </a:p>
          <a:p>
            <a:pPr>
              <a:defRPr/>
            </a:pPr>
            <a:r>
              <a:rPr lang="en-US" sz="3982" kern="0" dirty="0"/>
              <a:t>1 </a:t>
            </a:r>
            <a:r>
              <a:rPr lang="lt-LT" sz="3982" kern="0" dirty="0"/>
              <a:t>for</a:t>
            </a:r>
            <a:r>
              <a:rPr lang="en-US" sz="3982" kern="0" dirty="0"/>
              <a:t> </a:t>
            </a:r>
            <a:r>
              <a:rPr lang="lt-LT" sz="3982" kern="0" dirty="0" err="1"/>
              <a:t>staff</a:t>
            </a:r>
            <a:r>
              <a:rPr lang="en-US" sz="3982" kern="0" dirty="0"/>
              <a:t> mobility (+ Fr)</a:t>
            </a:r>
          </a:p>
          <a:p>
            <a:pPr>
              <a:defRPr/>
            </a:pPr>
            <a:r>
              <a:rPr lang="lt-LT" sz="3982" kern="0" dirty="0"/>
              <a:t>0,5</a:t>
            </a:r>
            <a:r>
              <a:rPr lang="en-US" sz="3982" kern="0" dirty="0"/>
              <a:t> for As</a:t>
            </a:r>
            <a:r>
              <a:rPr lang="lt-LT" sz="3982" kern="0" dirty="0"/>
              <a:t> (+ </a:t>
            </a:r>
            <a:r>
              <a:rPr lang="lt-LT" sz="3982" kern="0" dirty="0" smtClean="0"/>
              <a:t>KSI</a:t>
            </a:r>
            <a:r>
              <a:rPr lang="en-US" sz="3982" kern="0" dirty="0" smtClean="0"/>
              <a:t> </a:t>
            </a:r>
            <a:r>
              <a:rPr lang="lt-LT" sz="3982" kern="0" dirty="0" smtClean="0"/>
              <a:t>Vilnius</a:t>
            </a:r>
            <a:r>
              <a:rPr lang="en-US" sz="3982" kern="0" dirty="0"/>
              <a:t>)</a:t>
            </a:r>
          </a:p>
          <a:p>
            <a:pPr>
              <a:defRPr/>
            </a:pPr>
            <a:r>
              <a:rPr lang="lt-LT" sz="3982" kern="0" dirty="0"/>
              <a:t>0,5</a:t>
            </a:r>
            <a:r>
              <a:rPr lang="en-US" sz="3982" kern="0" dirty="0"/>
              <a:t> </a:t>
            </a:r>
            <a:r>
              <a:rPr lang="lt-LT" sz="3982" kern="0" dirty="0"/>
              <a:t>for </a:t>
            </a:r>
            <a:r>
              <a:rPr lang="en-US" sz="3982" kern="0" dirty="0"/>
              <a:t>rector’s office intl. correspondence, agreements, databases</a:t>
            </a:r>
            <a:endParaRPr lang="en-GB" sz="3982" kern="0" dirty="0">
              <a:solidFill>
                <a:srgbClr val="C00000"/>
              </a:solidFill>
            </a:endParaRPr>
          </a:p>
        </p:txBody>
      </p:sp>
      <p:sp>
        <p:nvSpPr>
          <p:cNvPr id="16393" name="TextBox 2"/>
          <p:cNvSpPr txBox="1">
            <a:spLocks noChangeArrowheads="1"/>
          </p:cNvSpPr>
          <p:nvPr/>
        </p:nvSpPr>
        <p:spPr bwMode="auto">
          <a:xfrm>
            <a:off x="666045" y="1456268"/>
            <a:ext cx="11776569" cy="9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t-LT" sz="2844"/>
              <a:t>1 for analytical and advisory support to rector’s office, IO coordination, E+ applications, financial planning, reporting, new developments</a:t>
            </a:r>
            <a:endParaRPr lang="lt-LT" altLang="lt-LT" sz="2844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09" y="8205084"/>
            <a:ext cx="1972605" cy="11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500276" y="926675"/>
            <a:ext cx="5779030" cy="601981"/>
          </a:xfrm>
          <a:prstGeom prst="roundRect">
            <a:avLst>
              <a:gd name="adj" fmla="val 21646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52" name="Shape 252"/>
          <p:cNvSpPr/>
          <p:nvPr/>
        </p:nvSpPr>
        <p:spPr>
          <a:xfrm>
            <a:off x="7867030" y="1014787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endParaRPr dirty="0"/>
          </a:p>
        </p:txBody>
      </p:sp>
      <p:pic>
        <p:nvPicPr>
          <p:cNvPr id="8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47" y="3981999"/>
            <a:ext cx="5450927" cy="362097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94" y="2921830"/>
            <a:ext cx="2886704" cy="46811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9096" y="926675"/>
            <a:ext cx="11367663" cy="305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793">
              <a:spcBef>
                <a:spcPts val="853"/>
              </a:spcBef>
            </a:pPr>
            <a:r>
              <a:rPr lang="en-US" sz="2400" b="1" dirty="0" err="1">
                <a:latin typeface="Myriad Pro"/>
              </a:rPr>
              <a:t>Mykolas</a:t>
            </a:r>
            <a:r>
              <a:rPr lang="en-US" sz="2400" b="1" dirty="0">
                <a:latin typeface="Myriad Pro"/>
              </a:rPr>
              <a:t> </a:t>
            </a:r>
            <a:r>
              <a:rPr lang="en-US" sz="2400" b="1" dirty="0" err="1">
                <a:latin typeface="Myriad Pro"/>
              </a:rPr>
              <a:t>Romeris</a:t>
            </a:r>
            <a:r>
              <a:rPr lang="en-US" sz="2400" b="1" dirty="0">
                <a:latin typeface="Myriad Pro"/>
              </a:rPr>
              <a:t> </a:t>
            </a:r>
            <a:r>
              <a:rPr lang="en-US" sz="2400" b="1" dirty="0" smtClean="0">
                <a:latin typeface="Myriad Pro"/>
              </a:rPr>
              <a:t>University</a:t>
            </a:r>
            <a:endParaRPr lang="lt-LT" sz="2400" b="1" dirty="0" smtClean="0">
              <a:latin typeface="Myriad Pro"/>
            </a:endParaRPr>
          </a:p>
          <a:p>
            <a:pPr marL="460793">
              <a:spcBef>
                <a:spcPts val="853"/>
              </a:spcBef>
            </a:pPr>
            <a:r>
              <a:rPr lang="lt-LT" sz="2000" b="1" dirty="0" smtClean="0">
                <a:latin typeface="Myriad Pro"/>
              </a:rPr>
              <a:t>International Office</a:t>
            </a:r>
            <a:endParaRPr lang="en-US" sz="2000" b="1" dirty="0">
              <a:latin typeface="Myriad Pro"/>
            </a:endParaRPr>
          </a:p>
          <a:p>
            <a:pPr marL="460793">
              <a:spcBef>
                <a:spcPts val="853"/>
              </a:spcBef>
            </a:pPr>
            <a:r>
              <a:rPr lang="en-US" sz="1991" dirty="0" err="1">
                <a:latin typeface="Myriad Pro"/>
              </a:rPr>
              <a:t>Ateities</a:t>
            </a:r>
            <a:r>
              <a:rPr lang="en-US" sz="1991" dirty="0">
                <a:latin typeface="Myriad Pro"/>
              </a:rPr>
              <a:t> </a:t>
            </a:r>
            <a:r>
              <a:rPr lang="en-US" sz="1991" dirty="0" err="1">
                <a:latin typeface="Myriad Pro"/>
              </a:rPr>
              <a:t>st.</a:t>
            </a:r>
            <a:r>
              <a:rPr lang="en-US" sz="1991" dirty="0">
                <a:latin typeface="Myriad Pro"/>
              </a:rPr>
              <a:t> 20, Vilnius, LT-08303, Lithuania</a:t>
            </a:r>
          </a:p>
          <a:p>
            <a:pPr marL="460793">
              <a:spcBef>
                <a:spcPts val="853"/>
              </a:spcBef>
            </a:pPr>
            <a:r>
              <a:rPr lang="en-US" sz="1991" dirty="0">
                <a:latin typeface="Myriad Pro"/>
              </a:rPr>
              <a:t>e-mail</a:t>
            </a:r>
            <a:r>
              <a:rPr lang="lt-LT" sz="1991" dirty="0">
                <a:latin typeface="Myriad Pro"/>
              </a:rPr>
              <a:t>s</a:t>
            </a:r>
            <a:r>
              <a:rPr lang="en-US" sz="1991" dirty="0">
                <a:latin typeface="Myriad Pro"/>
              </a:rPr>
              <a:t>: </a:t>
            </a:r>
            <a:r>
              <a:rPr lang="en-US" sz="1991" dirty="0" smtClean="0">
                <a:latin typeface="Myriad Pro"/>
                <a:hlinkClick r:id="rId4"/>
              </a:rPr>
              <a:t>e</a:t>
            </a:r>
            <a:r>
              <a:rPr lang="lt-LT" sz="1991" dirty="0" err="1">
                <a:latin typeface="Myriad Pro"/>
                <a:hlinkClick r:id="rId4"/>
              </a:rPr>
              <a:t>rasmus</a:t>
            </a:r>
            <a:r>
              <a:rPr lang="en-US" sz="1991" dirty="0">
                <a:latin typeface="Myriad Pro"/>
                <a:hlinkClick r:id="rId4"/>
              </a:rPr>
              <a:t>@mruni.eu</a:t>
            </a:r>
            <a:r>
              <a:rPr lang="en-US" sz="1991" dirty="0">
                <a:latin typeface="Myriad Pro"/>
              </a:rPr>
              <a:t> </a:t>
            </a:r>
          </a:p>
          <a:p>
            <a:pPr marL="460793">
              <a:spcBef>
                <a:spcPts val="853"/>
              </a:spcBef>
            </a:pPr>
            <a:r>
              <a:rPr lang="en-US" sz="1991" dirty="0">
                <a:latin typeface="Myriad Pro"/>
                <a:hlinkClick r:id="rId5"/>
              </a:rPr>
              <a:t>www.mruni.eu</a:t>
            </a:r>
            <a:r>
              <a:rPr lang="lt-LT" sz="1991" dirty="0">
                <a:latin typeface="Myriad Pro"/>
              </a:rPr>
              <a:t>    </a:t>
            </a:r>
            <a:r>
              <a:rPr lang="lt-LT" sz="1991" dirty="0">
                <a:latin typeface="Myriad Pro"/>
                <a:hlinkClick r:id="rId6"/>
              </a:rPr>
              <a:t>h</a:t>
            </a:r>
            <a:r>
              <a:rPr lang="lt-LT" sz="1991" dirty="0" smtClean="0">
                <a:latin typeface="Myriad Pro"/>
                <a:hlinkClick r:id="rId6"/>
              </a:rPr>
              <a:t>ttp://erasmus.mruni.eu</a:t>
            </a:r>
            <a:r>
              <a:rPr lang="lt-LT" sz="1991" dirty="0" smtClean="0">
                <a:latin typeface="Myriad Pro"/>
              </a:rPr>
              <a:t> </a:t>
            </a:r>
          </a:p>
          <a:p>
            <a:pPr marL="460793">
              <a:spcBef>
                <a:spcPts val="853"/>
              </a:spcBef>
            </a:pPr>
            <a:r>
              <a:rPr lang="lt-LT" sz="1991" dirty="0" smtClean="0">
                <a:latin typeface="Myriad Pro"/>
              </a:rPr>
              <a:t>FB: MRU Erasmus+   </a:t>
            </a:r>
            <a:endParaRPr lang="lt-LT" sz="1991" dirty="0">
              <a:latin typeface="Myriad Pro"/>
            </a:endParaRPr>
          </a:p>
          <a:p>
            <a:pPr marL="460793">
              <a:spcBef>
                <a:spcPts val="853"/>
              </a:spcBef>
            </a:pPr>
            <a:r>
              <a:rPr lang="lt-LT" sz="1991" dirty="0">
                <a:latin typeface="Myriad Pro"/>
              </a:rPr>
              <a:t> </a:t>
            </a:r>
            <a:endParaRPr lang="en-US" sz="1991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55475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91594"/>
            <a:ext cx="75338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09560"/>
              </p:ext>
            </p:extLst>
          </p:nvPr>
        </p:nvGraphicFramePr>
        <p:xfrm>
          <a:off x="0" y="1616767"/>
          <a:ext cx="12896230" cy="595941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896230">
                  <a:extLst>
                    <a:ext uri="{9D8B030D-6E8A-4147-A177-3AD203B41FA5}">
                      <a16:colId xmlns:a16="http://schemas.microsoft.com/office/drawing/2014/main" val="2720849589"/>
                    </a:ext>
                  </a:extLst>
                </a:gridCol>
              </a:tblGrid>
              <a:tr h="1079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study </a:t>
                      </a: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programmes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(2017)</a:t>
                      </a:r>
                      <a:endParaRPr lang="lt-LT" sz="4400" b="1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11983"/>
                  </a:ext>
                </a:extLst>
              </a:tr>
              <a:tr h="4807174">
                <a:tc>
                  <a:txBody>
                    <a:bodyPr/>
                    <a:lstStyle/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I-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Informatics and Digital Contents 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3200" b="1" i="1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 </a:t>
                      </a:r>
                      <a:r>
                        <a:rPr lang="lt-LT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KR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European and International Business Law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en-US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 </a:t>
                      </a:r>
                      <a:r>
                        <a:rPr lang="en-US" sz="3200" spc="-15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lt-LT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FR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32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Legal Regulation of Public Administration and Human Rights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Private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Law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32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32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Intellectual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Property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Law</a:t>
                      </a:r>
                      <a:r>
                        <a:rPr lang="en-US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32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32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II-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European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joint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master’s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in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Strategic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Border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Management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en-US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 </a:t>
                      </a:r>
                      <a:r>
                        <a:rPr lang="en-US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 NL, LV, ES)</a:t>
                      </a:r>
                      <a:r>
                        <a:rPr lang="en-US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en-US" sz="32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II- </a:t>
                      </a:r>
                      <a:r>
                        <a:rPr lang="en-US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Comparative Social Policy and Welfare </a:t>
                      </a:r>
                      <a:r>
                        <a:rPr lang="en-US" sz="3200" u="none" strike="noStrike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3200" u="none" strike="noStrike" spc="-15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u="none" strike="noStrike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en-US" sz="32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FI, AT</a:t>
                      </a:r>
                      <a:r>
                        <a:rPr lang="en-US" sz="32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Social Work with Children and Youth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32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 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LV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32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Work and Organizational Psychology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b="0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</a:t>
                      </a:r>
                      <a:r>
                        <a:rPr lang="lt-LT" sz="32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lt-LT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EE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,2y)</a:t>
                      </a:r>
                      <a:endParaRPr lang="en-US" sz="3200" b="1" i="1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76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96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91594"/>
            <a:ext cx="75338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81891"/>
              </p:ext>
            </p:extLst>
          </p:nvPr>
        </p:nvGraphicFramePr>
        <p:xfrm>
          <a:off x="0" y="1863737"/>
          <a:ext cx="12896230" cy="516974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896230">
                  <a:extLst>
                    <a:ext uri="{9D8B030D-6E8A-4147-A177-3AD203B41FA5}">
                      <a16:colId xmlns:a16="http://schemas.microsoft.com/office/drawing/2014/main" val="2720849589"/>
                    </a:ext>
                  </a:extLst>
                </a:gridCol>
              </a:tblGrid>
              <a:tr h="358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Double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degree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or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validated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study </a:t>
                      </a: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programmes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(2017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3600" b="1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solidFill>
                      <a:srgbClr val="73C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11983"/>
                  </a:ext>
                </a:extLst>
              </a:tr>
              <a:tr h="3642412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I-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Financial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Economics 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32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3,4 y)</a:t>
                      </a: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I-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Business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Informatics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32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3,4 y)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EU Law and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Governance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DD </a:t>
                      </a:r>
                      <a:r>
                        <a:rPr lang="en-US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32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FR</a:t>
                      </a:r>
                      <a:r>
                        <a:rPr lang="en-US" sz="32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32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Electronic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Business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Management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28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28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2 y)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Creative Technologies and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Communication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32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2 y)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Financial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Markets</a:t>
                      </a: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32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2 y)</a:t>
                      </a: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76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52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91594"/>
            <a:ext cx="75338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69950"/>
              </p:ext>
            </p:extLst>
          </p:nvPr>
        </p:nvGraphicFramePr>
        <p:xfrm>
          <a:off x="0" y="2076450"/>
          <a:ext cx="12896230" cy="516974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896230">
                  <a:extLst>
                    <a:ext uri="{9D8B030D-6E8A-4147-A177-3AD203B41FA5}">
                      <a16:colId xmlns:a16="http://schemas.microsoft.com/office/drawing/2014/main" val="2720849589"/>
                    </a:ext>
                  </a:extLst>
                </a:gridCol>
              </a:tblGrid>
              <a:tr h="358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Single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award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study </a:t>
                      </a:r>
                      <a:r>
                        <a:rPr lang="en-US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programmes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4400" dirty="0" err="1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taught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in EN(2017</a:t>
                      </a:r>
                      <a:r>
                        <a:rPr lang="lt-LT" sz="4400" dirty="0" smtClean="0">
                          <a:solidFill>
                            <a:schemeClr val="tx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3600" b="1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11983"/>
                  </a:ext>
                </a:extLst>
              </a:tr>
              <a:tr h="3642412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I-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Tourism Management and Heritage</a:t>
                      </a:r>
                      <a:endParaRPr lang="lt-LT" sz="3200" b="1" i="1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+mn-cs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English for Specific Purposes and the Second Foreign Language</a:t>
                      </a:r>
                      <a:endParaRPr lang="lt-LT" sz="3200" b="1" i="1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+mn-cs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Psychology</a:t>
                      </a: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I-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Social Work and Legal Fundamentals</a:t>
                      </a: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Business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Administration</a:t>
                      </a:r>
                      <a:r>
                        <a:rPr lang="en-US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b="0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Master of Business Administration - MBA)</a:t>
                      </a: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II- International Law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3200" b="0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(Master of Law)</a:t>
                      </a:r>
                      <a:endParaRPr lang="lt-LT" sz="3200" b="0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76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9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91594"/>
            <a:ext cx="75338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82967"/>
              </p:ext>
            </p:extLst>
          </p:nvPr>
        </p:nvGraphicFramePr>
        <p:xfrm>
          <a:off x="893763" y="2114550"/>
          <a:ext cx="10946329" cy="596874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946329">
                  <a:extLst>
                    <a:ext uri="{9D8B030D-6E8A-4147-A177-3AD203B41FA5}">
                      <a16:colId xmlns:a16="http://schemas.microsoft.com/office/drawing/2014/main" val="2720849589"/>
                    </a:ext>
                  </a:extLst>
                </a:gridCol>
              </a:tblGrid>
              <a:tr h="1079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International study </a:t>
                      </a:r>
                      <a:r>
                        <a:rPr lang="en-US" sz="36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programmes</a:t>
                      </a:r>
                      <a:r>
                        <a:rPr lang="en-US" sz="36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(active in 2017/18):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36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Undergraduate</a:t>
                      </a:r>
                      <a:r>
                        <a:rPr lang="lt-LT" sz="36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</a:t>
                      </a:r>
                      <a:r>
                        <a:rPr lang="lt-LT" sz="36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Bachelor</a:t>
                      </a:r>
                      <a:r>
                        <a:rPr lang="lt-LT" sz="36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3600" b="1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617111983"/>
                  </a:ext>
                </a:extLst>
              </a:tr>
              <a:tr h="4807174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Informatics and Digital Contents 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3200" b="1" i="1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 </a:t>
                      </a:r>
                      <a:r>
                        <a:rPr lang="lt-LT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KR</a:t>
                      </a:r>
                      <a:r>
                        <a:rPr lang="en-US" sz="32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Financial </a:t>
                      </a: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Economics 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(DD </a:t>
                      </a:r>
                      <a:r>
                        <a:rPr lang="lt-LT" sz="3200" b="1" i="1" u="none" strike="noStrike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with</a:t>
                      </a:r>
                      <a:r>
                        <a:rPr lang="lt-LT" sz="3200" b="1" i="1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MDX 3,4 y)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Tourism Management and Heritage 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English for Specific Purposes and the Second Foreign Language 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Psychology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Social Work and Legal Fundamentals</a:t>
                      </a: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lt-LT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32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Also </a:t>
                      </a:r>
                      <a:r>
                        <a:rPr lang="lt-LT" sz="32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there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is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a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group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taking</a:t>
                      </a:r>
                      <a:r>
                        <a:rPr lang="lt-LT" sz="32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minor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studies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of English (1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year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)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before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the BA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programmes</a:t>
                      </a:r>
                      <a:r>
                        <a:rPr lang="en-US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to improve English language proficiency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3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from</a:t>
                      </a:r>
                      <a:r>
                        <a:rPr lang="lt-LT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A2</a:t>
                      </a:r>
                      <a:endParaRPr lang="en-US" sz="32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6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26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91594"/>
            <a:ext cx="7533837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42146"/>
              </p:ext>
            </p:extLst>
          </p:nvPr>
        </p:nvGraphicFramePr>
        <p:xfrm>
          <a:off x="893762" y="1528655"/>
          <a:ext cx="10659309" cy="69145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20000"/>
                      <a:lumOff val="80000"/>
                    </a:schemeClr>
                  </a:outerShdw>
                </a:effectLst>
                <a:tableStyleId>{46F890A9-2807-4EBB-B81D-B2AA78EC7F39}</a:tableStyleId>
              </a:tblPr>
              <a:tblGrid>
                <a:gridCol w="10659309">
                  <a:extLst>
                    <a:ext uri="{9D8B030D-6E8A-4147-A177-3AD203B41FA5}">
                      <a16:colId xmlns:a16="http://schemas.microsoft.com/office/drawing/2014/main" val="1937881828"/>
                    </a:ext>
                  </a:extLst>
                </a:gridCol>
              </a:tblGrid>
              <a:tr h="918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International study </a:t>
                      </a:r>
                      <a:r>
                        <a:rPr lang="en-US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programmes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(active in 2017/18):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Graduate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</a:t>
                      </a:r>
                      <a:r>
                        <a:rPr lang="lt-LT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Master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– single awards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,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or double degree </a:t>
                      </a:r>
                      <a:endParaRPr lang="lt-LT" sz="2800" b="1" dirty="0" smtClean="0">
                        <a:solidFill>
                          <a:schemeClr val="tx1"/>
                        </a:solidFill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/>
                </a:tc>
                <a:extLst>
                  <a:ext uri="{0D108BD9-81ED-4DB2-BD59-A6C34878D82A}">
                    <a16:rowId xmlns:a16="http://schemas.microsoft.com/office/drawing/2014/main" val="669738592"/>
                  </a:ext>
                </a:extLst>
              </a:tr>
              <a:tr h="5432387">
                <a:tc>
                  <a:txBody>
                    <a:bodyPr/>
                    <a:lstStyle/>
                    <a:p>
                      <a:pPr marL="21600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Financial Markets</a:t>
                      </a:r>
                      <a:r>
                        <a:rPr lang="en-US" sz="2800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 (Master of Economics) </a:t>
                      </a:r>
                    </a:p>
                    <a:p>
                      <a:pPr marL="216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Electronic Business Management</a:t>
                      </a:r>
                      <a:r>
                        <a:rPr lang="lt-LT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b="0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(Master of Business and Management)</a:t>
                      </a:r>
                      <a:endParaRPr lang="lt-LT" sz="2800" b="0" u="none" strike="noStrike" baseline="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8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Business</a:t>
                      </a:r>
                      <a:r>
                        <a:rPr lang="lt-LT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b="1" u="none" strike="noStrike" baseline="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Administration</a:t>
                      </a:r>
                      <a:r>
                        <a:rPr lang="en-US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b="0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Master of Business Administration - MBA)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International Law</a:t>
                      </a: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b="0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(Master of Law)</a:t>
                      </a:r>
                      <a:endParaRPr lang="lt-LT" sz="2800" b="0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European and International Business Law</a:t>
                      </a:r>
                      <a:r>
                        <a:rPr lang="lt-LT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en-US" sz="28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 </a:t>
                      </a:r>
                      <a:r>
                        <a:rPr lang="en-US" sz="2800" spc="-15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28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lt-LT" sz="2800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FR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28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Legal Regulation of Public Administration and Human Rights</a:t>
                      </a: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24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24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r>
                        <a:rPr lang="lt-LT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8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Private</a:t>
                      </a: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Law</a:t>
                      </a: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2800" b="1" u="none" strike="noStrike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8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Intellectual</a:t>
                      </a: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b="1" u="none" strike="noStrike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Property</a:t>
                      </a: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Law</a:t>
                      </a:r>
                      <a:r>
                        <a:rPr lang="en-US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JSP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UA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European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joint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master’s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in </a:t>
                      </a: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Strategic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Border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lt-LT" sz="2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Management</a:t>
                      </a:r>
                      <a:r>
                        <a:rPr lang="lt-LT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 </a:t>
                      </a:r>
                      <a:r>
                        <a:rPr lang="en-US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 </a:t>
                      </a:r>
                      <a:r>
                        <a:rPr lang="en-US" sz="24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lt-LT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with NL, LV, ES)</a:t>
                      </a:r>
                      <a:r>
                        <a:rPr lang="en-US" sz="24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en-US" sz="28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  <a:cs typeface="+mn-cs"/>
                        </a:rPr>
                        <a:t>Comparative Social Policy and Welfare </a:t>
                      </a:r>
                      <a:r>
                        <a:rPr lang="en-US" sz="2800" u="none" strike="noStrike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2800" u="none" strike="noStrike" spc="-15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2800" u="none" strike="noStrike" spc="-15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en-US" sz="28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lt-LT" sz="28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FI, AT</a:t>
                      </a:r>
                      <a:r>
                        <a:rPr lang="en-US" sz="2800" u="none" strike="noStrike" spc="-15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Social Work with Children and Youth</a:t>
                      </a:r>
                      <a:r>
                        <a:rPr lang="lt-LT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(joint study </a:t>
                      </a:r>
                      <a:r>
                        <a:rPr lang="en-US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 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LV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lt-LT" sz="28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  <a:p>
                      <a:pPr marL="216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u="none" strike="noStrike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Work and Organizational Psychology</a:t>
                      </a:r>
                      <a:r>
                        <a:rPr lang="lt-LT" sz="2800" b="1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b="0" u="none" strike="noStrike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joint study</a:t>
                      </a:r>
                      <a:r>
                        <a:rPr lang="lt-LT" sz="2800" baseline="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programme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with</a:t>
                      </a:r>
                      <a:r>
                        <a:rPr lang="lt-LT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EE</a:t>
                      </a:r>
                      <a:r>
                        <a:rPr lang="en-US" sz="2800" dirty="0" smtClean="0">
                          <a:effectLst/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,2y)</a:t>
                      </a:r>
                      <a:endParaRPr lang="lt-LT" sz="2800" dirty="0" smtClean="0">
                        <a:effectLst/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62044"/>
                  </a:ext>
                </a:extLst>
              </a:tr>
              <a:tr h="44546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lt-LT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 marL="64294" marR="64294" marT="32147" marB="3214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586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924362" y="576205"/>
            <a:ext cx="821963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Romeris</a:t>
            </a:r>
            <a:r>
              <a:rPr lang="en-US" dirty="0"/>
              <a:t> University</a:t>
            </a:r>
          </a:p>
          <a:p>
            <a:r>
              <a:rPr lang="en-GB" sz="4000" dirty="0"/>
              <a:t>WHY </a:t>
            </a:r>
            <a:r>
              <a:rPr lang="lt-LT" sz="4000" dirty="0" smtClean="0"/>
              <a:t>JSP </a:t>
            </a:r>
            <a:r>
              <a:rPr lang="lt-LT" sz="4000" dirty="0" err="1" smtClean="0"/>
              <a:t>or</a:t>
            </a:r>
            <a:r>
              <a:rPr lang="lt-LT" sz="4000" dirty="0" smtClean="0"/>
              <a:t> DD </a:t>
            </a:r>
            <a:r>
              <a:rPr lang="lt-LT" sz="4000" dirty="0" err="1" smtClean="0"/>
              <a:t>programmes</a:t>
            </a:r>
            <a:r>
              <a:rPr lang="lt-LT" sz="4000" dirty="0" smtClean="0"/>
              <a:t>???</a:t>
            </a: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2896231" y="-27319"/>
            <a:ext cx="117036" cy="9808238"/>
          </a:xfrm>
          <a:prstGeom prst="rect">
            <a:avLst/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549209" y="926675"/>
            <a:ext cx="4139738" cy="601981"/>
          </a:xfrm>
          <a:prstGeom prst="roundRect">
            <a:avLst>
              <a:gd name="adj" fmla="val 21646"/>
            </a:avLst>
          </a:prstGeom>
          <a:solidFill>
            <a:schemeClr val="accent1">
              <a:satOff val="-36923"/>
              <a:lumOff val="1544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549209" y="1014786"/>
            <a:ext cx="548289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lt-LT" dirty="0" smtClean="0"/>
              <a:t>International </a:t>
            </a:r>
            <a:r>
              <a:rPr lang="lt-LT" dirty="0" err="1" smtClean="0"/>
              <a:t>studies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178713" y="4931886"/>
            <a:ext cx="11661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4254" y="3048000"/>
            <a:ext cx="4919296" cy="502597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stage/level and more demanding cooperation (student mobility – student/staff exchange-JSP)</a:t>
            </a:r>
          </a:p>
          <a:p>
            <a:r>
              <a:rPr lang="en-GB" dirty="0" smtClean="0"/>
              <a:t>Integrated approach to  Curricula - modules complement and lead to homogenous programme with  full recognition at all JSP universities</a:t>
            </a:r>
          </a:p>
          <a:p>
            <a:r>
              <a:rPr lang="en-GB" dirty="0" smtClean="0"/>
              <a:t>University or National </a:t>
            </a:r>
            <a:r>
              <a:rPr lang="en-GB" b="1" dirty="0" smtClean="0"/>
              <a:t>Policy</a:t>
            </a:r>
          </a:p>
          <a:p>
            <a:r>
              <a:rPr lang="en-GB" dirty="0" smtClean="0"/>
              <a:t>Stronger European degrees/ higher level of visibility </a:t>
            </a:r>
          </a:p>
          <a:p>
            <a:endParaRPr lang="lt-LT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6841220" y="2958251"/>
            <a:ext cx="4381500" cy="4648210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Studies  in several universities at the same time /Integrated mobility with clear study plan</a:t>
            </a:r>
          </a:p>
          <a:p>
            <a:r>
              <a:rPr lang="en-GB" sz="2800" dirty="0" smtClean="0"/>
              <a:t>1 (higher) effort for more beneficial outcome (double or joint degree)</a:t>
            </a:r>
          </a:p>
          <a:p>
            <a:r>
              <a:rPr lang="en-GB" sz="2800" dirty="0" smtClean="0"/>
              <a:t>Hopes for better (international)  career</a:t>
            </a:r>
            <a:endParaRPr lang="lt-LT" sz="2800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862816" y="222194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For HEI</a:t>
            </a:r>
            <a:endParaRPr lang="lt-LT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576515" y="2203102"/>
            <a:ext cx="4041775" cy="639762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 smtClean="0"/>
              <a:t>For students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109444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2640</Words>
  <Application>Microsoft Office PowerPoint</Application>
  <PresentationFormat>Custom</PresentationFormat>
  <Paragraphs>412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Code Pro LC</vt:lpstr>
      <vt:lpstr>等线</vt:lpstr>
      <vt:lpstr>Helvetica</vt:lpstr>
      <vt:lpstr>Helvetica Neue</vt:lpstr>
      <vt:lpstr>Microsoft Yi Baiti</vt:lpstr>
      <vt:lpstr>Myriad Pro</vt:lpstr>
      <vt:lpstr>Quincy CF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Requirements to JSP (in LT)</vt:lpstr>
      <vt:lpstr>PowerPoint Presentation</vt:lpstr>
      <vt:lpstr>Students meet for IP and Further virtually</vt:lpstr>
      <vt:lpstr>Students moving together</vt:lpstr>
      <vt:lpstr>Students moving around  for modules</vt:lpstr>
      <vt:lpstr>CHALLENGES</vt:lpstr>
      <vt:lpstr>Suggestions</vt:lpstr>
      <vt:lpstr>PowerPoint Presentation</vt:lpstr>
      <vt:lpstr>Mobility of Professors only</vt:lpstr>
      <vt:lpstr>Recognition of credits from PU</vt:lpstr>
      <vt:lpstr>Recognition of credits from PU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 in the structure of the MRU</vt:lpstr>
      <vt:lpstr>International Office aims to:</vt:lpstr>
      <vt:lpstr>PowerPoint Presentation</vt:lpstr>
      <vt:lpstr>Staff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Casap</dc:creator>
  <cp:lastModifiedBy>Audra Dargytė Burokienė</cp:lastModifiedBy>
  <cp:revision>96</cp:revision>
  <dcterms:modified xsi:type="dcterms:W3CDTF">2018-04-27T09:17:03Z</dcterms:modified>
</cp:coreProperties>
</file>