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5" r:id="rId2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7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1pPr>
    <a:lvl2pPr marL="0" marR="0" indent="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7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2pPr>
    <a:lvl3pPr marL="0" marR="0" indent="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7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3pPr>
    <a:lvl4pPr marL="0" marR="0" indent="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7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4pPr>
    <a:lvl5pPr marL="0" marR="0" indent="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7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5pPr>
    <a:lvl6pPr marL="0" marR="0" indent="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7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6pPr>
    <a:lvl7pPr marL="0" marR="0" indent="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7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7pPr>
    <a:lvl8pPr marL="0" marR="0" indent="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7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8pPr>
    <a:lvl9pPr marL="0" marR="0" indent="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7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2E8"/>
          </a:solidFill>
        </a:fill>
      </a:tcStyle>
    </a:wholeTbl>
    <a:band2H>
      <a:tcTxStyle/>
      <a:tcStyle>
        <a:tcBdr/>
        <a:fill>
          <a:solidFill>
            <a:srgbClr val="E6EA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2E7CB"/>
          </a:solidFill>
        </a:fill>
      </a:tcStyle>
    </a:wholeTbl>
    <a:band2H>
      <a:tcTxStyle/>
      <a:tcStyle>
        <a:tcBdr/>
        <a:fill>
          <a:solidFill>
            <a:srgbClr val="F8F4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CDDE"/>
          </a:solidFill>
        </a:fill>
      </a:tcStyle>
    </a:wholeTbl>
    <a:band2H>
      <a:tcTxStyle/>
      <a:tcStyle>
        <a:tcBdr/>
        <a:fill>
          <a:solidFill>
            <a:srgbClr val="EBE8E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 snapToGrid="0">
      <p:cViewPr>
        <p:scale>
          <a:sx n="51" d="100"/>
          <a:sy n="51" d="100"/>
        </p:scale>
        <p:origin x="-1224" y="210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57575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944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3 ш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6724518" y="889000"/>
            <a:ext cx="5334003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–Иван Арсентьев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3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ctr">
              <a:defRPr sz="18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a.usarb.md/2018/10/06/targul-proiectelor-erasmus-in-usarb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facebook.com/usarb.balti/photos/pcb.2260922340805713/2260920774139203/?type=3&amp;theater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a.usarb.md/2018/10/09/colloquia-professoru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acebook.com/usarb.balti/photos/pcb.2264603917104222/2264603400437607/?type=3&amp;theater" TargetMode="External"/><Relationship Id="rId5" Type="http://schemas.openxmlformats.org/officeDocument/2006/relationships/hyperlink" Target="https://media.usarb.md/2018/10/13/colloquia-professorum-editia-a-viii-a/" TargetMode="External"/><Relationship Id="rId4" Type="http://schemas.openxmlformats.org/officeDocument/2006/relationships/hyperlink" Target="https://media.usarb.md/wp-content/uploads/2018/10/PROGRAM-COLLOQUIA-PROFESSORUM-2018-II-var..pdf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ld.usarb.md/evenimente/articol/vizita-de-studiu-la-universitatea-mykolas-romeris-din-lituania-in-cadrul-proiectului-elevate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facebook.com/pg/universitatea.alecu.russo/photos/?tab=album&amp;album_id=1504395982948765" TargetMode="Externa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ld.usarb.md/evenimente/articol/vizita-de-studiu-la-universitatea-din-maribor-in-cadrul-proiectului-elevate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pg/universitatea.alecu.russo/photos/?tab=album&amp;album_id=1521320081256355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ld.usarb.md/evenimente/articol/vizita-de-studiu-la-universitatea-mykolas-romeris-din-lituania-in-cadrul-proiectului-elevate-1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iangle.md/assets/triangle-2018-programme.pd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facebook.com/universitatea.alecu.russo/posts/1677014322353596" TargetMode="External"/><Relationship Id="rId4" Type="http://schemas.openxmlformats.org/officeDocument/2006/relationships/hyperlink" Target="http://www.old.usarb.md/evenimente/articol/evenimentele-proiectului-elevate-in-cadrul-forumului-triangle-2018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ld.usarb.md/evenimente/articol/vizita-de-studiu-la-campusul-din-brussels-belgia-a-universitatii-maastrich-olanda-in-cadrul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usarb.balti/photos/pcb.2160112724220009/2160112367553378/?type=3&amp;theater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ld.usarb.md/evenimente/articol/vizita-de-studiu-la-buckinghamshire-new-university-din-marea-britanie-incadrulproiectului-elevate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usarb.balti/photos/pcb.2186161131615168/2186160341615247/?type=3&amp;theater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iangle.md/assets/triangle-2018-programme.pd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facebook.com/universitatea.alecu.russo/posts/1677014322353596" TargetMode="External"/><Relationship Id="rId4" Type="http://schemas.openxmlformats.org/officeDocument/2006/relationships/hyperlink" Target="http://www.old.usarb.md/evenimente/articol/evenimentele-proiectului-elevate-in-cadrul-forumului-triangle-2018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ld.usarb.md/evenimente/articol/proiecte-erasmus-cu-implicarea-usarb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acebook.com/usarb.balti/photos/pcb.2152723488292266/2152723261625622/?type=3&amp;theater" TargetMode="External"/><Relationship Id="rId5" Type="http://schemas.openxmlformats.org/officeDocument/2006/relationships/hyperlink" Target="http://www.old.usarb.md/fileadmin/2018_Avize/Ziua_Europei_2018__1_.pdf" TargetMode="External"/><Relationship Id="rId4" Type="http://schemas.openxmlformats.org/officeDocument/2006/relationships/hyperlink" Target="http://www.old.usarb.md/evenimente/articol/activitati-dedicate-zilei-europei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sarb.md/elevate/evenimente-si-noutati/" TargetMode="External"/><Relationship Id="rId3" Type="http://schemas.openxmlformats.org/officeDocument/2006/relationships/hyperlink" Target="http://www.usarb.md/elevate/" TargetMode="External"/><Relationship Id="rId7" Type="http://schemas.openxmlformats.org/officeDocument/2006/relationships/hyperlink" Target="http://usarb.md/publicatii-elevate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usarb.md/elevate/despre/" TargetMode="External"/><Relationship Id="rId5" Type="http://schemas.openxmlformats.org/officeDocument/2006/relationships/hyperlink" Target="http://www.usarb.md/elevate/activitati/" TargetMode="External"/><Relationship Id="rId4" Type="http://schemas.openxmlformats.org/officeDocument/2006/relationships/hyperlink" Target="http://www.usarb.md/elevate/echipa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/>
        </p:nvSpPr>
        <p:spPr>
          <a:xfrm>
            <a:off x="1390369" y="2328460"/>
            <a:ext cx="10995595" cy="2072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P4,  </a:t>
            </a:r>
            <a:r>
              <a:rPr lang="en-US" sz="3200" b="1" i="1" dirty="0" err="1" smtClean="0">
                <a:solidFill>
                  <a:schemeClr val="bg1"/>
                </a:solidFill>
              </a:rPr>
              <a:t>Alecu</a:t>
            </a:r>
            <a:r>
              <a:rPr lang="en-US" sz="3200" b="1" i="1" dirty="0" smtClean="0">
                <a:solidFill>
                  <a:schemeClr val="bg1"/>
                </a:solidFill>
              </a:rPr>
              <a:t> Russo </a:t>
            </a:r>
            <a:r>
              <a:rPr lang="en-US" sz="3200" b="1" dirty="0" smtClean="0">
                <a:solidFill>
                  <a:schemeClr val="bg1"/>
                </a:solidFill>
              </a:rPr>
              <a:t>Balti State University (USARB)</a:t>
            </a:r>
            <a:endParaRPr lang="ru-RU" sz="3200" dirty="0" smtClean="0">
              <a:solidFill>
                <a:schemeClr val="bg1"/>
              </a:solidFill>
            </a:endParaRPr>
          </a:p>
          <a:p>
            <a:pPr algn="ctr"/>
            <a:endParaRPr lang="en-GB" sz="3200" b="1" cap="all" dirty="0" smtClean="0">
              <a:solidFill>
                <a:schemeClr val="bg1"/>
              </a:solidFill>
            </a:endParaRPr>
          </a:p>
          <a:p>
            <a:pPr algn="ctr"/>
            <a:r>
              <a:rPr lang="en-GB" sz="3200" b="1" cap="all" dirty="0" smtClean="0">
                <a:solidFill>
                  <a:schemeClr val="bg1"/>
                </a:solidFill>
              </a:rPr>
              <a:t>Session </a:t>
            </a:r>
            <a:r>
              <a:rPr lang="en-GB" sz="3200" b="1" cap="all" dirty="0">
                <a:solidFill>
                  <a:schemeClr val="bg1"/>
                </a:solidFill>
              </a:rPr>
              <a:t>II: ELEVATE </a:t>
            </a:r>
            <a:r>
              <a:rPr lang="en-GB" sz="3200" b="1" cap="all" dirty="0" err="1">
                <a:solidFill>
                  <a:schemeClr val="bg1"/>
                </a:solidFill>
              </a:rPr>
              <a:t>ELEVATE</a:t>
            </a:r>
            <a:r>
              <a:rPr lang="en-GB" sz="3200" b="1" cap="all" dirty="0">
                <a:solidFill>
                  <a:schemeClr val="bg1"/>
                </a:solidFill>
              </a:rPr>
              <a:t> </a:t>
            </a:r>
            <a:r>
              <a:rPr lang="en-GB" sz="3200" dirty="0">
                <a:solidFill>
                  <a:schemeClr val="bg1"/>
                </a:solidFill>
              </a:rPr>
              <a:t>project`s Dissemination, </a:t>
            </a:r>
            <a:r>
              <a:rPr lang="en-GB" sz="3200" dirty="0" smtClean="0">
                <a:solidFill>
                  <a:schemeClr val="bg1"/>
                </a:solidFill>
              </a:rPr>
              <a:t>Exploitation. </a:t>
            </a:r>
            <a:r>
              <a:rPr lang="en-US" sz="3200" dirty="0" smtClean="0">
                <a:solidFill>
                  <a:schemeClr val="bg1"/>
                </a:solidFill>
              </a:rPr>
              <a:t>Period: </a:t>
            </a:r>
            <a:r>
              <a:rPr lang="en-US" sz="3200" b="1" dirty="0" smtClean="0">
                <a:solidFill>
                  <a:schemeClr val="bg1"/>
                </a:solidFill>
              </a:rPr>
              <a:t>15/10/2017 - 14/10/2018</a:t>
            </a:r>
            <a:endParaRPr lang="ru-RU" sz="3200" dirty="0" smtClean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302715" y="4059734"/>
            <a:ext cx="9486605" cy="61401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en-US" dirty="0" smtClean="0">
              <a:solidFill>
                <a:schemeClr val="bg1"/>
              </a:solidFill>
            </a:endParaRPr>
          </a:p>
          <a:p>
            <a:pPr algn="r"/>
            <a:endParaRPr lang="en-US" dirty="0">
              <a:solidFill>
                <a:schemeClr val="bg1"/>
              </a:solidFill>
            </a:endParaRPr>
          </a:p>
          <a:p>
            <a:pPr algn="r"/>
            <a:endParaRPr lang="en-US" dirty="0" smtClean="0">
              <a:solidFill>
                <a:schemeClr val="bg1"/>
              </a:solidFill>
            </a:endParaRPr>
          </a:p>
          <a:p>
            <a:pPr algn="r"/>
            <a:endParaRPr lang="en-US" dirty="0">
              <a:solidFill>
                <a:schemeClr val="bg1"/>
              </a:solidFill>
            </a:endParaRPr>
          </a:p>
          <a:p>
            <a:pPr algn="r"/>
            <a:endParaRPr lang="en-US" dirty="0" smtClean="0">
              <a:solidFill>
                <a:schemeClr val="bg1"/>
              </a:solidFill>
            </a:endParaRPr>
          </a:p>
          <a:p>
            <a:pPr algn="r"/>
            <a:endParaRPr lang="en-US" sz="2000" dirty="0">
              <a:solidFill>
                <a:schemeClr val="bg1"/>
              </a:solidFill>
            </a:endParaRPr>
          </a:p>
          <a:p>
            <a:pPr algn="r"/>
            <a:r>
              <a:rPr lang="en-US" sz="2000" dirty="0">
                <a:solidFill>
                  <a:schemeClr val="bg1"/>
                </a:solidFill>
              </a:rPr>
              <a:t>Vice-rector for research and international relations, </a:t>
            </a:r>
            <a:endParaRPr lang="ru-RU" sz="2000" dirty="0">
              <a:solidFill>
                <a:schemeClr val="bg1"/>
              </a:solidFill>
            </a:endParaRPr>
          </a:p>
          <a:p>
            <a:pPr algn="r"/>
            <a:r>
              <a:rPr lang="en-US" sz="2000" dirty="0">
                <a:solidFill>
                  <a:schemeClr val="bg1"/>
                </a:solidFill>
              </a:rPr>
              <a:t>Institutional coordinator of the ELEVATE project</a:t>
            </a:r>
            <a:endParaRPr lang="ru-RU" sz="2000" dirty="0">
              <a:solidFill>
                <a:schemeClr val="bg1"/>
              </a:solidFill>
            </a:endParaRPr>
          </a:p>
          <a:p>
            <a:pPr algn="r"/>
            <a:endParaRPr lang="en-US" dirty="0">
              <a:solidFill>
                <a:schemeClr val="bg1"/>
              </a:solidFill>
            </a:endParaRPr>
          </a:p>
          <a:p>
            <a:pPr algn="r"/>
            <a:endParaRPr lang="en-US" dirty="0" smtClean="0">
              <a:solidFill>
                <a:schemeClr val="bg1"/>
              </a:solidFill>
            </a:endParaRPr>
          </a:p>
          <a:p>
            <a:pPr algn="r"/>
            <a:endParaRPr lang="en-US" dirty="0">
              <a:solidFill>
                <a:schemeClr val="bg1"/>
              </a:solidFill>
            </a:endParaRPr>
          </a:p>
          <a:p>
            <a:pPr algn="r"/>
            <a:endParaRPr lang="en-US" dirty="0" smtClean="0">
              <a:solidFill>
                <a:schemeClr val="bg1"/>
              </a:solidFill>
            </a:endParaRPr>
          </a:p>
          <a:p>
            <a:pPr algn="r"/>
            <a:r>
              <a:rPr lang="en-US" sz="2000" dirty="0">
                <a:solidFill>
                  <a:schemeClr val="bg1"/>
                </a:solidFill>
              </a:rPr>
              <a:t>Project No. 573921-EPP-1-2016-1-MD-EPPKA2-CBHE-SP</a:t>
            </a:r>
            <a:endParaRPr lang="ru-RU" sz="2000" dirty="0">
              <a:solidFill>
                <a:schemeClr val="bg1"/>
              </a:solidFill>
            </a:endParaRPr>
          </a:p>
          <a:p>
            <a:pPr algn="r"/>
            <a:r>
              <a:rPr lang="en-US" sz="2000" dirty="0">
                <a:solidFill>
                  <a:schemeClr val="bg1"/>
                </a:solidFill>
              </a:rPr>
              <a:t>Project  title:</a:t>
            </a:r>
            <a:r>
              <a:rPr lang="en-US" sz="2000" b="1" i="1" dirty="0">
                <a:solidFill>
                  <a:schemeClr val="bg1"/>
                </a:solidFill>
              </a:rPr>
              <a:t> </a:t>
            </a:r>
            <a:r>
              <a:rPr lang="pt-BR" sz="2000" b="1" i="1" dirty="0">
                <a:solidFill>
                  <a:schemeClr val="bg1"/>
                </a:solidFill>
              </a:rPr>
              <a:t>“ELEVATING THE INTERNATIONALISATION OF HIGHEREDUCATION IN MOLDOVA – ELEVATE”</a:t>
            </a:r>
            <a:endParaRPr lang="ru-RU" sz="2000" dirty="0">
              <a:solidFill>
                <a:schemeClr val="bg1"/>
              </a:solidFill>
            </a:endParaRPr>
          </a:p>
          <a:p>
            <a:pPr algn="r"/>
            <a:r>
              <a:rPr lang="en-US" sz="2000" dirty="0">
                <a:solidFill>
                  <a:schemeClr val="bg1"/>
                </a:solidFill>
              </a:rPr>
              <a:t>Title of the event: </a:t>
            </a:r>
            <a:r>
              <a:rPr lang="pt-BR" sz="2000" b="1" i="1" cap="all" dirty="0">
                <a:solidFill>
                  <a:schemeClr val="bg1"/>
                </a:solidFill>
              </a:rPr>
              <a:t>Third consortium meeting (cm3)</a:t>
            </a:r>
            <a:endParaRPr lang="ru-RU" sz="2000" dirty="0">
              <a:solidFill>
                <a:schemeClr val="bg1"/>
              </a:solidFill>
            </a:endParaRPr>
          </a:p>
          <a:p>
            <a:pPr algn="r"/>
            <a:r>
              <a:rPr lang="en-US" sz="2000" dirty="0">
                <a:solidFill>
                  <a:schemeClr val="bg1"/>
                </a:solidFill>
              </a:rPr>
              <a:t>Period:</a:t>
            </a:r>
            <a:r>
              <a:rPr lang="en-US" sz="2000" b="1" i="1" dirty="0">
                <a:solidFill>
                  <a:schemeClr val="bg1"/>
                </a:solidFill>
              </a:rPr>
              <a:t> </a:t>
            </a:r>
            <a:r>
              <a:rPr lang="pt-BR" sz="2000" b="1" cap="all" dirty="0">
                <a:solidFill>
                  <a:schemeClr val="bg1"/>
                </a:solidFill>
              </a:rPr>
              <a:t>12-13 March 2019</a:t>
            </a:r>
            <a:endParaRPr lang="ru-RU" sz="2000" dirty="0">
              <a:solidFill>
                <a:schemeClr val="bg1"/>
              </a:solidFill>
            </a:endParaRPr>
          </a:p>
          <a:p>
            <a:pPr algn="r"/>
            <a:r>
              <a:rPr lang="en-US" sz="2000" dirty="0">
                <a:solidFill>
                  <a:schemeClr val="bg1"/>
                </a:solidFill>
              </a:rPr>
              <a:t>Venue: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GB" sz="2000" dirty="0">
                <a:solidFill>
                  <a:schemeClr val="bg1"/>
                </a:solidFill>
              </a:rPr>
              <a:t>Academy of Economic Studies of Moldova (61, </a:t>
            </a:r>
            <a:r>
              <a:rPr lang="en-GB" sz="2000" dirty="0" err="1">
                <a:solidFill>
                  <a:schemeClr val="bg1"/>
                </a:solidFill>
              </a:rPr>
              <a:t>Banulescu</a:t>
            </a:r>
            <a:r>
              <a:rPr lang="en-GB" sz="2000" dirty="0">
                <a:solidFill>
                  <a:schemeClr val="bg1"/>
                </a:solidFill>
              </a:rPr>
              <a:t>- Bodoni str., Building A, 3</a:t>
            </a:r>
            <a:r>
              <a:rPr lang="en-GB" sz="2000" baseline="30000" dirty="0">
                <a:solidFill>
                  <a:schemeClr val="bg1"/>
                </a:solidFill>
              </a:rPr>
              <a:t>rd</a:t>
            </a:r>
            <a:r>
              <a:rPr lang="en-GB" sz="2000" dirty="0">
                <a:solidFill>
                  <a:schemeClr val="bg1"/>
                </a:solidFill>
              </a:rPr>
              <a:t> floor, Senate room, Chisinau, Republic of Moldova</a:t>
            </a:r>
            <a:endParaRPr lang="en-US" sz="2000" dirty="0">
              <a:solidFill>
                <a:schemeClr val="bg1"/>
              </a:solidFill>
            </a:endParaRPr>
          </a:p>
          <a:p>
            <a:pPr algn="r"/>
            <a:endParaRPr lang="en-US" sz="2000" dirty="0" smtClean="0">
              <a:solidFill>
                <a:schemeClr val="bg1"/>
              </a:solidFill>
            </a:endParaRPr>
          </a:p>
          <a:p>
            <a:pPr algn="r"/>
            <a:r>
              <a:rPr lang="en-GB" sz="2000" dirty="0" smtClean="0">
                <a:solidFill>
                  <a:schemeClr val="bg1"/>
                </a:solidFill>
              </a:rPr>
              <a:t>)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5" name="Shape 124"/>
          <p:cNvSpPr/>
          <p:nvPr/>
        </p:nvSpPr>
        <p:spPr>
          <a:xfrm>
            <a:off x="3931516" y="5111671"/>
            <a:ext cx="8857804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r"/>
            <a:r>
              <a:rPr lang="en-GB" sz="3200" b="1" dirty="0" smtClean="0">
                <a:solidFill>
                  <a:schemeClr val="bg1"/>
                </a:solidFill>
              </a:rPr>
              <a:t>Valentina PRITCAN</a:t>
            </a:r>
            <a:endParaRPr lang="ru-RU" sz="32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/>
        </p:nvSpPr>
        <p:spPr>
          <a:xfrm>
            <a:off x="12896231" y="-27319"/>
            <a:ext cx="117036" cy="9808238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5" name="Shape 145"/>
          <p:cNvSpPr/>
          <p:nvPr/>
        </p:nvSpPr>
        <p:spPr>
          <a:xfrm>
            <a:off x="9549209" y="926675"/>
            <a:ext cx="4139738" cy="601981"/>
          </a:xfrm>
          <a:prstGeom prst="roundRect">
            <a:avLst>
              <a:gd name="adj" fmla="val 21646"/>
            </a:avLst>
          </a:prstGeom>
          <a:solidFill>
            <a:schemeClr val="accent6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6" name="Shape 146"/>
          <p:cNvSpPr/>
          <p:nvPr/>
        </p:nvSpPr>
        <p:spPr>
          <a:xfrm>
            <a:off x="9915963" y="1014787"/>
            <a:ext cx="5482899" cy="425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100">
                <a:solidFill>
                  <a:srgbClr val="FFFFFF"/>
                </a:solidFill>
                <a:latin typeface="Code Pro LC"/>
                <a:ea typeface="Code Pro LC"/>
                <a:cs typeface="Code Pro LC"/>
                <a:sym typeface="Code Pro LC"/>
              </a:defRPr>
            </a:lvl1pPr>
          </a:lstStyle>
          <a:p>
            <a:r>
              <a:rPr lang="en-US" dirty="0" smtClean="0"/>
              <a:t>USARB Dissemination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57589" y="759854"/>
            <a:ext cx="7237926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DISSEMINATION ACTIVITY V</a:t>
            </a:r>
            <a:endParaRPr kumimoji="0" lang="ru-RU" sz="36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043189" y="1764406"/>
          <a:ext cx="11539470" cy="6293047"/>
        </p:xfrm>
        <a:graphic>
          <a:graphicData uri="http://schemas.openxmlformats.org/drawingml/2006/table">
            <a:tbl>
              <a:tblPr>
                <a:tableStyleId>{EEE7283C-3CF3-47DC-8721-378D4A62B228}</a:tableStyleId>
              </a:tblPr>
              <a:tblGrid>
                <a:gridCol w="4623515"/>
                <a:gridCol w="6915955"/>
              </a:tblGrid>
              <a:tr h="14964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/>
                        <a:t>Dissemination activity </a:t>
                      </a:r>
                      <a:br>
                        <a:rPr lang="en-US" sz="2000" dirty="0"/>
                      </a:br>
                      <a:r>
                        <a:rPr lang="en-US" sz="2000" dirty="0"/>
                        <a:t>(e.g. workshop, conference, exhibition, etc.)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MO" sz="2000"/>
                        <a:t>The Fair of the Erasmus + CBHE projects at USARB.</a:t>
                      </a:r>
                      <a:r>
                        <a:rPr lang="en-US" sz="2000"/>
                        <a:t> Dissemination of </a:t>
                      </a:r>
                      <a:r>
                        <a:rPr lang="en-GB" sz="2000"/>
                        <a:t>ELEVATE </a:t>
                      </a:r>
                      <a:r>
                        <a:rPr lang="en-US" sz="2000"/>
                        <a:t>project via </a:t>
                      </a:r>
                      <a:r>
                        <a:rPr lang="ro-MO" sz="2000"/>
                        <a:t>The Fair of the Erasmus + CBHE projects at USARB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978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/>
                        <a:t>Date and place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/>
                        <a:t>October 4, 2018</a:t>
                      </a:r>
                      <a:endParaRPr lang="ru-RU" sz="2000" dirty="0"/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/>
                        <a:t>Alecu</a:t>
                      </a:r>
                      <a:r>
                        <a:rPr lang="en-US" sz="2000" dirty="0"/>
                        <a:t> Russo Balti State University (USARB)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956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/>
                        <a:t>Name and title of the person participated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/>
                        <a:t>Natalia GASITOI</a:t>
                      </a:r>
                      <a:r>
                        <a:rPr lang="fr-FR" sz="2000" dirty="0"/>
                        <a:t>, </a:t>
                      </a:r>
                      <a:r>
                        <a:rPr lang="fr-FR" sz="2000" dirty="0" err="1"/>
                        <a:t>Rector</a:t>
                      </a:r>
                      <a:r>
                        <a:rPr lang="fr-FR" sz="2000" dirty="0"/>
                        <a:t>, </a:t>
                      </a:r>
                      <a:r>
                        <a:rPr lang="fr-FR" sz="2000" dirty="0" err="1"/>
                        <a:t>PhD</a:t>
                      </a:r>
                      <a:r>
                        <a:rPr lang="fr-FR" sz="2000" dirty="0"/>
                        <a:t>, </a:t>
                      </a:r>
                      <a:r>
                        <a:rPr lang="fr-FR" sz="2000" dirty="0" err="1"/>
                        <a:t>Associate</a:t>
                      </a:r>
                      <a:r>
                        <a:rPr lang="fr-FR" sz="2000" dirty="0"/>
                        <a:t> </a:t>
                      </a:r>
                      <a:r>
                        <a:rPr lang="fr-FR" sz="2000" dirty="0" err="1" smtClean="0"/>
                        <a:t>Professor</a:t>
                      </a:r>
                      <a:r>
                        <a:rPr lang="fr-FR" sz="2000" dirty="0" smtClean="0"/>
                        <a:t>;</a:t>
                      </a:r>
                      <a:endParaRPr lang="en-GB" sz="2000" dirty="0" smtClean="0"/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 smtClean="0"/>
                        <a:t>Valentina</a:t>
                      </a:r>
                      <a:r>
                        <a:rPr lang="en-US" sz="2000" b="1" dirty="0" smtClean="0"/>
                        <a:t> </a:t>
                      </a:r>
                      <a:r>
                        <a:rPr lang="en-US" sz="2000" b="1" dirty="0"/>
                        <a:t>PRITCAN</a:t>
                      </a:r>
                      <a:r>
                        <a:rPr lang="en-US" sz="2000" dirty="0"/>
                        <a:t>, </a:t>
                      </a:r>
                      <a:r>
                        <a:rPr lang="en-US" sz="2000" dirty="0" smtClean="0"/>
                        <a:t>Vice-Rector </a:t>
                      </a:r>
                      <a:r>
                        <a:rPr lang="en-US" sz="2000" dirty="0"/>
                        <a:t>for </a:t>
                      </a:r>
                      <a:r>
                        <a:rPr lang="en-US" sz="2000" dirty="0" smtClean="0"/>
                        <a:t>Research </a:t>
                      </a:r>
                      <a:r>
                        <a:rPr lang="en-US" sz="2000" dirty="0"/>
                        <a:t>and </a:t>
                      </a:r>
                      <a:r>
                        <a:rPr lang="en-US" sz="2000" dirty="0" smtClean="0"/>
                        <a:t>International Relations</a:t>
                      </a:r>
                      <a:r>
                        <a:rPr lang="en-GB" sz="2000" dirty="0" smtClean="0"/>
                        <a:t>,</a:t>
                      </a:r>
                      <a:r>
                        <a:rPr lang="en-GB" sz="2000" baseline="0" dirty="0" smtClean="0"/>
                        <a:t> </a:t>
                      </a:r>
                      <a:r>
                        <a:rPr lang="en-US" sz="2000" dirty="0" smtClean="0"/>
                        <a:t>PhD</a:t>
                      </a:r>
                      <a:r>
                        <a:rPr lang="en-US" sz="2000" dirty="0"/>
                        <a:t>, Associate Professor, institutional project coordinator.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949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/>
                        <a:t>Attachment: please attach any material used (presentation, leaflet, project description, photos etc.)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/>
                        <a:t>USARB web page: </a:t>
                      </a:r>
                      <a:endParaRPr lang="ru-RU" sz="2000" dirty="0"/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2000" u="sng" dirty="0">
                          <a:hlinkClick r:id="rId3"/>
                        </a:rPr>
                        <a:t>https://media.usarb.md/2018/10/06/targul-proiectelor-erasmus-in-usarb/</a:t>
                      </a:r>
                      <a:r>
                        <a:rPr lang="ro-RO" sz="2000" dirty="0"/>
                        <a:t/>
                      </a:r>
                      <a:br>
                        <a:rPr lang="ro-RO" sz="2000" dirty="0"/>
                      </a:br>
                      <a:r>
                        <a:rPr lang="en-US" sz="2000" dirty="0"/>
                        <a:t>USARB </a:t>
                      </a:r>
                      <a:r>
                        <a:rPr lang="en-US" sz="2000" dirty="0" err="1"/>
                        <a:t>Facebook</a:t>
                      </a:r>
                      <a:r>
                        <a:rPr lang="en-US" sz="2000" dirty="0"/>
                        <a:t> page:</a:t>
                      </a:r>
                      <a:endParaRPr lang="ru-RU" sz="2000" dirty="0"/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o-RO" sz="2000" u="sng" dirty="0">
                          <a:hlinkClick r:id="rId4"/>
                        </a:rPr>
                        <a:t>https://www.facebook.com/usarb.balti/photos/pcb.2260922340805713/2260920774139203/?type=3&amp;theater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206193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/>
        </p:nvSpPr>
        <p:spPr>
          <a:xfrm>
            <a:off x="12896231" y="-27319"/>
            <a:ext cx="117036" cy="9808238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5" name="Shape 145"/>
          <p:cNvSpPr/>
          <p:nvPr/>
        </p:nvSpPr>
        <p:spPr>
          <a:xfrm>
            <a:off x="9549209" y="926675"/>
            <a:ext cx="4139738" cy="601981"/>
          </a:xfrm>
          <a:prstGeom prst="roundRect">
            <a:avLst>
              <a:gd name="adj" fmla="val 21646"/>
            </a:avLst>
          </a:prstGeom>
          <a:solidFill>
            <a:schemeClr val="accent6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6" name="Shape 146"/>
          <p:cNvSpPr/>
          <p:nvPr/>
        </p:nvSpPr>
        <p:spPr>
          <a:xfrm>
            <a:off x="9915963" y="1014787"/>
            <a:ext cx="5482899" cy="425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100">
                <a:solidFill>
                  <a:srgbClr val="FFFFFF"/>
                </a:solidFill>
                <a:latin typeface="Code Pro LC"/>
                <a:ea typeface="Code Pro LC"/>
                <a:cs typeface="Code Pro LC"/>
                <a:sym typeface="Code Pro LC"/>
              </a:defRPr>
            </a:lvl1pPr>
          </a:lstStyle>
          <a:p>
            <a:r>
              <a:rPr lang="en-US" dirty="0" smtClean="0"/>
              <a:t>USARB Dissemination</a:t>
            </a:r>
            <a:endParaRPr lang="en-US" dirty="0"/>
          </a:p>
        </p:txBody>
      </p:sp>
      <p:pic>
        <p:nvPicPr>
          <p:cNvPr id="22532" name="Picture 4" descr="C:\Users\Администратор\Desktop\azi\43255828_2260920777472536_3281311364391370752_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837819"/>
            <a:ext cx="7198411" cy="4551622"/>
          </a:xfrm>
          <a:prstGeom prst="rect">
            <a:avLst/>
          </a:prstGeom>
          <a:noFill/>
        </p:spPr>
      </p:pic>
      <p:pic>
        <p:nvPicPr>
          <p:cNvPr id="22531" name="Picture 3" descr="C:\Users\Администратор\Desktop\azi\43220089_2260920717472542_7356906621563305984_o.jpg"/>
          <p:cNvPicPr>
            <a:picLocks noChangeAspect="1" noChangeArrowheads="1"/>
          </p:cNvPicPr>
          <p:nvPr/>
        </p:nvPicPr>
        <p:blipFill>
          <a:blip r:embed="rId4"/>
          <a:srcRect t="24945"/>
          <a:stretch>
            <a:fillRect/>
          </a:stretch>
        </p:blipFill>
        <p:spPr bwMode="auto">
          <a:xfrm>
            <a:off x="6217016" y="1416676"/>
            <a:ext cx="6327007" cy="3322750"/>
          </a:xfrm>
          <a:prstGeom prst="rect">
            <a:avLst/>
          </a:prstGeom>
          <a:noFill/>
        </p:spPr>
      </p:pic>
      <p:pic>
        <p:nvPicPr>
          <p:cNvPr id="8" name="Рисунок 7" descr="C:\Users\Cristina\Desktop\3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255" y="4395035"/>
            <a:ext cx="5871975" cy="3994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Cristina\Desktop\SITE_TIRGUL PROIECTELOR EUROPENE_4 _10_2018\POZE_TIRGUL PROIECTELOR EUROPENE\IMG_9888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68" y="145473"/>
            <a:ext cx="5695248" cy="36923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206193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/>
        </p:nvSpPr>
        <p:spPr>
          <a:xfrm>
            <a:off x="12896231" y="-27319"/>
            <a:ext cx="117036" cy="9808238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5" name="Shape 145"/>
          <p:cNvSpPr/>
          <p:nvPr/>
        </p:nvSpPr>
        <p:spPr>
          <a:xfrm>
            <a:off x="9549209" y="926675"/>
            <a:ext cx="4139738" cy="601981"/>
          </a:xfrm>
          <a:prstGeom prst="roundRect">
            <a:avLst>
              <a:gd name="adj" fmla="val 21646"/>
            </a:avLst>
          </a:prstGeom>
          <a:solidFill>
            <a:schemeClr val="accent6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6" name="Shape 146"/>
          <p:cNvSpPr/>
          <p:nvPr/>
        </p:nvSpPr>
        <p:spPr>
          <a:xfrm>
            <a:off x="9915963" y="1014787"/>
            <a:ext cx="5482899" cy="425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100">
                <a:solidFill>
                  <a:srgbClr val="FFFFFF"/>
                </a:solidFill>
                <a:latin typeface="Code Pro LC"/>
                <a:ea typeface="Code Pro LC"/>
                <a:cs typeface="Code Pro LC"/>
                <a:sym typeface="Code Pro LC"/>
              </a:defRPr>
            </a:lvl1pPr>
          </a:lstStyle>
          <a:p>
            <a:r>
              <a:rPr lang="en-US" dirty="0" smtClean="0"/>
              <a:t>USARB Dissemination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57589" y="759854"/>
            <a:ext cx="7237926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DISSEMINATION ACTIVITY VI</a:t>
            </a:r>
            <a:endParaRPr kumimoji="0" lang="ru-RU" sz="36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631065" y="1674255"/>
          <a:ext cx="12015989" cy="6470248"/>
        </p:xfrm>
        <a:graphic>
          <a:graphicData uri="http://schemas.openxmlformats.org/drawingml/2006/table">
            <a:tbl>
              <a:tblPr>
                <a:tableStyleId>{EEE7283C-3CF3-47DC-8721-378D4A62B228}</a:tableStyleId>
              </a:tblPr>
              <a:tblGrid>
                <a:gridCol w="3669711"/>
                <a:gridCol w="8346278"/>
              </a:tblGrid>
              <a:tr h="10348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/>
                        <a:t>Dissemination activity </a:t>
                      </a:r>
                      <a:br>
                        <a:rPr lang="en-US" sz="2000" dirty="0"/>
                      </a:br>
                      <a:r>
                        <a:rPr lang="en-US" sz="2000" dirty="0"/>
                        <a:t>(e.g. workshop, conference, exhibition, etc.)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/>
                        <a:t>ELEVATE Workshop at COLLOQUIA PROFESSORUM, USARB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899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/>
                        <a:t>Date and place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spc="40"/>
                        <a:t>October 12, 2018</a:t>
                      </a:r>
                      <a:endParaRPr lang="ru-RU" sz="2000"/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2000"/>
                        <a:t>USARB 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629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/>
                        <a:t>Name and title of the person participated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/>
                        <a:t>Natalia</a:t>
                      </a:r>
                      <a:r>
                        <a:rPr lang="fr-FR" sz="2000" dirty="0"/>
                        <a:t> </a:t>
                      </a:r>
                      <a:r>
                        <a:rPr lang="fr-FR" sz="2000" b="1" dirty="0"/>
                        <a:t>GASITOI</a:t>
                      </a:r>
                      <a:r>
                        <a:rPr lang="fr-FR" sz="2000" dirty="0"/>
                        <a:t>, </a:t>
                      </a:r>
                      <a:r>
                        <a:rPr lang="fr-FR" sz="2000" dirty="0" err="1"/>
                        <a:t>Rector</a:t>
                      </a:r>
                      <a:r>
                        <a:rPr lang="fr-FR" sz="2000" dirty="0"/>
                        <a:t>, </a:t>
                      </a:r>
                      <a:r>
                        <a:rPr lang="fr-FR" sz="2000" dirty="0" err="1"/>
                        <a:t>PhD</a:t>
                      </a:r>
                      <a:r>
                        <a:rPr lang="fr-FR" sz="2000" dirty="0"/>
                        <a:t>, </a:t>
                      </a:r>
                      <a:r>
                        <a:rPr lang="fr-FR" sz="2000" dirty="0" err="1"/>
                        <a:t>Associate</a:t>
                      </a:r>
                      <a:r>
                        <a:rPr lang="fr-FR" sz="2000" dirty="0"/>
                        <a:t> </a:t>
                      </a:r>
                      <a:r>
                        <a:rPr lang="fr-FR" sz="2000" dirty="0" err="1"/>
                        <a:t>Professor</a:t>
                      </a:r>
                      <a:r>
                        <a:rPr lang="fr-FR" sz="2000" dirty="0"/>
                        <a:t>;</a:t>
                      </a:r>
                      <a:endParaRPr lang="ru-RU" sz="2000" dirty="0"/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/>
                        <a:t>Lidia</a:t>
                      </a:r>
                      <a:r>
                        <a:rPr lang="en-US" sz="2000" dirty="0"/>
                        <a:t> </a:t>
                      </a:r>
                      <a:r>
                        <a:rPr lang="en-US" sz="2000" b="1" dirty="0"/>
                        <a:t>PADUREAC</a:t>
                      </a:r>
                      <a:r>
                        <a:rPr lang="en-US" sz="2000" dirty="0"/>
                        <a:t>, Prime Vice-rector for didactic activity; </a:t>
                      </a:r>
                      <a:endParaRPr lang="ru-RU" sz="2000" dirty="0"/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/>
                        <a:t>Valentina</a:t>
                      </a:r>
                      <a:r>
                        <a:rPr lang="en-US" sz="2000" dirty="0"/>
                        <a:t> </a:t>
                      </a:r>
                      <a:r>
                        <a:rPr lang="en-US" sz="2000" b="1" dirty="0"/>
                        <a:t>PRITCAN</a:t>
                      </a:r>
                      <a:r>
                        <a:rPr lang="en-US" sz="2000" dirty="0"/>
                        <a:t>, Vice-rector for research and international relations</a:t>
                      </a:r>
                      <a:endParaRPr lang="ru-RU" sz="2000" dirty="0"/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/>
                        <a:t>PhD, Associate Professor, institutional project coordinator.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259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/>
                        <a:t>Attachment: please attach any material used (presentation, leaflet, project description, photos etc.)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/>
                        <a:t>USARB web </a:t>
                      </a:r>
                      <a:r>
                        <a:rPr lang="de-DE" sz="2000" dirty="0" err="1"/>
                        <a:t>page</a:t>
                      </a:r>
                      <a:r>
                        <a:rPr lang="de-DE" sz="2000" dirty="0"/>
                        <a:t>: </a:t>
                      </a:r>
                      <a:endParaRPr lang="ru-RU" sz="2000" dirty="0"/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e-DE" sz="2000" u="sng" dirty="0">
                          <a:hlinkClick r:id="rId3"/>
                        </a:rPr>
                        <a:t>https://media.usarb.md/2018/10/09/colloquia-professorum/</a:t>
                      </a:r>
                      <a:endParaRPr lang="ru-RU" sz="2000" dirty="0"/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e-DE" sz="2000" u="sng" dirty="0">
                          <a:hlinkClick r:id="rId4"/>
                        </a:rPr>
                        <a:t>https://media.usarb.md/wp-content/uploads/2018/10/PROGRAM-COLLOQUIA-PROFESSORUM-2018-II-var..</a:t>
                      </a:r>
                      <a:r>
                        <a:rPr lang="de-DE" sz="2000" u="sng" dirty="0" err="1">
                          <a:hlinkClick r:id="rId4"/>
                        </a:rPr>
                        <a:t>pdf</a:t>
                      </a:r>
                      <a:endParaRPr lang="ru-RU" sz="2000" dirty="0"/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e-DE" sz="2000" u="sng" dirty="0">
                          <a:hlinkClick r:id="rId5"/>
                        </a:rPr>
                        <a:t>https://media.usarb.md/2018/10/13/colloquia-professorum-editia-a-viii-a/</a:t>
                      </a:r>
                      <a:endParaRPr lang="ru-RU" sz="2000" dirty="0"/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/>
                        <a:t>USARB </a:t>
                      </a:r>
                      <a:r>
                        <a:rPr lang="en-US" sz="2000" dirty="0" err="1"/>
                        <a:t>Facebook</a:t>
                      </a:r>
                      <a:r>
                        <a:rPr lang="en-US" sz="2000" dirty="0"/>
                        <a:t> page:</a:t>
                      </a:r>
                      <a:endParaRPr lang="ru-RU" sz="2000" dirty="0"/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o-RO" sz="2000" u="sng" dirty="0">
                          <a:hlinkClick r:id="rId6"/>
                        </a:rPr>
                        <a:t>https://www.facebook.com/usarb.balti/photos/pcb.2264603917104222/2264603400437607/?type=3&amp;theater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206193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/>
        </p:nvSpPr>
        <p:spPr>
          <a:xfrm>
            <a:off x="12896231" y="-27319"/>
            <a:ext cx="117036" cy="9808238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5" name="Shape 145"/>
          <p:cNvSpPr/>
          <p:nvPr/>
        </p:nvSpPr>
        <p:spPr>
          <a:xfrm>
            <a:off x="9549209" y="926675"/>
            <a:ext cx="4139738" cy="601981"/>
          </a:xfrm>
          <a:prstGeom prst="roundRect">
            <a:avLst>
              <a:gd name="adj" fmla="val 21646"/>
            </a:avLst>
          </a:prstGeom>
          <a:solidFill>
            <a:schemeClr val="accent6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6" name="Shape 146"/>
          <p:cNvSpPr/>
          <p:nvPr/>
        </p:nvSpPr>
        <p:spPr>
          <a:xfrm>
            <a:off x="9915963" y="1014787"/>
            <a:ext cx="5482899" cy="425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100">
                <a:solidFill>
                  <a:srgbClr val="FFFFFF"/>
                </a:solidFill>
                <a:latin typeface="Code Pro LC"/>
                <a:ea typeface="Code Pro LC"/>
                <a:cs typeface="Code Pro LC"/>
                <a:sym typeface="Code Pro LC"/>
              </a:defRPr>
            </a:lvl1pPr>
          </a:lstStyle>
          <a:p>
            <a:r>
              <a:rPr lang="en-US" dirty="0" smtClean="0"/>
              <a:t>USARB Dissemination</a:t>
            </a:r>
            <a:endParaRPr lang="en-US" dirty="0"/>
          </a:p>
        </p:txBody>
      </p:sp>
      <p:pic>
        <p:nvPicPr>
          <p:cNvPr id="24578" name="Picture 2" descr="C:\Users\Администратор\Desktop\azi\IMG_0380.jpg"/>
          <p:cNvPicPr>
            <a:picLocks noChangeAspect="1" noChangeArrowheads="1"/>
          </p:cNvPicPr>
          <p:nvPr/>
        </p:nvPicPr>
        <p:blipFill>
          <a:blip r:embed="rId3" cstate="print"/>
          <a:srcRect t="7069"/>
          <a:stretch>
            <a:fillRect/>
          </a:stretch>
        </p:blipFill>
        <p:spPr bwMode="auto">
          <a:xfrm>
            <a:off x="523326" y="373486"/>
            <a:ext cx="8902576" cy="5515497"/>
          </a:xfrm>
          <a:prstGeom prst="rect">
            <a:avLst/>
          </a:prstGeom>
          <a:noFill/>
        </p:spPr>
      </p:pic>
      <p:pic>
        <p:nvPicPr>
          <p:cNvPr id="24581" name="Picture 5" descr="C:\Users\Администратор\Desktop\azi\IMG_0471.JPG"/>
          <p:cNvPicPr>
            <a:picLocks noChangeAspect="1" noChangeArrowheads="1"/>
          </p:cNvPicPr>
          <p:nvPr/>
        </p:nvPicPr>
        <p:blipFill>
          <a:blip r:embed="rId4" cstate="print"/>
          <a:srcRect t="11584" b="22546"/>
          <a:stretch>
            <a:fillRect/>
          </a:stretch>
        </p:blipFill>
        <p:spPr bwMode="auto">
          <a:xfrm>
            <a:off x="4087612" y="4520485"/>
            <a:ext cx="8505064" cy="3734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5206193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/>
        </p:nvSpPr>
        <p:spPr>
          <a:xfrm>
            <a:off x="12896231" y="-27319"/>
            <a:ext cx="117036" cy="9808238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5" name="Shape 145"/>
          <p:cNvSpPr/>
          <p:nvPr/>
        </p:nvSpPr>
        <p:spPr>
          <a:xfrm>
            <a:off x="9549209" y="926675"/>
            <a:ext cx="4139738" cy="601981"/>
          </a:xfrm>
          <a:prstGeom prst="roundRect">
            <a:avLst>
              <a:gd name="adj" fmla="val 21646"/>
            </a:avLst>
          </a:prstGeom>
          <a:solidFill>
            <a:schemeClr val="accent6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6" name="Shape 146"/>
          <p:cNvSpPr/>
          <p:nvPr/>
        </p:nvSpPr>
        <p:spPr>
          <a:xfrm>
            <a:off x="9915963" y="1014787"/>
            <a:ext cx="5482899" cy="425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100">
                <a:solidFill>
                  <a:srgbClr val="FFFFFF"/>
                </a:solidFill>
                <a:latin typeface="Code Pro LC"/>
                <a:ea typeface="Code Pro LC"/>
                <a:cs typeface="Code Pro LC"/>
                <a:sym typeface="Code Pro LC"/>
              </a:defRPr>
            </a:lvl1pPr>
          </a:lstStyle>
          <a:p>
            <a:r>
              <a:rPr lang="en-US" dirty="0" smtClean="0"/>
              <a:t>USARB Dissemination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44699" y="772732"/>
            <a:ext cx="9259910" cy="62581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US" sz="3400" b="1" dirty="0" smtClean="0">
                <a:solidFill>
                  <a:schemeClr val="bg1"/>
                </a:solidFill>
              </a:rPr>
              <a:t>ADDITIONAL DISSEMINATION ACTIVITIES</a:t>
            </a:r>
            <a:endParaRPr kumimoji="0" lang="ru-RU" sz="34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6366" y="1764406"/>
            <a:ext cx="12222051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just"/>
            <a:r>
              <a:rPr lang="en-GB" sz="2400" dirty="0" smtClean="0">
                <a:solidFill>
                  <a:schemeClr val="bg1"/>
                </a:solidFill>
              </a:rPr>
              <a:t>All study visits, conducted between </a:t>
            </a:r>
            <a:r>
              <a:rPr lang="en-GB" sz="2400" u="sng" dirty="0" smtClean="0">
                <a:solidFill>
                  <a:schemeClr val="bg1"/>
                </a:solidFill>
              </a:rPr>
              <a:t>15.10.2017-14.10.2018</a:t>
            </a:r>
            <a:r>
              <a:rPr lang="en-GB" sz="2400" dirty="0" smtClean="0">
                <a:solidFill>
                  <a:schemeClr val="bg1"/>
                </a:solidFill>
              </a:rPr>
              <a:t>, were reflected on the </a:t>
            </a:r>
            <a:r>
              <a:rPr lang="en-GB" sz="2400" b="1" dirty="0" smtClean="0">
                <a:solidFill>
                  <a:schemeClr val="bg1"/>
                </a:solidFill>
              </a:rPr>
              <a:t>USARB web page </a:t>
            </a:r>
            <a:r>
              <a:rPr lang="en-GB" sz="2400" dirty="0" smtClean="0">
                <a:solidFill>
                  <a:schemeClr val="bg1"/>
                </a:solidFill>
              </a:rPr>
              <a:t>and on the </a:t>
            </a:r>
            <a:r>
              <a:rPr lang="en-GB" sz="2400" b="1" dirty="0" smtClean="0">
                <a:solidFill>
                  <a:schemeClr val="bg1"/>
                </a:solidFill>
              </a:rPr>
              <a:t>USARB Facebook page</a:t>
            </a:r>
            <a:endParaRPr kumimoji="0" lang="en-GB" sz="24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6518" y="2949262"/>
            <a:ext cx="12183414" cy="11951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0"/>
            <a:r>
              <a:rPr lang="en-GB" sz="2000" b="1" dirty="0" smtClean="0">
                <a:solidFill>
                  <a:schemeClr val="bg1"/>
                </a:solidFill>
              </a:rPr>
              <a:t>1. Study visit to </a:t>
            </a:r>
            <a:r>
              <a:rPr lang="en-GB" sz="2000" b="1" dirty="0" err="1" smtClean="0">
                <a:solidFill>
                  <a:schemeClr val="bg1"/>
                </a:solidFill>
              </a:rPr>
              <a:t>Mykolas</a:t>
            </a:r>
            <a:r>
              <a:rPr lang="en-GB" sz="2000" b="1" dirty="0" smtClean="0">
                <a:solidFill>
                  <a:schemeClr val="bg1"/>
                </a:solidFill>
              </a:rPr>
              <a:t> </a:t>
            </a:r>
            <a:r>
              <a:rPr lang="en-GB" sz="2000" b="1" dirty="0" err="1" smtClean="0">
                <a:solidFill>
                  <a:schemeClr val="bg1"/>
                </a:solidFill>
              </a:rPr>
              <a:t>Romeris</a:t>
            </a:r>
            <a:r>
              <a:rPr lang="en-GB" sz="2000" b="1" dirty="0" smtClean="0">
                <a:solidFill>
                  <a:schemeClr val="bg1"/>
                </a:solidFill>
              </a:rPr>
              <a:t> University, Lithuania within the ELEVATE Project</a:t>
            </a:r>
            <a:endParaRPr lang="en-GB" sz="2000" dirty="0" smtClean="0">
              <a:solidFill>
                <a:schemeClr val="bg1"/>
              </a:solidFill>
            </a:endParaRPr>
          </a:p>
          <a:p>
            <a:r>
              <a:rPr lang="ro-RO" u="sng" dirty="0" smtClean="0">
                <a:solidFill>
                  <a:schemeClr val="bg1"/>
                </a:solidFill>
                <a:hlinkClick r:id="rId3"/>
              </a:rPr>
              <a:t>http://www.old.usarb.md/evenimente/articol/vizita-de-studiu-la-universitatea-mykolas-romeris-din-lituania-in-cadrul-proiectului-elevate/</a:t>
            </a:r>
            <a:endParaRPr lang="ru-RU" dirty="0" smtClean="0">
              <a:solidFill>
                <a:schemeClr val="bg1"/>
              </a:solidFill>
            </a:endParaRP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4"/>
          <a:srcRect t="4345" b="5486"/>
          <a:stretch>
            <a:fillRect/>
          </a:stretch>
        </p:blipFill>
        <p:spPr>
          <a:xfrm>
            <a:off x="1622738" y="3721994"/>
            <a:ext cx="9118242" cy="4546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06193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/>
        </p:nvSpPr>
        <p:spPr>
          <a:xfrm>
            <a:off x="12896231" y="-27319"/>
            <a:ext cx="117036" cy="9808238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5" name="Shape 145"/>
          <p:cNvSpPr/>
          <p:nvPr/>
        </p:nvSpPr>
        <p:spPr>
          <a:xfrm>
            <a:off x="9549209" y="926675"/>
            <a:ext cx="4139738" cy="601981"/>
          </a:xfrm>
          <a:prstGeom prst="roundRect">
            <a:avLst>
              <a:gd name="adj" fmla="val 21646"/>
            </a:avLst>
          </a:prstGeom>
          <a:solidFill>
            <a:schemeClr val="accent6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6" name="Shape 146"/>
          <p:cNvSpPr/>
          <p:nvPr/>
        </p:nvSpPr>
        <p:spPr>
          <a:xfrm>
            <a:off x="9915963" y="1014787"/>
            <a:ext cx="5482899" cy="425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100">
                <a:solidFill>
                  <a:srgbClr val="FFFFFF"/>
                </a:solidFill>
                <a:latin typeface="Code Pro LC"/>
                <a:ea typeface="Code Pro LC"/>
                <a:cs typeface="Code Pro LC"/>
                <a:sym typeface="Code Pro LC"/>
              </a:defRPr>
            </a:lvl1pPr>
          </a:lstStyle>
          <a:p>
            <a:r>
              <a:rPr lang="en-US" dirty="0" smtClean="0"/>
              <a:t>USARB Dissemination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44699" y="772732"/>
            <a:ext cx="9259910" cy="62581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US" sz="3400" b="1" dirty="0" smtClean="0">
                <a:solidFill>
                  <a:schemeClr val="bg1"/>
                </a:solidFill>
              </a:rPr>
              <a:t>ADDITIONAL DISSEMINATION ACTIVITIES</a:t>
            </a:r>
            <a:endParaRPr kumimoji="0" lang="ru-RU" sz="34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  <p:pic>
        <p:nvPicPr>
          <p:cNvPr id="25602" name="Picture 2" descr="C:\Users\Администратор\Desktop\azi\23376352_1504396156282081_6561533073959399177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0017" y="1462931"/>
            <a:ext cx="8790478" cy="5839389"/>
          </a:xfrm>
          <a:prstGeom prst="rect">
            <a:avLst/>
          </a:prstGeom>
          <a:noFill/>
        </p:spPr>
      </p:pic>
      <p:pic>
        <p:nvPicPr>
          <p:cNvPr id="25603" name="Picture 3" descr="C:\Users\Администратор\Desktop\azi\23472759_1504396146282082_4561649696010069860_n.jpg"/>
          <p:cNvPicPr>
            <a:picLocks noChangeAspect="1" noChangeArrowheads="1"/>
          </p:cNvPicPr>
          <p:nvPr/>
        </p:nvPicPr>
        <p:blipFill>
          <a:blip r:embed="rId4"/>
          <a:srcRect l="11991" t="17538" b="3152"/>
          <a:stretch>
            <a:fillRect/>
          </a:stretch>
        </p:blipFill>
        <p:spPr bwMode="auto">
          <a:xfrm>
            <a:off x="3599795" y="6014435"/>
            <a:ext cx="5325263" cy="373916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0264462" y="3374264"/>
            <a:ext cx="2459865" cy="19492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ro-RO" sz="2000" u="sng" dirty="0" smtClean="0">
                <a:hlinkClick r:id="rId5"/>
              </a:rPr>
              <a:t>https://www.facebook.com/pg/universitatea.alecu.russo/photos/?tab=album&amp;album_id=1504395982948765</a:t>
            </a:r>
            <a:endParaRPr kumimoji="0" lang="ru-RU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25206193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/>
        </p:nvSpPr>
        <p:spPr>
          <a:xfrm>
            <a:off x="12896231" y="-27319"/>
            <a:ext cx="117036" cy="9808238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5" name="Shape 145"/>
          <p:cNvSpPr/>
          <p:nvPr/>
        </p:nvSpPr>
        <p:spPr>
          <a:xfrm>
            <a:off x="9549209" y="926675"/>
            <a:ext cx="4139738" cy="601981"/>
          </a:xfrm>
          <a:prstGeom prst="roundRect">
            <a:avLst>
              <a:gd name="adj" fmla="val 21646"/>
            </a:avLst>
          </a:prstGeom>
          <a:solidFill>
            <a:schemeClr val="accent6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6" name="Shape 146"/>
          <p:cNvSpPr/>
          <p:nvPr/>
        </p:nvSpPr>
        <p:spPr>
          <a:xfrm>
            <a:off x="9915963" y="1014787"/>
            <a:ext cx="5482899" cy="425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100">
                <a:solidFill>
                  <a:srgbClr val="FFFFFF"/>
                </a:solidFill>
                <a:latin typeface="Code Pro LC"/>
                <a:ea typeface="Code Pro LC"/>
                <a:cs typeface="Code Pro LC"/>
                <a:sym typeface="Code Pro LC"/>
              </a:defRPr>
            </a:lvl1pPr>
          </a:lstStyle>
          <a:p>
            <a:r>
              <a:rPr lang="en-US" dirty="0" smtClean="0"/>
              <a:t>USARB Dissemination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44699" y="772732"/>
            <a:ext cx="9259910" cy="62581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US" sz="3400" b="1" dirty="0" smtClean="0">
                <a:solidFill>
                  <a:schemeClr val="bg1"/>
                </a:solidFill>
              </a:rPr>
              <a:t>ADDITIONAL DISSEMINATION ACTIVITIES</a:t>
            </a:r>
            <a:endParaRPr kumimoji="0" lang="ru-RU" sz="34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7882" y="1764405"/>
            <a:ext cx="12183414" cy="12875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457200" lvl="0" indent="-457200"/>
            <a:r>
              <a:rPr lang="en-GB" sz="2000" b="1" dirty="0" smtClean="0">
                <a:solidFill>
                  <a:schemeClr val="bg1"/>
                </a:solidFill>
              </a:rPr>
              <a:t>2. Study visit to </a:t>
            </a:r>
            <a:r>
              <a:rPr lang="ro-RO" sz="2000" b="1" dirty="0" smtClean="0">
                <a:solidFill>
                  <a:schemeClr val="bg1"/>
                </a:solidFill>
              </a:rPr>
              <a:t>University of Maribor</a:t>
            </a:r>
            <a:r>
              <a:rPr lang="en-GB" sz="2000" b="1" dirty="0" smtClean="0">
                <a:solidFill>
                  <a:schemeClr val="bg1"/>
                </a:solidFill>
              </a:rPr>
              <a:t>, Slovenia within the ELEVATE Project</a:t>
            </a:r>
          </a:p>
          <a:p>
            <a:pPr marL="457200" lvl="0" indent="-457200"/>
            <a:r>
              <a:rPr lang="ro-RO" sz="2000" u="sng" dirty="0" smtClean="0">
                <a:hlinkClick r:id="rId3"/>
              </a:rPr>
              <a:t>http://www.old.usarb.md/evenimente/articol/vizita-de-studiu-la-universitatea-din-maribor-in-cadrul-proiectului-elevate/</a:t>
            </a:r>
            <a:endParaRPr lang="en-GB" sz="2000" dirty="0" smtClean="0">
              <a:solidFill>
                <a:schemeClr val="bg1"/>
              </a:solidFill>
            </a:endParaRPr>
          </a:p>
          <a:p>
            <a:pPr marL="342900" marR="0" indent="-3429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endParaRPr kumimoji="0" lang="ru-RU" sz="17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4"/>
          <a:srcRect t="4319" b="5747"/>
          <a:stretch>
            <a:fillRect/>
          </a:stretch>
        </p:blipFill>
        <p:spPr>
          <a:xfrm>
            <a:off x="1210614" y="2871988"/>
            <a:ext cx="10187188" cy="515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06193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/>
        </p:nvSpPr>
        <p:spPr>
          <a:xfrm>
            <a:off x="12896231" y="-27319"/>
            <a:ext cx="117036" cy="9808238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5" name="Shape 145"/>
          <p:cNvSpPr/>
          <p:nvPr/>
        </p:nvSpPr>
        <p:spPr>
          <a:xfrm>
            <a:off x="9549209" y="926675"/>
            <a:ext cx="4139738" cy="601981"/>
          </a:xfrm>
          <a:prstGeom prst="roundRect">
            <a:avLst>
              <a:gd name="adj" fmla="val 21646"/>
            </a:avLst>
          </a:prstGeom>
          <a:solidFill>
            <a:schemeClr val="accent6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6" name="Shape 146"/>
          <p:cNvSpPr/>
          <p:nvPr/>
        </p:nvSpPr>
        <p:spPr>
          <a:xfrm>
            <a:off x="9915963" y="1014787"/>
            <a:ext cx="5482899" cy="425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100">
                <a:solidFill>
                  <a:srgbClr val="FFFFFF"/>
                </a:solidFill>
                <a:latin typeface="Code Pro LC"/>
                <a:ea typeface="Code Pro LC"/>
                <a:cs typeface="Code Pro LC"/>
                <a:sym typeface="Code Pro LC"/>
              </a:defRPr>
            </a:lvl1pPr>
          </a:lstStyle>
          <a:p>
            <a:r>
              <a:rPr lang="en-US" dirty="0" smtClean="0"/>
              <a:t>USARB Dissemination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44699" y="772732"/>
            <a:ext cx="9259910" cy="62581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US" sz="3400" b="1" dirty="0" smtClean="0">
                <a:solidFill>
                  <a:schemeClr val="bg1"/>
                </a:solidFill>
              </a:rPr>
              <a:t>ADDITIONAL DISSEMINATION ACTIVITIES</a:t>
            </a:r>
            <a:endParaRPr kumimoji="0" lang="ru-RU" sz="34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86389" y="8409903"/>
            <a:ext cx="4893972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ro-RO" sz="2000" u="sng" dirty="0" smtClean="0">
                <a:hlinkClick r:id="rId3"/>
              </a:rPr>
              <a:t>https://www.facebook.com/pg/universitatea.alecu.russo/photos/?tab=album&amp;album_id=1521320081256355</a:t>
            </a:r>
            <a:r>
              <a:rPr lang="en-GB" sz="2000" u="sng" dirty="0" smtClean="0"/>
              <a:t> </a:t>
            </a:r>
            <a:endParaRPr lang="ru-RU" sz="2000" dirty="0"/>
          </a:p>
        </p:txBody>
      </p:sp>
      <p:pic>
        <p:nvPicPr>
          <p:cNvPr id="26626" name="Picture 2" descr="C:\Users\Администратор\Desktop\azi\24174651_1521320167923013_6041914629950582598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8690" y="2094964"/>
            <a:ext cx="7664359" cy="5748269"/>
          </a:xfrm>
          <a:prstGeom prst="rect">
            <a:avLst/>
          </a:prstGeom>
          <a:noFill/>
        </p:spPr>
      </p:pic>
      <p:pic>
        <p:nvPicPr>
          <p:cNvPr id="26627" name="Picture 3" descr="C:\Users\Администратор\Desktop\azi\24067923_1521320184589678_9042030784429055225_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5220" y="2086378"/>
            <a:ext cx="4555874" cy="57396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5206193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/>
        </p:nvSpPr>
        <p:spPr>
          <a:xfrm>
            <a:off x="12896231" y="-27319"/>
            <a:ext cx="117036" cy="9808238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5" name="Shape 145"/>
          <p:cNvSpPr/>
          <p:nvPr/>
        </p:nvSpPr>
        <p:spPr>
          <a:xfrm>
            <a:off x="9549209" y="926675"/>
            <a:ext cx="4139738" cy="601981"/>
          </a:xfrm>
          <a:prstGeom prst="roundRect">
            <a:avLst>
              <a:gd name="adj" fmla="val 21646"/>
            </a:avLst>
          </a:prstGeom>
          <a:solidFill>
            <a:schemeClr val="accent6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6" name="Shape 146"/>
          <p:cNvSpPr/>
          <p:nvPr/>
        </p:nvSpPr>
        <p:spPr>
          <a:xfrm>
            <a:off x="9915963" y="1014787"/>
            <a:ext cx="5482899" cy="425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100">
                <a:solidFill>
                  <a:srgbClr val="FFFFFF"/>
                </a:solidFill>
                <a:latin typeface="Code Pro LC"/>
                <a:ea typeface="Code Pro LC"/>
                <a:cs typeface="Code Pro LC"/>
                <a:sym typeface="Code Pro LC"/>
              </a:defRPr>
            </a:lvl1pPr>
          </a:lstStyle>
          <a:p>
            <a:r>
              <a:rPr lang="en-US" dirty="0" smtClean="0"/>
              <a:t>USARB Dissemination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44699" y="772732"/>
            <a:ext cx="9259910" cy="62581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US" sz="3400" b="1" dirty="0" smtClean="0">
                <a:solidFill>
                  <a:schemeClr val="bg1"/>
                </a:solidFill>
              </a:rPr>
              <a:t>ADDITIONAL DISSEMINATION ACTIVITIES</a:t>
            </a:r>
            <a:endParaRPr kumimoji="0" lang="ru-RU" sz="34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7882" y="1764405"/>
            <a:ext cx="12183414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457200" lvl="0" indent="-457200"/>
            <a:r>
              <a:rPr lang="en-GB" sz="2000" b="1" dirty="0" smtClean="0">
                <a:solidFill>
                  <a:schemeClr val="bg1"/>
                </a:solidFill>
              </a:rPr>
              <a:t>3. Study visit to </a:t>
            </a:r>
            <a:r>
              <a:rPr lang="en-GB" sz="2000" b="1" dirty="0" err="1" smtClean="0">
                <a:solidFill>
                  <a:schemeClr val="bg1"/>
                </a:solidFill>
              </a:rPr>
              <a:t>Mykolas</a:t>
            </a:r>
            <a:r>
              <a:rPr lang="en-GB" sz="2000" b="1" dirty="0" smtClean="0">
                <a:solidFill>
                  <a:schemeClr val="bg1"/>
                </a:solidFill>
              </a:rPr>
              <a:t> </a:t>
            </a:r>
            <a:r>
              <a:rPr lang="en-GB" sz="2000" b="1" dirty="0" err="1" smtClean="0">
                <a:solidFill>
                  <a:schemeClr val="bg1"/>
                </a:solidFill>
              </a:rPr>
              <a:t>Romeris</a:t>
            </a:r>
            <a:r>
              <a:rPr lang="en-GB" sz="2000" b="1" dirty="0" smtClean="0">
                <a:solidFill>
                  <a:schemeClr val="bg1"/>
                </a:solidFill>
              </a:rPr>
              <a:t> University, Lithuania within the ELEVATE Project</a:t>
            </a:r>
          </a:p>
          <a:p>
            <a:pPr marL="457200" lvl="0" indent="-457200"/>
            <a:r>
              <a:rPr lang="ro-RO" sz="2000" u="sng" dirty="0" smtClean="0">
                <a:hlinkClick r:id="rId3"/>
              </a:rPr>
              <a:t>http://www.old.usarb.md/evenimente/articol/vizita-de-studiu-la-universitatea-mykolas-romeris-din-lituania-in-cadrul-proiectului-elevate-1/</a:t>
            </a:r>
            <a:endParaRPr kumimoji="0" lang="ru-RU" sz="17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4"/>
          <a:srcRect t="4126" b="5097"/>
          <a:stretch>
            <a:fillRect/>
          </a:stretch>
        </p:blipFill>
        <p:spPr>
          <a:xfrm>
            <a:off x="1094704" y="2871989"/>
            <a:ext cx="10290220" cy="519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06193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/>
        </p:nvSpPr>
        <p:spPr>
          <a:xfrm>
            <a:off x="12896231" y="-27319"/>
            <a:ext cx="117036" cy="9808238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5" name="Shape 145"/>
          <p:cNvSpPr/>
          <p:nvPr/>
        </p:nvSpPr>
        <p:spPr>
          <a:xfrm>
            <a:off x="9549209" y="926675"/>
            <a:ext cx="4139738" cy="601981"/>
          </a:xfrm>
          <a:prstGeom prst="roundRect">
            <a:avLst>
              <a:gd name="adj" fmla="val 21646"/>
            </a:avLst>
          </a:prstGeom>
          <a:solidFill>
            <a:schemeClr val="accent6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6" name="Shape 146"/>
          <p:cNvSpPr/>
          <p:nvPr/>
        </p:nvSpPr>
        <p:spPr>
          <a:xfrm>
            <a:off x="9915963" y="1014787"/>
            <a:ext cx="5482899" cy="425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100">
                <a:solidFill>
                  <a:srgbClr val="FFFFFF"/>
                </a:solidFill>
                <a:latin typeface="Code Pro LC"/>
                <a:ea typeface="Code Pro LC"/>
                <a:cs typeface="Code Pro LC"/>
                <a:sym typeface="Code Pro LC"/>
              </a:defRPr>
            </a:lvl1pPr>
          </a:lstStyle>
          <a:p>
            <a:r>
              <a:rPr lang="en-US" dirty="0" smtClean="0"/>
              <a:t>USARB Dissemination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44699" y="772732"/>
            <a:ext cx="9259910" cy="62581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US" sz="3400" b="1" dirty="0" smtClean="0">
                <a:solidFill>
                  <a:schemeClr val="bg1"/>
                </a:solidFill>
              </a:rPr>
              <a:t>ADDITIONAL DISSEMINATION ACTIVITIES</a:t>
            </a:r>
            <a:endParaRPr kumimoji="0" lang="ru-RU" sz="34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  <p:pic>
        <p:nvPicPr>
          <p:cNvPr id="27650" name="Picture 2" descr="C:\Users\Администратор\Desktop\azi\d602b2ed0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2890" y="1792293"/>
            <a:ext cx="9632682" cy="64057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5206193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/>
        </p:nvSpPr>
        <p:spPr>
          <a:xfrm>
            <a:off x="12896231" y="-27319"/>
            <a:ext cx="117036" cy="9808238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5" name="Shape 145"/>
          <p:cNvSpPr/>
          <p:nvPr/>
        </p:nvSpPr>
        <p:spPr>
          <a:xfrm>
            <a:off x="9549209" y="926675"/>
            <a:ext cx="4139738" cy="601981"/>
          </a:xfrm>
          <a:prstGeom prst="roundRect">
            <a:avLst>
              <a:gd name="adj" fmla="val 21646"/>
            </a:avLst>
          </a:prstGeom>
          <a:solidFill>
            <a:schemeClr val="accent6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6" name="Shape 146"/>
          <p:cNvSpPr/>
          <p:nvPr/>
        </p:nvSpPr>
        <p:spPr>
          <a:xfrm>
            <a:off x="9915963" y="1014787"/>
            <a:ext cx="5482899" cy="425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100">
                <a:solidFill>
                  <a:srgbClr val="FFFFFF"/>
                </a:solidFill>
                <a:latin typeface="Code Pro LC"/>
                <a:ea typeface="Code Pro LC"/>
                <a:cs typeface="Code Pro LC"/>
                <a:sym typeface="Code Pro LC"/>
              </a:defRPr>
            </a:lvl1pPr>
          </a:lstStyle>
          <a:p>
            <a:r>
              <a:rPr lang="en-US" dirty="0" smtClean="0"/>
              <a:t>USARB Dissemination</a:t>
            </a:r>
            <a:endParaRPr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4826631"/>
              </p:ext>
            </p:extLst>
          </p:nvPr>
        </p:nvGraphicFramePr>
        <p:xfrm>
          <a:off x="1596980" y="1906072"/>
          <a:ext cx="10444767" cy="6130344"/>
        </p:xfrm>
        <a:graphic>
          <a:graphicData uri="http://schemas.openxmlformats.org/drawingml/2006/table">
            <a:tbl>
              <a:tblPr>
                <a:tableStyleId>{EEE7283C-3CF3-47DC-8721-378D4A62B228}</a:tableStyleId>
              </a:tblPr>
              <a:tblGrid>
                <a:gridCol w="3639859"/>
                <a:gridCol w="6804908"/>
              </a:tblGrid>
              <a:tr h="12329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/>
                        <a:t>Dissemination activity </a:t>
                      </a:r>
                      <a:br>
                        <a:rPr lang="en-US" sz="2000" dirty="0"/>
                      </a:br>
                      <a:r>
                        <a:rPr lang="en-US" sz="2000" dirty="0"/>
                        <a:t>(e.g. workshop, conference, exhibition, etc.)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800" dirty="0"/>
                        <a:t>TRIANGLE 2018, </a:t>
                      </a:r>
                      <a:r>
                        <a:rPr lang="en-US" sz="2000" dirty="0"/>
                        <a:t>4</a:t>
                      </a:r>
                      <a:r>
                        <a:rPr lang="en-US" sz="2000" baseline="30000" dirty="0"/>
                        <a:t>th</a:t>
                      </a:r>
                      <a:r>
                        <a:rPr lang="en-US" sz="2000" dirty="0"/>
                        <a:t> Edition. International Scientific and Practical Forum "Fostering Knowledge Triangle In Moldova”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534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/>
                        <a:t>Date and place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/>
                        <a:t>26-27  April 2018</a:t>
                      </a:r>
                      <a:endParaRPr lang="ru-RU" sz="2000"/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spc="40"/>
                        <a:t>Academy of Economic Studies of Moldova (ASEM)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068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/>
                        <a:t>Name and title of the person participated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000" b="1" dirty="0" err="1"/>
                        <a:t>Valentina</a:t>
                      </a:r>
                      <a:r>
                        <a:rPr lang="en-US" sz="2000" b="1" dirty="0"/>
                        <a:t> PRITCAN</a:t>
                      </a:r>
                      <a:r>
                        <a:rPr lang="en-US" sz="2000" dirty="0"/>
                        <a:t>, PhD, Associate Professor, institutional project coordinator;</a:t>
                      </a:r>
                      <a:endParaRPr lang="ru-RU" sz="2000" dirty="0"/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000" b="1" dirty="0"/>
                        <a:t>Svetlana MELNIC</a:t>
                      </a:r>
                      <a:r>
                        <a:rPr lang="en-US" sz="2000" dirty="0"/>
                        <a:t>, International Officer, Department of International Relations, USARB.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37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/>
                        <a:t>Attachment: please attach any material used (presentation, leaflet, project description, photos etc.)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000" u="sng" dirty="0">
                          <a:hlinkClick r:id="rId3"/>
                        </a:rPr>
                        <a:t>http://www.triangle.md/assets/triangle-2018-programme.pdf</a:t>
                      </a:r>
                      <a:endParaRPr lang="ru-RU" sz="2000" dirty="0"/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000" u="sng" dirty="0">
                          <a:hlinkClick r:id="rId4"/>
                        </a:rPr>
                        <a:t>http://www.old.usarb.md/evenimente/articol/evenimentele-proiectului-elevate-in-cadrul-forumului-triangle-2018/</a:t>
                      </a:r>
                      <a:endParaRPr lang="ru-RU" sz="2000" dirty="0"/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000" u="sng" dirty="0">
                          <a:hlinkClick r:id="rId5"/>
                        </a:rPr>
                        <a:t>https://www.facebook.com/universitatea.alecu.russo/posts/1677014322353596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957589" y="759854"/>
            <a:ext cx="7237926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DISSEMINATION ACTIVITY I</a:t>
            </a:r>
            <a:endParaRPr kumimoji="0" lang="ru-RU" sz="36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/>
        </p:nvSpPr>
        <p:spPr>
          <a:xfrm>
            <a:off x="12896231" y="-27319"/>
            <a:ext cx="117036" cy="9808238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5" name="Shape 145"/>
          <p:cNvSpPr/>
          <p:nvPr/>
        </p:nvSpPr>
        <p:spPr>
          <a:xfrm>
            <a:off x="9549209" y="926675"/>
            <a:ext cx="4139738" cy="601981"/>
          </a:xfrm>
          <a:prstGeom prst="roundRect">
            <a:avLst>
              <a:gd name="adj" fmla="val 21646"/>
            </a:avLst>
          </a:prstGeom>
          <a:solidFill>
            <a:schemeClr val="accent6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6" name="Shape 146"/>
          <p:cNvSpPr/>
          <p:nvPr/>
        </p:nvSpPr>
        <p:spPr>
          <a:xfrm>
            <a:off x="9915963" y="1014787"/>
            <a:ext cx="5482899" cy="425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100">
                <a:solidFill>
                  <a:srgbClr val="FFFFFF"/>
                </a:solidFill>
                <a:latin typeface="Code Pro LC"/>
                <a:ea typeface="Code Pro LC"/>
                <a:cs typeface="Code Pro LC"/>
                <a:sym typeface="Code Pro LC"/>
              </a:defRPr>
            </a:lvl1pPr>
          </a:lstStyle>
          <a:p>
            <a:r>
              <a:rPr lang="en-US" dirty="0" smtClean="0"/>
              <a:t>USARB Dissemination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44699" y="772732"/>
            <a:ext cx="9259910" cy="62581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US" sz="3400" b="1" dirty="0" smtClean="0">
                <a:solidFill>
                  <a:schemeClr val="bg1"/>
                </a:solidFill>
              </a:rPr>
              <a:t>ADDITIONAL DISSEMINATION ACTIVITIES</a:t>
            </a:r>
            <a:endParaRPr kumimoji="0" lang="ru-RU" sz="34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7882" y="1764405"/>
            <a:ext cx="12183414" cy="13336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457200" lvl="0" indent="-457200"/>
            <a:r>
              <a:rPr lang="en-GB" sz="2000" b="1" dirty="0" smtClean="0">
                <a:solidFill>
                  <a:schemeClr val="bg1"/>
                </a:solidFill>
              </a:rPr>
              <a:t>4. Study visit to </a:t>
            </a:r>
            <a:r>
              <a:rPr lang="ro-RO" sz="2000" b="1" dirty="0" err="1" smtClean="0">
                <a:solidFill>
                  <a:schemeClr val="bg1"/>
                </a:solidFill>
              </a:rPr>
              <a:t>the</a:t>
            </a:r>
            <a:r>
              <a:rPr lang="ro-RO" sz="2000" b="1" dirty="0" smtClean="0">
                <a:solidFill>
                  <a:schemeClr val="bg1"/>
                </a:solidFill>
              </a:rPr>
              <a:t> Campus of Brussels (</a:t>
            </a:r>
            <a:r>
              <a:rPr lang="ro-RO" sz="2000" b="1" dirty="0" err="1" smtClean="0">
                <a:solidFill>
                  <a:schemeClr val="bg1"/>
                </a:solidFill>
              </a:rPr>
              <a:t>Belgium</a:t>
            </a:r>
            <a:r>
              <a:rPr lang="ro-RO" sz="2000" b="1" dirty="0" smtClean="0">
                <a:solidFill>
                  <a:schemeClr val="bg1"/>
                </a:solidFill>
              </a:rPr>
              <a:t>) of </a:t>
            </a:r>
            <a:r>
              <a:rPr lang="ro-RO" sz="2000" b="1" dirty="0" err="1" smtClean="0">
                <a:solidFill>
                  <a:schemeClr val="bg1"/>
                </a:solidFill>
              </a:rPr>
              <a:t>the</a:t>
            </a:r>
            <a:r>
              <a:rPr lang="ro-RO" sz="2000" b="1" dirty="0" smtClean="0">
                <a:solidFill>
                  <a:schemeClr val="bg1"/>
                </a:solidFill>
              </a:rPr>
              <a:t> University of </a:t>
            </a:r>
            <a:r>
              <a:rPr lang="ro-RO" sz="2000" b="1" dirty="0" err="1" smtClean="0">
                <a:solidFill>
                  <a:schemeClr val="bg1"/>
                </a:solidFill>
              </a:rPr>
              <a:t>Maastrich</a:t>
            </a:r>
            <a:r>
              <a:rPr lang="en-GB" sz="2000" b="1" dirty="0" smtClean="0">
                <a:solidFill>
                  <a:schemeClr val="bg1"/>
                </a:solidFill>
              </a:rPr>
              <a:t>, </a:t>
            </a:r>
            <a:r>
              <a:rPr lang="ro-RO" sz="2000" b="1" dirty="0" err="1" smtClean="0">
                <a:solidFill>
                  <a:schemeClr val="bg1"/>
                </a:solidFill>
              </a:rPr>
              <a:t>Netherlands</a:t>
            </a:r>
            <a:r>
              <a:rPr lang="en-GB" sz="2000" b="1" dirty="0" smtClean="0">
                <a:solidFill>
                  <a:schemeClr val="bg1"/>
                </a:solidFill>
              </a:rPr>
              <a:t> within the ELEVATE Project</a:t>
            </a:r>
          </a:p>
          <a:p>
            <a:pPr marL="457200" indent="-457200"/>
            <a:r>
              <a:rPr lang="ro-RO" sz="2000" u="sng" dirty="0" smtClean="0">
                <a:hlinkClick r:id="rId3"/>
              </a:rPr>
              <a:t>http://www.old.usarb.md/evenimente/articol/vizita-de-studiu-la-campusul-din-brussels-belgia-a-universitatii-maastrich-olanda-in-cadrul/</a:t>
            </a:r>
            <a:endParaRPr lang="ru-RU" sz="2000" dirty="0" smtClean="0"/>
          </a:p>
        </p:txBody>
      </p:sp>
      <p:pic>
        <p:nvPicPr>
          <p:cNvPr id="10" name="Рисунок 9"/>
          <p:cNvPicPr/>
          <p:nvPr/>
        </p:nvPicPr>
        <p:blipFill>
          <a:blip r:embed="rId4"/>
          <a:srcRect t="4071" b="5598"/>
          <a:stretch>
            <a:fillRect/>
          </a:stretch>
        </p:blipFill>
        <p:spPr>
          <a:xfrm>
            <a:off x="1700011" y="3181081"/>
            <a:ext cx="9517488" cy="500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06193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/>
        </p:nvSpPr>
        <p:spPr>
          <a:xfrm>
            <a:off x="12896231" y="-27319"/>
            <a:ext cx="117036" cy="9808238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5" name="Shape 145"/>
          <p:cNvSpPr/>
          <p:nvPr/>
        </p:nvSpPr>
        <p:spPr>
          <a:xfrm>
            <a:off x="9549209" y="926675"/>
            <a:ext cx="4139738" cy="601981"/>
          </a:xfrm>
          <a:prstGeom prst="roundRect">
            <a:avLst>
              <a:gd name="adj" fmla="val 21646"/>
            </a:avLst>
          </a:prstGeom>
          <a:solidFill>
            <a:schemeClr val="accent6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6" name="Shape 146"/>
          <p:cNvSpPr/>
          <p:nvPr/>
        </p:nvSpPr>
        <p:spPr>
          <a:xfrm>
            <a:off x="9915963" y="1014787"/>
            <a:ext cx="5482899" cy="425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100">
                <a:solidFill>
                  <a:srgbClr val="FFFFFF"/>
                </a:solidFill>
                <a:latin typeface="Code Pro LC"/>
                <a:ea typeface="Code Pro LC"/>
                <a:cs typeface="Code Pro LC"/>
                <a:sym typeface="Code Pro LC"/>
              </a:defRPr>
            </a:lvl1pPr>
          </a:lstStyle>
          <a:p>
            <a:r>
              <a:rPr lang="en-US" dirty="0" smtClean="0"/>
              <a:t>USARB Dissemination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44699" y="772732"/>
            <a:ext cx="9259910" cy="62581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US" sz="3400" b="1" dirty="0" smtClean="0">
                <a:solidFill>
                  <a:schemeClr val="bg1"/>
                </a:solidFill>
              </a:rPr>
              <a:t>ADDITIONAL DISSEMINATION ACTIVITIES</a:t>
            </a:r>
            <a:endParaRPr kumimoji="0" lang="ru-RU" sz="34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86389" y="8409903"/>
            <a:ext cx="4893972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ro-RO" sz="2000" u="sng" dirty="0" smtClean="0">
                <a:hlinkClick r:id="rId3"/>
              </a:rPr>
              <a:t>https://www.facebook.com/usarb.balti/photos/pcb.2160112724220009/2160112367553378/?type=3&amp;theater</a:t>
            </a:r>
            <a:r>
              <a:rPr lang="en-GB" sz="2000" u="sng" dirty="0" smtClean="0"/>
              <a:t> </a:t>
            </a:r>
            <a:endParaRPr lang="ru-RU" sz="2000" dirty="0"/>
          </a:p>
        </p:txBody>
      </p:sp>
      <p:pic>
        <p:nvPicPr>
          <p:cNvPr id="28675" name="Picture 3" descr="C:\Users\Администратор\Desktop\azi\35303851_2160112377553377_5223100451536240640_o.jpg"/>
          <p:cNvPicPr>
            <a:picLocks noChangeAspect="1" noChangeArrowheads="1"/>
          </p:cNvPicPr>
          <p:nvPr/>
        </p:nvPicPr>
        <p:blipFill>
          <a:blip r:embed="rId4"/>
          <a:srcRect l="12595" t="26610" r="8531"/>
          <a:stretch>
            <a:fillRect/>
          </a:stretch>
        </p:blipFill>
        <p:spPr bwMode="auto">
          <a:xfrm>
            <a:off x="167425" y="1506828"/>
            <a:ext cx="6851561" cy="5603490"/>
          </a:xfrm>
          <a:prstGeom prst="rect">
            <a:avLst/>
          </a:prstGeom>
          <a:noFill/>
        </p:spPr>
      </p:pic>
      <p:pic>
        <p:nvPicPr>
          <p:cNvPr id="28674" name="Picture 2" descr="C:\Users\Администратор\Desktop\azi\35201879_2160112434220038_8746446009174851584_n.jpg"/>
          <p:cNvPicPr>
            <a:picLocks noChangeAspect="1" noChangeArrowheads="1"/>
          </p:cNvPicPr>
          <p:nvPr/>
        </p:nvPicPr>
        <p:blipFill>
          <a:blip r:embed="rId5"/>
          <a:srcRect t="4538" b="4382"/>
          <a:stretch>
            <a:fillRect/>
          </a:stretch>
        </p:blipFill>
        <p:spPr bwMode="auto">
          <a:xfrm>
            <a:off x="5987509" y="3515931"/>
            <a:ext cx="6542203" cy="44689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5206193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/>
        </p:nvSpPr>
        <p:spPr>
          <a:xfrm>
            <a:off x="12896231" y="-27319"/>
            <a:ext cx="117036" cy="9808238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5" name="Shape 145"/>
          <p:cNvSpPr/>
          <p:nvPr/>
        </p:nvSpPr>
        <p:spPr>
          <a:xfrm>
            <a:off x="9549209" y="926675"/>
            <a:ext cx="4139738" cy="601981"/>
          </a:xfrm>
          <a:prstGeom prst="roundRect">
            <a:avLst>
              <a:gd name="adj" fmla="val 21646"/>
            </a:avLst>
          </a:prstGeom>
          <a:solidFill>
            <a:schemeClr val="accent6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6" name="Shape 146"/>
          <p:cNvSpPr/>
          <p:nvPr/>
        </p:nvSpPr>
        <p:spPr>
          <a:xfrm>
            <a:off x="9915963" y="1014787"/>
            <a:ext cx="5482899" cy="425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100">
                <a:solidFill>
                  <a:srgbClr val="FFFFFF"/>
                </a:solidFill>
                <a:latin typeface="Code Pro LC"/>
                <a:ea typeface="Code Pro LC"/>
                <a:cs typeface="Code Pro LC"/>
                <a:sym typeface="Code Pro LC"/>
              </a:defRPr>
            </a:lvl1pPr>
          </a:lstStyle>
          <a:p>
            <a:r>
              <a:rPr lang="en-US" dirty="0" smtClean="0"/>
              <a:t>USARB Dissemination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44699" y="772732"/>
            <a:ext cx="9259910" cy="62581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US" sz="3400" b="1" dirty="0" smtClean="0">
                <a:solidFill>
                  <a:schemeClr val="bg1"/>
                </a:solidFill>
              </a:rPr>
              <a:t>ADDITIONAL DISSEMINATION ACTIVITIES</a:t>
            </a:r>
            <a:endParaRPr kumimoji="0" lang="ru-RU" sz="34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7882" y="1764405"/>
            <a:ext cx="12183414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457200" lvl="0" indent="-457200"/>
            <a:r>
              <a:rPr lang="en-GB" sz="2000" b="1" dirty="0" smtClean="0">
                <a:solidFill>
                  <a:schemeClr val="bg1"/>
                </a:solidFill>
              </a:rPr>
              <a:t>5. Study visit to </a:t>
            </a:r>
            <a:r>
              <a:rPr lang="ro-RO" sz="2000" b="1" dirty="0" err="1" smtClean="0">
                <a:solidFill>
                  <a:schemeClr val="bg1"/>
                </a:solidFill>
              </a:rPr>
              <a:t>Buckinghamshire</a:t>
            </a:r>
            <a:r>
              <a:rPr lang="ro-RO" sz="2000" b="1" dirty="0" smtClean="0">
                <a:solidFill>
                  <a:schemeClr val="bg1"/>
                </a:solidFill>
              </a:rPr>
              <a:t> New University</a:t>
            </a:r>
            <a:r>
              <a:rPr lang="en-GB" sz="2000" b="1" dirty="0" smtClean="0">
                <a:solidFill>
                  <a:schemeClr val="bg1"/>
                </a:solidFill>
              </a:rPr>
              <a:t>, </a:t>
            </a:r>
            <a:r>
              <a:rPr lang="ro-RO" sz="2000" b="1" dirty="0" smtClean="0">
                <a:solidFill>
                  <a:schemeClr val="bg1"/>
                </a:solidFill>
              </a:rPr>
              <a:t>UK </a:t>
            </a:r>
            <a:r>
              <a:rPr lang="en-GB" sz="2000" b="1" dirty="0" smtClean="0">
                <a:solidFill>
                  <a:schemeClr val="bg1"/>
                </a:solidFill>
              </a:rPr>
              <a:t>within the ELEVATE Project</a:t>
            </a:r>
          </a:p>
          <a:p>
            <a:pPr marL="457200" indent="-457200"/>
            <a:r>
              <a:rPr lang="ro-RO" sz="2000" u="sng" dirty="0" smtClean="0">
                <a:hlinkClick r:id="rId3"/>
              </a:rPr>
              <a:t>http://www.old.usarb.md/evenimente/articol/vizita-de-studiu-la-buckinghamshire-new-university-din-marea-britanie-incadrulproiectului-elevate/</a:t>
            </a:r>
            <a:endParaRPr lang="ru-RU" sz="2000" dirty="0" smtClean="0"/>
          </a:p>
        </p:txBody>
      </p:sp>
      <p:pic>
        <p:nvPicPr>
          <p:cNvPr id="8" name="Рисунок 7"/>
          <p:cNvPicPr/>
          <p:nvPr/>
        </p:nvPicPr>
        <p:blipFill>
          <a:blip r:embed="rId4"/>
          <a:srcRect t="4271" b="5528"/>
          <a:stretch>
            <a:fillRect/>
          </a:stretch>
        </p:blipFill>
        <p:spPr>
          <a:xfrm>
            <a:off x="1803043" y="2820473"/>
            <a:ext cx="9350062" cy="544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06193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/>
        </p:nvSpPr>
        <p:spPr>
          <a:xfrm>
            <a:off x="12896231" y="-27319"/>
            <a:ext cx="117036" cy="9808238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5" name="Shape 145"/>
          <p:cNvSpPr/>
          <p:nvPr/>
        </p:nvSpPr>
        <p:spPr>
          <a:xfrm>
            <a:off x="9549209" y="926675"/>
            <a:ext cx="4139738" cy="601981"/>
          </a:xfrm>
          <a:prstGeom prst="roundRect">
            <a:avLst>
              <a:gd name="adj" fmla="val 21646"/>
            </a:avLst>
          </a:prstGeom>
          <a:solidFill>
            <a:schemeClr val="accent6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6" name="Shape 146"/>
          <p:cNvSpPr/>
          <p:nvPr/>
        </p:nvSpPr>
        <p:spPr>
          <a:xfrm>
            <a:off x="9915963" y="1014787"/>
            <a:ext cx="5482899" cy="425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100">
                <a:solidFill>
                  <a:srgbClr val="FFFFFF"/>
                </a:solidFill>
                <a:latin typeface="Code Pro LC"/>
                <a:ea typeface="Code Pro LC"/>
                <a:cs typeface="Code Pro LC"/>
                <a:sym typeface="Code Pro LC"/>
              </a:defRPr>
            </a:lvl1pPr>
          </a:lstStyle>
          <a:p>
            <a:r>
              <a:rPr lang="en-US" dirty="0" smtClean="0"/>
              <a:t>USARB Dissemination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44699" y="772732"/>
            <a:ext cx="9259910" cy="62581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US" sz="3400" b="1" dirty="0" smtClean="0">
                <a:solidFill>
                  <a:schemeClr val="bg1"/>
                </a:solidFill>
              </a:rPr>
              <a:t>ADDITIONAL DISSEMINATION ACTIVITIES</a:t>
            </a:r>
            <a:endParaRPr kumimoji="0" lang="ru-RU" sz="34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86389" y="8409903"/>
            <a:ext cx="4893972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ro-RO" sz="2000" u="sng" dirty="0" smtClean="0">
                <a:hlinkClick r:id="rId3"/>
              </a:rPr>
              <a:t>https://www.facebook.com/usarb.balti/photos/pcb.2186161131615168/2186160341615247/?type=3&amp;theater</a:t>
            </a:r>
            <a:r>
              <a:rPr lang="en-GB" sz="2000" u="sng" dirty="0" smtClean="0"/>
              <a:t> </a:t>
            </a:r>
            <a:endParaRPr lang="ru-RU" sz="2000" dirty="0"/>
          </a:p>
        </p:txBody>
      </p:sp>
      <p:pic>
        <p:nvPicPr>
          <p:cNvPr id="29698" name="Picture 2" descr="C:\Users\Администратор\Desktop\azi\36913001_2186160348281913_8273706904593629184_n.jpg"/>
          <p:cNvPicPr>
            <a:picLocks noChangeAspect="1" noChangeArrowheads="1"/>
          </p:cNvPicPr>
          <p:nvPr/>
        </p:nvPicPr>
        <p:blipFill>
          <a:blip r:embed="rId4"/>
          <a:srcRect l="2308" t="36141" b="2944"/>
          <a:stretch>
            <a:fillRect/>
          </a:stretch>
        </p:blipFill>
        <p:spPr bwMode="auto">
          <a:xfrm>
            <a:off x="386367" y="1416676"/>
            <a:ext cx="7146344" cy="4056845"/>
          </a:xfrm>
          <a:prstGeom prst="rect">
            <a:avLst/>
          </a:prstGeom>
          <a:noFill/>
        </p:spPr>
      </p:pic>
      <p:pic>
        <p:nvPicPr>
          <p:cNvPr id="29700" name="Picture 4" descr="C:\Users\Администратор\Desktop\azi\36905973_2186160704948544_2718965120163119104_n.jpg"/>
          <p:cNvPicPr>
            <a:picLocks noChangeAspect="1" noChangeArrowheads="1"/>
          </p:cNvPicPr>
          <p:nvPr/>
        </p:nvPicPr>
        <p:blipFill>
          <a:blip r:embed="rId5"/>
          <a:srcRect l="1904" t="6221" b="5223"/>
          <a:stretch>
            <a:fillRect/>
          </a:stretch>
        </p:blipFill>
        <p:spPr bwMode="auto">
          <a:xfrm>
            <a:off x="7712677" y="1944710"/>
            <a:ext cx="4804155" cy="5782614"/>
          </a:xfrm>
          <a:prstGeom prst="rect">
            <a:avLst/>
          </a:prstGeom>
          <a:noFill/>
        </p:spPr>
      </p:pic>
      <p:pic>
        <p:nvPicPr>
          <p:cNvPr id="29699" name="Picture 3" descr="C:\Users\Администратор\Desktop\azi\36878483_2186160321615249_1583795767657627648_o.jpg"/>
          <p:cNvPicPr>
            <a:picLocks noChangeAspect="1" noChangeArrowheads="1"/>
          </p:cNvPicPr>
          <p:nvPr/>
        </p:nvPicPr>
        <p:blipFill>
          <a:blip r:embed="rId6"/>
          <a:srcRect t="15489" b="14273"/>
          <a:stretch>
            <a:fillRect/>
          </a:stretch>
        </p:blipFill>
        <p:spPr bwMode="auto">
          <a:xfrm>
            <a:off x="1841678" y="5114885"/>
            <a:ext cx="6873312" cy="31533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5206193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/>
        </p:nvSpPr>
        <p:spPr>
          <a:xfrm>
            <a:off x="12896231" y="-27319"/>
            <a:ext cx="117036" cy="9808238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5" name="Shape 145"/>
          <p:cNvSpPr/>
          <p:nvPr/>
        </p:nvSpPr>
        <p:spPr>
          <a:xfrm>
            <a:off x="9549209" y="926675"/>
            <a:ext cx="4139738" cy="601981"/>
          </a:xfrm>
          <a:prstGeom prst="roundRect">
            <a:avLst>
              <a:gd name="adj" fmla="val 21646"/>
            </a:avLst>
          </a:prstGeom>
          <a:solidFill>
            <a:schemeClr val="accent6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6" name="Shape 146"/>
          <p:cNvSpPr/>
          <p:nvPr/>
        </p:nvSpPr>
        <p:spPr>
          <a:xfrm>
            <a:off x="9915963" y="1014787"/>
            <a:ext cx="5482899" cy="425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100">
                <a:solidFill>
                  <a:srgbClr val="FFFFFF"/>
                </a:solidFill>
                <a:latin typeface="Code Pro LC"/>
                <a:ea typeface="Code Pro LC"/>
                <a:cs typeface="Code Pro LC"/>
                <a:sym typeface="Code Pro LC"/>
              </a:defRPr>
            </a:lvl1pPr>
          </a:lstStyle>
          <a:p>
            <a:r>
              <a:rPr lang="en-US" dirty="0" smtClean="0"/>
              <a:t>USARB Dissemination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12891" y="3129565"/>
            <a:ext cx="9259910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INDIVIDUAL DISSEMINATION CALENDAR</a:t>
            </a:r>
            <a:endParaRPr kumimoji="0" lang="ru-RU" sz="34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8397894"/>
              </p:ext>
            </p:extLst>
          </p:nvPr>
        </p:nvGraphicFramePr>
        <p:xfrm>
          <a:off x="1183746" y="4396030"/>
          <a:ext cx="11025426" cy="2141908"/>
        </p:xfrm>
        <a:graphic>
          <a:graphicData uri="http://schemas.openxmlformats.org/drawingml/2006/table">
            <a:tbl>
              <a:tblPr>
                <a:tableStyleId>{EEE7283C-3CF3-47DC-8721-378D4A62B228}</a:tableStyleId>
              </a:tblPr>
              <a:tblGrid>
                <a:gridCol w="1980018"/>
                <a:gridCol w="9045408"/>
              </a:tblGrid>
              <a:tr h="8800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/>
                        <a:t>Partner Name</a:t>
                      </a: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/>
                        <a:t>P4,  </a:t>
                      </a:r>
                      <a:r>
                        <a:rPr lang="en-US" sz="3600" i="1" dirty="0" err="1"/>
                        <a:t>Alecu</a:t>
                      </a:r>
                      <a:r>
                        <a:rPr lang="en-US" sz="3600" i="1" dirty="0"/>
                        <a:t> Russo </a:t>
                      </a:r>
                      <a:r>
                        <a:rPr lang="en-US" sz="3600" dirty="0"/>
                        <a:t>Balti State University (USARB)</a:t>
                      </a: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800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/>
                        <a:t>Period</a:t>
                      </a: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/>
                        <a:t>15/10/2018 - 14/10/2019</a:t>
                      </a: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206193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/>
        </p:nvSpPr>
        <p:spPr>
          <a:xfrm>
            <a:off x="12896231" y="-27319"/>
            <a:ext cx="117036" cy="9808238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5" name="Shape 145"/>
          <p:cNvSpPr/>
          <p:nvPr/>
        </p:nvSpPr>
        <p:spPr>
          <a:xfrm>
            <a:off x="9549209" y="926675"/>
            <a:ext cx="4139738" cy="601981"/>
          </a:xfrm>
          <a:prstGeom prst="roundRect">
            <a:avLst>
              <a:gd name="adj" fmla="val 21646"/>
            </a:avLst>
          </a:prstGeom>
          <a:solidFill>
            <a:schemeClr val="accent6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6" name="Shape 146"/>
          <p:cNvSpPr/>
          <p:nvPr/>
        </p:nvSpPr>
        <p:spPr>
          <a:xfrm>
            <a:off x="9915963" y="1014787"/>
            <a:ext cx="5482899" cy="425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100">
                <a:solidFill>
                  <a:srgbClr val="FFFFFF"/>
                </a:solidFill>
                <a:latin typeface="Code Pro LC"/>
                <a:ea typeface="Code Pro LC"/>
                <a:cs typeface="Code Pro LC"/>
                <a:sym typeface="Code Pro LC"/>
              </a:defRPr>
            </a:lvl1pPr>
          </a:lstStyle>
          <a:p>
            <a:r>
              <a:rPr lang="en-US" dirty="0" smtClean="0"/>
              <a:t>USARB Dissemination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09860" y="837126"/>
            <a:ext cx="5550794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INSTITUTIONAL LEVEL</a:t>
            </a:r>
            <a:endParaRPr lang="ru-RU" sz="3600" dirty="0">
              <a:solidFill>
                <a:schemeClr val="bg1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767424"/>
              </p:ext>
            </p:extLst>
          </p:nvPr>
        </p:nvGraphicFramePr>
        <p:xfrm>
          <a:off x="721216" y="2228047"/>
          <a:ext cx="11642501" cy="6246891"/>
        </p:xfrm>
        <a:graphic>
          <a:graphicData uri="http://schemas.openxmlformats.org/drawingml/2006/table">
            <a:tbl>
              <a:tblPr>
                <a:tableStyleId>{EEE7283C-3CF3-47DC-8721-378D4A62B228}</a:tableStyleId>
              </a:tblPr>
              <a:tblGrid>
                <a:gridCol w="11642501"/>
              </a:tblGrid>
              <a:tr h="5502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/>
                        <a:t>Institutional dissemination seminar/workshop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98230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/>
                        <a:t>Presentation of the activities of the project at meetings of the USARB administrative Council and USARB Administrative staff.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027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/>
                        <a:t>Presentation of the ELEVATE Project in the Europe Days 2019 at USARB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027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/>
                        <a:t>Workshop</a:t>
                      </a:r>
                      <a:r>
                        <a:rPr lang="en-US" sz="2800" dirty="0" smtClean="0"/>
                        <a:t>. Internationalization </a:t>
                      </a:r>
                      <a:r>
                        <a:rPr lang="en-US" sz="2800" dirty="0"/>
                        <a:t>and Quality of Education and Research.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027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/>
                        <a:t>The role of ICM in the USARB internationalization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02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MO" sz="2800" dirty="0"/>
                        <a:t>The Fair of </a:t>
                      </a:r>
                      <a:r>
                        <a:rPr lang="ro-MO" sz="2800" dirty="0" err="1"/>
                        <a:t>the</a:t>
                      </a:r>
                      <a:r>
                        <a:rPr lang="ro-MO" sz="2800" dirty="0"/>
                        <a:t> Erasmus + CBHE </a:t>
                      </a:r>
                      <a:r>
                        <a:rPr lang="ro-MO" sz="2800" dirty="0" err="1"/>
                        <a:t>projects</a:t>
                      </a:r>
                      <a:r>
                        <a:rPr lang="ro-MO" sz="2800" dirty="0"/>
                        <a:t> at USARB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6942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/>
                        <a:t>Dissemination of </a:t>
                      </a:r>
                      <a:r>
                        <a:rPr lang="en-GB" sz="2800"/>
                        <a:t>ELEVATE </a:t>
                      </a:r>
                      <a:r>
                        <a:rPr lang="en-US" sz="2800"/>
                        <a:t>project via </a:t>
                      </a:r>
                      <a:r>
                        <a:rPr lang="ro-MO" sz="2800"/>
                        <a:t>The Fair of the Erasmus + CBHE projects at USARB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02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/>
                        <a:t>ELEVATE Institutional electronic Newspaper N 3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02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/>
                        <a:t>Permanent update a ELEVATE project page on the USARB website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206193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/>
        </p:nvSpPr>
        <p:spPr>
          <a:xfrm>
            <a:off x="12896231" y="-27319"/>
            <a:ext cx="117036" cy="9808238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5" name="Shape 145"/>
          <p:cNvSpPr/>
          <p:nvPr/>
        </p:nvSpPr>
        <p:spPr>
          <a:xfrm>
            <a:off x="9549209" y="926675"/>
            <a:ext cx="4139738" cy="601981"/>
          </a:xfrm>
          <a:prstGeom prst="roundRect">
            <a:avLst>
              <a:gd name="adj" fmla="val 21646"/>
            </a:avLst>
          </a:prstGeom>
          <a:solidFill>
            <a:schemeClr val="accent6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6" name="Shape 146"/>
          <p:cNvSpPr/>
          <p:nvPr/>
        </p:nvSpPr>
        <p:spPr>
          <a:xfrm>
            <a:off x="9915963" y="1014787"/>
            <a:ext cx="5482899" cy="425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100">
                <a:solidFill>
                  <a:srgbClr val="FFFFFF"/>
                </a:solidFill>
                <a:latin typeface="Code Pro LC"/>
                <a:ea typeface="Code Pro LC"/>
                <a:cs typeface="Code Pro LC"/>
                <a:sym typeface="Code Pro LC"/>
              </a:defRPr>
            </a:lvl1pPr>
          </a:lstStyle>
          <a:p>
            <a:r>
              <a:rPr lang="en-US" dirty="0" smtClean="0"/>
              <a:t>USARB Dissemination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09860" y="837126"/>
            <a:ext cx="5550794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NATIONAL</a:t>
            </a:r>
            <a:r>
              <a:rPr lang="en-US" sz="3600" b="1" dirty="0" smtClean="0"/>
              <a:t> </a:t>
            </a:r>
            <a:r>
              <a:rPr lang="en-US" sz="3600" b="1" dirty="0" smtClean="0">
                <a:solidFill>
                  <a:schemeClr val="bg1"/>
                </a:solidFill>
              </a:rPr>
              <a:t>LEVEL</a:t>
            </a:r>
            <a:endParaRPr lang="ru-RU" sz="3600" dirty="0">
              <a:solidFill>
                <a:schemeClr val="bg1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257715"/>
              </p:ext>
            </p:extLst>
          </p:nvPr>
        </p:nvGraphicFramePr>
        <p:xfrm>
          <a:off x="914400" y="2537138"/>
          <a:ext cx="11410682" cy="5608320"/>
        </p:xfrm>
        <a:graphic>
          <a:graphicData uri="http://schemas.openxmlformats.org/drawingml/2006/table">
            <a:tbl>
              <a:tblPr>
                <a:tableStyleId>{EEE7283C-3CF3-47DC-8721-378D4A62B228}</a:tableStyleId>
              </a:tblPr>
              <a:tblGrid>
                <a:gridCol w="11410682"/>
              </a:tblGrid>
              <a:tr h="5048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 noProof="0" dirty="0" smtClean="0"/>
                        <a:t>Information days and public appearances</a:t>
                      </a:r>
                      <a:endParaRPr lang="en-GB" sz="3200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5048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 noProof="0" smtClean="0"/>
                        <a:t>Presentation of the ELEVATE Project in the days of Europe.</a:t>
                      </a:r>
                      <a:endParaRPr lang="en-GB" sz="32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48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 noProof="0" smtClean="0"/>
                        <a:t>National Conferences/ Workshops/ Seminars</a:t>
                      </a:r>
                      <a:endParaRPr lang="en-GB" sz="32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8706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 noProof="0" dirty="0" smtClean="0"/>
                        <a:t>Participation in National Conferences / Workshops / Seminars on topics related to the process of internationalization of Higher Education in Moldova</a:t>
                      </a:r>
                      <a:endParaRPr lang="en-GB" sz="3200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48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 noProof="0" smtClean="0"/>
                        <a:t>Mass-media appearance (TV, radio, articles in mass-media)</a:t>
                      </a:r>
                      <a:endParaRPr lang="en-GB" sz="32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5145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 noProof="0" dirty="0" smtClean="0"/>
                        <a:t>Interviews / press releases on topics related to the consolidation of the processes of internationalization of Higher Education in Moldova through the ELEVATE project</a:t>
                      </a:r>
                      <a:endParaRPr lang="en-GB" sz="3200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206193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/>
        </p:nvSpPr>
        <p:spPr>
          <a:xfrm>
            <a:off x="12896231" y="-27319"/>
            <a:ext cx="117036" cy="9808238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5" name="Shape 145"/>
          <p:cNvSpPr/>
          <p:nvPr/>
        </p:nvSpPr>
        <p:spPr>
          <a:xfrm>
            <a:off x="9549209" y="926675"/>
            <a:ext cx="4139738" cy="601981"/>
          </a:xfrm>
          <a:prstGeom prst="roundRect">
            <a:avLst>
              <a:gd name="adj" fmla="val 21646"/>
            </a:avLst>
          </a:prstGeom>
          <a:solidFill>
            <a:schemeClr val="accent6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6" name="Shape 146"/>
          <p:cNvSpPr/>
          <p:nvPr/>
        </p:nvSpPr>
        <p:spPr>
          <a:xfrm>
            <a:off x="9915963" y="1014787"/>
            <a:ext cx="5482899" cy="425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100">
                <a:solidFill>
                  <a:srgbClr val="FFFFFF"/>
                </a:solidFill>
                <a:latin typeface="Code Pro LC"/>
                <a:ea typeface="Code Pro LC"/>
                <a:cs typeface="Code Pro LC"/>
                <a:sym typeface="Code Pro LC"/>
              </a:defRPr>
            </a:lvl1pPr>
          </a:lstStyle>
          <a:p>
            <a:r>
              <a:rPr lang="en-US" dirty="0" smtClean="0"/>
              <a:t>USARB Dissemination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09860" y="837126"/>
            <a:ext cx="5550794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INTERNATIONAL</a:t>
            </a:r>
            <a:r>
              <a:rPr lang="en-US" sz="3600" b="1" dirty="0" smtClean="0"/>
              <a:t> </a:t>
            </a:r>
            <a:r>
              <a:rPr lang="en-US" sz="3600" b="1" dirty="0" smtClean="0">
                <a:solidFill>
                  <a:schemeClr val="bg1"/>
                </a:solidFill>
              </a:rPr>
              <a:t>LEVEL</a:t>
            </a:r>
            <a:endParaRPr lang="ru-RU" sz="3600" dirty="0">
              <a:solidFill>
                <a:schemeClr val="bg1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9935100"/>
              </p:ext>
            </p:extLst>
          </p:nvPr>
        </p:nvGraphicFramePr>
        <p:xfrm>
          <a:off x="901521" y="3850782"/>
          <a:ext cx="10934163" cy="3114104"/>
        </p:xfrm>
        <a:graphic>
          <a:graphicData uri="http://schemas.openxmlformats.org/drawingml/2006/table">
            <a:tbl>
              <a:tblPr>
                <a:tableStyleId>{EEE7283C-3CF3-47DC-8721-378D4A62B228}</a:tableStyleId>
              </a:tblPr>
              <a:tblGrid>
                <a:gridCol w="10934163"/>
              </a:tblGrid>
              <a:tr h="5459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/>
                        <a:t>International Conference/Articles</a:t>
                      </a: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4503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600" noProof="0" dirty="0" smtClean="0"/>
                        <a:t>Participation in International Conferences / Workshops / Seminars on topics related to the process of internationalization of Higher Education in Moldova</a:t>
                      </a:r>
                      <a:endParaRPr lang="en-GB" sz="3600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206193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/>
        </p:nvSpPr>
        <p:spPr>
          <a:xfrm>
            <a:off x="12896231" y="-27319"/>
            <a:ext cx="117036" cy="9808238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5" name="Shape 145"/>
          <p:cNvSpPr/>
          <p:nvPr/>
        </p:nvSpPr>
        <p:spPr>
          <a:xfrm>
            <a:off x="9549209" y="926675"/>
            <a:ext cx="4139738" cy="601981"/>
          </a:xfrm>
          <a:prstGeom prst="roundRect">
            <a:avLst>
              <a:gd name="adj" fmla="val 21646"/>
            </a:avLst>
          </a:prstGeom>
          <a:solidFill>
            <a:schemeClr val="accent6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6" name="Shape 146"/>
          <p:cNvSpPr/>
          <p:nvPr/>
        </p:nvSpPr>
        <p:spPr>
          <a:xfrm>
            <a:off x="9915963" y="1014787"/>
            <a:ext cx="5482899" cy="425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100">
                <a:solidFill>
                  <a:srgbClr val="FFFFFF"/>
                </a:solidFill>
                <a:latin typeface="Code Pro LC"/>
                <a:ea typeface="Code Pro LC"/>
                <a:cs typeface="Code Pro LC"/>
                <a:sym typeface="Code Pro LC"/>
              </a:defRPr>
            </a:lvl1pPr>
          </a:lstStyle>
          <a:p>
            <a:r>
              <a:rPr lang="en-US" dirty="0" smtClean="0"/>
              <a:t>USARB Dissemination</a:t>
            </a:r>
            <a:endParaRPr lang="en-US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639269"/>
              </p:ext>
            </p:extLst>
          </p:nvPr>
        </p:nvGraphicFramePr>
        <p:xfrm>
          <a:off x="901521" y="1745674"/>
          <a:ext cx="10934163" cy="4149344"/>
        </p:xfrm>
        <a:graphic>
          <a:graphicData uri="http://schemas.openxmlformats.org/drawingml/2006/table">
            <a:tbl>
              <a:tblPr>
                <a:tableStyleId>{EEE7283C-3CF3-47DC-8721-378D4A62B228}</a:tableStyleId>
              </a:tblPr>
              <a:tblGrid>
                <a:gridCol w="10934163"/>
              </a:tblGrid>
              <a:tr h="12055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943826">
                <a:tc>
                  <a:txBody>
                    <a:bodyPr/>
                    <a:lstStyle/>
                    <a:p>
                      <a:pPr lvl="0" indent="-241300" algn="ctr">
                        <a:buClr>
                          <a:srgbClr val="000000"/>
                        </a:buClr>
                        <a:buSzPts val="3800"/>
                      </a:pPr>
                      <a:endParaRPr lang="en-US" sz="5400" dirty="0" smtClean="0"/>
                    </a:p>
                    <a:p>
                      <a:pPr lvl="0" indent="-241300" algn="ctr">
                        <a:buClr>
                          <a:srgbClr val="000000"/>
                        </a:buClr>
                        <a:buSzPts val="3800"/>
                      </a:pPr>
                      <a:r>
                        <a:rPr lang="en-US" sz="5400" dirty="0" smtClean="0"/>
                        <a:t>Thank you for your attention !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168654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/>
        </p:nvSpPr>
        <p:spPr>
          <a:xfrm>
            <a:off x="12896231" y="-27319"/>
            <a:ext cx="117036" cy="9808238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5" name="Shape 145"/>
          <p:cNvSpPr/>
          <p:nvPr/>
        </p:nvSpPr>
        <p:spPr>
          <a:xfrm>
            <a:off x="9549209" y="926675"/>
            <a:ext cx="4139738" cy="601981"/>
          </a:xfrm>
          <a:prstGeom prst="roundRect">
            <a:avLst>
              <a:gd name="adj" fmla="val 21646"/>
            </a:avLst>
          </a:prstGeom>
          <a:solidFill>
            <a:schemeClr val="accent6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6" name="Shape 146"/>
          <p:cNvSpPr/>
          <p:nvPr/>
        </p:nvSpPr>
        <p:spPr>
          <a:xfrm>
            <a:off x="9915963" y="1014787"/>
            <a:ext cx="5482899" cy="425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100">
                <a:solidFill>
                  <a:srgbClr val="FFFFFF"/>
                </a:solidFill>
                <a:latin typeface="Code Pro LC"/>
                <a:ea typeface="Code Pro LC"/>
                <a:cs typeface="Code Pro LC"/>
                <a:sym typeface="Code Pro LC"/>
              </a:defRPr>
            </a:lvl1pPr>
          </a:lstStyle>
          <a:p>
            <a:r>
              <a:rPr lang="en-US" dirty="0" smtClean="0"/>
              <a:t>USARB Dissemination </a:t>
            </a:r>
            <a:endParaRPr lang="en-US" dirty="0"/>
          </a:p>
        </p:txBody>
      </p:sp>
      <p:pic>
        <p:nvPicPr>
          <p:cNvPr id="3074" name="Picture 2" descr="Image may contain: 1 person, sitting, table, screen and indoo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480" y="398427"/>
            <a:ext cx="8905128" cy="4330815"/>
          </a:xfrm>
          <a:prstGeom prst="rect">
            <a:avLst/>
          </a:prstGeom>
          <a:noFill/>
        </p:spPr>
      </p:pic>
      <p:pic>
        <p:nvPicPr>
          <p:cNvPr id="3079" name="Picture 7" descr="C:\Users\Администратор\Desktop\azi\31719968_1677013629020332_2104763150199947264_o.jpg"/>
          <p:cNvPicPr>
            <a:picLocks noChangeAspect="1" noChangeArrowheads="1"/>
          </p:cNvPicPr>
          <p:nvPr/>
        </p:nvPicPr>
        <p:blipFill>
          <a:blip r:embed="rId4"/>
          <a:srcRect t="42690"/>
          <a:stretch>
            <a:fillRect/>
          </a:stretch>
        </p:blipFill>
        <p:spPr bwMode="auto">
          <a:xfrm>
            <a:off x="5168722" y="3580327"/>
            <a:ext cx="7320924" cy="3146737"/>
          </a:xfrm>
          <a:prstGeom prst="rect">
            <a:avLst/>
          </a:prstGeom>
          <a:noFill/>
        </p:spPr>
      </p:pic>
      <p:pic>
        <p:nvPicPr>
          <p:cNvPr id="3080" name="Picture 8" descr="C:\Users\Администратор\Desktop\azi\31675852_1677013382353690_5763974676783038464_o.jpg"/>
          <p:cNvPicPr>
            <a:picLocks noChangeAspect="1" noChangeArrowheads="1"/>
          </p:cNvPicPr>
          <p:nvPr/>
        </p:nvPicPr>
        <p:blipFill>
          <a:blip r:embed="rId5"/>
          <a:srcRect t="26464"/>
          <a:stretch>
            <a:fillRect/>
          </a:stretch>
        </p:blipFill>
        <p:spPr bwMode="auto">
          <a:xfrm>
            <a:off x="875764" y="4713668"/>
            <a:ext cx="6188197" cy="34129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1359578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/>
        </p:nvSpPr>
        <p:spPr>
          <a:xfrm>
            <a:off x="12896231" y="-27319"/>
            <a:ext cx="117036" cy="9808238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5" name="Shape 145"/>
          <p:cNvSpPr/>
          <p:nvPr/>
        </p:nvSpPr>
        <p:spPr>
          <a:xfrm>
            <a:off x="9549209" y="926675"/>
            <a:ext cx="4139738" cy="601981"/>
          </a:xfrm>
          <a:prstGeom prst="roundRect">
            <a:avLst>
              <a:gd name="adj" fmla="val 21646"/>
            </a:avLst>
          </a:prstGeom>
          <a:solidFill>
            <a:schemeClr val="accent6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6" name="Shape 146"/>
          <p:cNvSpPr/>
          <p:nvPr/>
        </p:nvSpPr>
        <p:spPr>
          <a:xfrm>
            <a:off x="9915963" y="1014787"/>
            <a:ext cx="5482899" cy="425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100">
                <a:solidFill>
                  <a:srgbClr val="FFFFFF"/>
                </a:solidFill>
                <a:latin typeface="Code Pro LC"/>
                <a:ea typeface="Code Pro LC"/>
                <a:cs typeface="Code Pro LC"/>
                <a:sym typeface="Code Pro LC"/>
              </a:defRPr>
            </a:lvl1pPr>
          </a:lstStyle>
          <a:p>
            <a:r>
              <a:rPr lang="en-US" dirty="0" smtClean="0"/>
              <a:t>USARB Dissemination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57589" y="759854"/>
            <a:ext cx="7237926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DISSEMINATION ACTIVITY II</a:t>
            </a:r>
            <a:endParaRPr kumimoji="0" lang="ru-RU" sz="36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220515"/>
              </p:ext>
            </p:extLst>
          </p:nvPr>
        </p:nvGraphicFramePr>
        <p:xfrm>
          <a:off x="1571223" y="1751527"/>
          <a:ext cx="10612191" cy="6235882"/>
        </p:xfrm>
        <a:graphic>
          <a:graphicData uri="http://schemas.openxmlformats.org/drawingml/2006/table">
            <a:tbl>
              <a:tblPr>
                <a:tableStyleId>{EEE7283C-3CF3-47DC-8721-378D4A62B228}</a:tableStyleId>
              </a:tblPr>
              <a:tblGrid>
                <a:gridCol w="3698204"/>
                <a:gridCol w="6913987"/>
              </a:tblGrid>
              <a:tr h="19074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/>
                        <a:t>Dissemination activity </a:t>
                      </a:r>
                      <a:br>
                        <a:rPr lang="en-US" sz="2000" dirty="0"/>
                      </a:br>
                      <a:r>
                        <a:rPr lang="en-US" sz="2000" dirty="0"/>
                        <a:t>(e.g. workshop, conference, exhibition, etc.)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/>
                        <a:t>International</a:t>
                      </a:r>
                      <a:r>
                        <a:rPr lang="en-US" sz="2000" kern="1800" dirty="0"/>
                        <a:t> Workshop: Double degree and internationalization of the </a:t>
                      </a:r>
                      <a:r>
                        <a:rPr lang="en-US" sz="2000" kern="1800" dirty="0" err="1"/>
                        <a:t>moldovan</a:t>
                      </a:r>
                      <a:r>
                        <a:rPr lang="en-US" sz="2000" kern="1800" dirty="0"/>
                        <a:t> HEIs. </a:t>
                      </a:r>
                      <a:endParaRPr lang="ru-RU" sz="200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800" dirty="0"/>
                        <a:t>within</a:t>
                      </a:r>
                      <a:endParaRPr lang="ru-RU" sz="2000" dirty="0"/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800" dirty="0"/>
                        <a:t>TRIANGLE 2018- </a:t>
                      </a:r>
                      <a:r>
                        <a:rPr lang="en-US" sz="2000" dirty="0"/>
                        <a:t>4</a:t>
                      </a:r>
                      <a:r>
                        <a:rPr lang="en-US" sz="2000" baseline="30000" dirty="0"/>
                        <a:t>th</a:t>
                      </a:r>
                      <a:r>
                        <a:rPr lang="en-US" sz="2000" dirty="0"/>
                        <a:t> Edition. International Scientific and Practical Forum "Fostering Knowledge Triangle In Moldova”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358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/>
                        <a:t>Date and place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/>
                        <a:t>27  April 2018</a:t>
                      </a:r>
                      <a:endParaRPr lang="ru-RU" sz="2000" dirty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/>
                        <a:t>TEKWILL, Technical University of Moldova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716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/>
                        <a:t>Name and title of the person participated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000" b="1" dirty="0" err="1"/>
                        <a:t>Valentina</a:t>
                      </a:r>
                      <a:r>
                        <a:rPr lang="en-US" sz="2000" b="1" dirty="0"/>
                        <a:t> PRITCAN</a:t>
                      </a:r>
                      <a:r>
                        <a:rPr lang="en-US" sz="2000" dirty="0"/>
                        <a:t>, PhD, Associate Professor, institutional project coordinator;</a:t>
                      </a:r>
                      <a:endParaRPr lang="ru-RU" sz="2000" dirty="0"/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000" b="1" dirty="0"/>
                        <a:t>Svetlana MELNIC</a:t>
                      </a:r>
                      <a:r>
                        <a:rPr lang="en-US" sz="2000" dirty="0"/>
                        <a:t>, International Officer, Department of International Relations, USARB.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253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/>
                        <a:t>Attachment: please attach any material used (presentation, leaflet, project description, photos etc.)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000" u="sng" dirty="0">
                          <a:hlinkClick r:id="rId3"/>
                        </a:rPr>
                        <a:t>http://www.triangle.md/assets/triangle-2018-programme.pdf</a:t>
                      </a:r>
                      <a:endParaRPr lang="ru-RU" sz="2000" dirty="0"/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000" u="sng" dirty="0">
                          <a:hlinkClick r:id="rId4"/>
                        </a:rPr>
                        <a:t>http://www.old.usarb.md/evenimente/articol/evenimentele-proiectului-elevate-in-cadrul-forumului-triangle-2018/</a:t>
                      </a:r>
                      <a:endParaRPr lang="ru-RU" sz="2000" dirty="0"/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000" u="sng" dirty="0">
                          <a:hlinkClick r:id="rId5"/>
                        </a:rPr>
                        <a:t>https://www.facebook.com/universitatea.alecu.russo/posts/1677014322353596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206193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/>
        </p:nvSpPr>
        <p:spPr>
          <a:xfrm>
            <a:off x="12896231" y="-27319"/>
            <a:ext cx="117036" cy="9808238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5" name="Shape 145"/>
          <p:cNvSpPr/>
          <p:nvPr/>
        </p:nvSpPr>
        <p:spPr>
          <a:xfrm>
            <a:off x="9549209" y="926675"/>
            <a:ext cx="4139738" cy="601981"/>
          </a:xfrm>
          <a:prstGeom prst="roundRect">
            <a:avLst>
              <a:gd name="adj" fmla="val 21646"/>
            </a:avLst>
          </a:prstGeom>
          <a:solidFill>
            <a:schemeClr val="accent6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6" name="Shape 146"/>
          <p:cNvSpPr/>
          <p:nvPr/>
        </p:nvSpPr>
        <p:spPr>
          <a:xfrm>
            <a:off x="9915963" y="1014787"/>
            <a:ext cx="5482899" cy="425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100">
                <a:solidFill>
                  <a:srgbClr val="FFFFFF"/>
                </a:solidFill>
                <a:latin typeface="Code Pro LC"/>
                <a:ea typeface="Code Pro LC"/>
                <a:cs typeface="Code Pro LC"/>
                <a:sym typeface="Code Pro LC"/>
              </a:defRPr>
            </a:lvl1pPr>
          </a:lstStyle>
          <a:p>
            <a:r>
              <a:rPr lang="en-US" dirty="0" smtClean="0"/>
              <a:t>USARB Dissemination</a:t>
            </a:r>
            <a:endParaRPr lang="en-US" dirty="0"/>
          </a:p>
        </p:txBody>
      </p:sp>
      <p:pic>
        <p:nvPicPr>
          <p:cNvPr id="1025" name="Picture 1" descr="C:\Users\Администратор\Desktop\azi\31732176_1677013842353644_5489266897788600320_n.jpg"/>
          <p:cNvPicPr>
            <a:picLocks noChangeAspect="1" noChangeArrowheads="1"/>
          </p:cNvPicPr>
          <p:nvPr/>
        </p:nvPicPr>
        <p:blipFill>
          <a:blip r:embed="rId3"/>
          <a:srcRect l="9538" t="22066" b="1350"/>
          <a:stretch>
            <a:fillRect/>
          </a:stretch>
        </p:blipFill>
        <p:spPr bwMode="auto">
          <a:xfrm>
            <a:off x="8333509" y="2334588"/>
            <a:ext cx="4671291" cy="5602310"/>
          </a:xfrm>
          <a:prstGeom prst="rect">
            <a:avLst/>
          </a:prstGeom>
          <a:noFill/>
        </p:spPr>
      </p:pic>
      <p:pic>
        <p:nvPicPr>
          <p:cNvPr id="1026" name="Picture 2" descr="C:\Users\Администратор\Desktop\azi\31776077_1677013782353650_7905673136979312640_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4697" y="186743"/>
            <a:ext cx="6808632" cy="5106474"/>
          </a:xfrm>
          <a:prstGeom prst="rect">
            <a:avLst/>
          </a:prstGeom>
          <a:noFill/>
        </p:spPr>
      </p:pic>
      <p:pic>
        <p:nvPicPr>
          <p:cNvPr id="1029" name="Picture 5" descr="C:\Users\Администратор\Desktop\azi\31712122_1677013719020323_1061772226887417856_o.jpg"/>
          <p:cNvPicPr>
            <a:picLocks noChangeAspect="1" noChangeArrowheads="1"/>
          </p:cNvPicPr>
          <p:nvPr/>
        </p:nvPicPr>
        <p:blipFill>
          <a:blip r:embed="rId5"/>
          <a:srcRect t="33211" b="5529"/>
          <a:stretch>
            <a:fillRect/>
          </a:stretch>
        </p:blipFill>
        <p:spPr bwMode="auto">
          <a:xfrm>
            <a:off x="231821" y="4584880"/>
            <a:ext cx="7675743" cy="3526633"/>
          </a:xfrm>
          <a:prstGeom prst="rect">
            <a:avLst/>
          </a:prstGeom>
          <a:noFill/>
        </p:spPr>
      </p:pic>
      <p:pic>
        <p:nvPicPr>
          <p:cNvPr id="9" name="Рисунок 8" descr="C:\Users\Cristina\Desktop\31400981_1647860708642934_7801781399962255360_n (1)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692" y="0"/>
            <a:ext cx="4861528" cy="45848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40911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/>
        </p:nvSpPr>
        <p:spPr>
          <a:xfrm>
            <a:off x="12896231" y="-27319"/>
            <a:ext cx="117036" cy="9808238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5" name="Shape 145"/>
          <p:cNvSpPr/>
          <p:nvPr/>
        </p:nvSpPr>
        <p:spPr>
          <a:xfrm>
            <a:off x="9549209" y="926675"/>
            <a:ext cx="4139738" cy="601981"/>
          </a:xfrm>
          <a:prstGeom prst="roundRect">
            <a:avLst>
              <a:gd name="adj" fmla="val 21646"/>
            </a:avLst>
          </a:prstGeom>
          <a:solidFill>
            <a:schemeClr val="accent6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6" name="Shape 146"/>
          <p:cNvSpPr/>
          <p:nvPr/>
        </p:nvSpPr>
        <p:spPr>
          <a:xfrm>
            <a:off x="9915963" y="1014787"/>
            <a:ext cx="5482899" cy="425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100">
                <a:solidFill>
                  <a:srgbClr val="FFFFFF"/>
                </a:solidFill>
                <a:latin typeface="Code Pro LC"/>
                <a:ea typeface="Code Pro LC"/>
                <a:cs typeface="Code Pro LC"/>
                <a:sym typeface="Code Pro LC"/>
              </a:defRPr>
            </a:lvl1pPr>
          </a:lstStyle>
          <a:p>
            <a:r>
              <a:rPr lang="en-US" dirty="0" smtClean="0"/>
              <a:t>USARB Dissemination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57589" y="759854"/>
            <a:ext cx="7237926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DISSEMINATION ACTIVITY III</a:t>
            </a:r>
            <a:endParaRPr kumimoji="0" lang="ru-RU" sz="36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558344" y="1712890"/>
          <a:ext cx="10895525" cy="6485955"/>
        </p:xfrm>
        <a:graphic>
          <a:graphicData uri="http://schemas.openxmlformats.org/drawingml/2006/table">
            <a:tbl>
              <a:tblPr>
                <a:tableStyleId>{EEE7283C-3CF3-47DC-8721-378D4A62B228}</a:tableStyleId>
              </a:tblPr>
              <a:tblGrid>
                <a:gridCol w="3992450"/>
                <a:gridCol w="6903075"/>
              </a:tblGrid>
              <a:tr h="14248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/>
                        <a:t>Dissemination activity </a:t>
                      </a:r>
                      <a:br>
                        <a:rPr lang="en-US" sz="2000" dirty="0"/>
                      </a:br>
                      <a:r>
                        <a:rPr lang="en-US" sz="2000" dirty="0"/>
                        <a:t>(e.g. workshop, conference, exhibition, etc.)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/>
                        <a:t>Presentation of the ELEVATE Project in the Europe Days 2018 at USARB. </a:t>
                      </a:r>
                      <a:r>
                        <a:rPr lang="en-GB" sz="2000"/>
                        <a:t>Information Seminar on Erasmus + projects, KA2, implemented with USARB participation.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757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/>
                        <a:t>Date and place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/>
                        <a:t>May 24th, 2018</a:t>
                      </a:r>
                      <a:endParaRPr lang="ru-RU" sz="2000"/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/>
                        <a:t>Alecu Russo Balti State University (USARB)  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548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/>
                        <a:t>Name and title of the person participated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000" b="1" dirty="0" err="1"/>
                        <a:t>Valentina</a:t>
                      </a:r>
                      <a:r>
                        <a:rPr lang="en-US" sz="2000" b="1" dirty="0"/>
                        <a:t> PRITCAN</a:t>
                      </a:r>
                      <a:r>
                        <a:rPr lang="en-US" sz="2000" dirty="0"/>
                        <a:t>, PhD, Associate Professor, institutional project coordinator.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195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/>
                        <a:t>Attachment: please attach any material used (presentation, leaflet, project description, photos etc.)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/>
                        <a:t>USARB web </a:t>
                      </a:r>
                      <a:r>
                        <a:rPr lang="de-DE" sz="2000" dirty="0" err="1"/>
                        <a:t>page</a:t>
                      </a:r>
                      <a:r>
                        <a:rPr lang="de-DE" sz="2000" dirty="0"/>
                        <a:t>: </a:t>
                      </a:r>
                      <a:endParaRPr lang="ru-RU" sz="2000" dirty="0"/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e-DE" sz="2000" u="sng" dirty="0">
                          <a:hlinkClick r:id="rId3"/>
                        </a:rPr>
                        <a:t>http://www.old.usarb.md/evenimente/articol/proiecte-erasmus-cu-implicarea-usarb/</a:t>
                      </a:r>
                      <a:endParaRPr lang="ru-RU" sz="2000" dirty="0"/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e-DE" sz="2000" u="sng" dirty="0">
                          <a:hlinkClick r:id="rId4"/>
                        </a:rPr>
                        <a:t>http://www.old.usarb.md/evenimente/articol/activitati-dedicate-zilei-europei/</a:t>
                      </a:r>
                      <a:endParaRPr lang="ru-RU" sz="2000" dirty="0"/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e-DE" sz="2000" u="sng" dirty="0">
                          <a:hlinkClick r:id="rId5"/>
                        </a:rPr>
                        <a:t>http://www.old.usarb.md/fileadmin/2018_Avize/Ziua_Europei_2018__1_.pdf</a:t>
                      </a:r>
                      <a:endParaRPr lang="ru-RU" sz="2000" dirty="0"/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/>
                        <a:t>USARB </a:t>
                      </a:r>
                      <a:r>
                        <a:rPr lang="en-US" sz="2000" dirty="0" err="1"/>
                        <a:t>Facebook</a:t>
                      </a:r>
                      <a:r>
                        <a:rPr lang="en-US" sz="2000" dirty="0"/>
                        <a:t> page:</a:t>
                      </a:r>
                      <a:endParaRPr lang="ru-RU" sz="2000" dirty="0"/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000" u="sng" dirty="0">
                          <a:hlinkClick r:id="rId6"/>
                        </a:rPr>
                        <a:t>https://www.facebook.com/usarb.balti/photos/pcb.2152723488292266/2152723261625622/?type=3&amp;theater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206193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/>
        </p:nvSpPr>
        <p:spPr>
          <a:xfrm>
            <a:off x="12896231" y="-27319"/>
            <a:ext cx="117036" cy="9808238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5" name="Shape 145"/>
          <p:cNvSpPr/>
          <p:nvPr/>
        </p:nvSpPr>
        <p:spPr>
          <a:xfrm>
            <a:off x="9549209" y="926675"/>
            <a:ext cx="4139738" cy="601981"/>
          </a:xfrm>
          <a:prstGeom prst="roundRect">
            <a:avLst>
              <a:gd name="adj" fmla="val 21646"/>
            </a:avLst>
          </a:prstGeom>
          <a:solidFill>
            <a:schemeClr val="accent6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6" name="Shape 146"/>
          <p:cNvSpPr/>
          <p:nvPr/>
        </p:nvSpPr>
        <p:spPr>
          <a:xfrm>
            <a:off x="9915963" y="1014787"/>
            <a:ext cx="5482899" cy="425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100">
                <a:solidFill>
                  <a:srgbClr val="FFFFFF"/>
                </a:solidFill>
                <a:latin typeface="Code Pro LC"/>
                <a:ea typeface="Code Pro LC"/>
                <a:cs typeface="Code Pro LC"/>
                <a:sym typeface="Code Pro LC"/>
              </a:defRPr>
            </a:lvl1pPr>
          </a:lstStyle>
          <a:p>
            <a:r>
              <a:rPr lang="en-US" dirty="0" smtClean="0"/>
              <a:t>USARB Dissemination</a:t>
            </a:r>
            <a:endParaRPr lang="en-US" dirty="0"/>
          </a:p>
        </p:txBody>
      </p:sp>
      <p:pic>
        <p:nvPicPr>
          <p:cNvPr id="18435" name="Picture 3" descr="C:\Users\Администратор\Desktop\azi\33902506_2152723188292296_5920201165827473408_o.jpg"/>
          <p:cNvPicPr>
            <a:picLocks noChangeAspect="1" noChangeArrowheads="1"/>
          </p:cNvPicPr>
          <p:nvPr/>
        </p:nvPicPr>
        <p:blipFill>
          <a:blip r:embed="rId3"/>
          <a:srcRect l="4555" t="15581" r="7603"/>
          <a:stretch>
            <a:fillRect/>
          </a:stretch>
        </p:blipFill>
        <p:spPr bwMode="auto">
          <a:xfrm>
            <a:off x="309095" y="373486"/>
            <a:ext cx="9005436" cy="6490953"/>
          </a:xfrm>
          <a:prstGeom prst="rect">
            <a:avLst/>
          </a:prstGeom>
          <a:noFill/>
        </p:spPr>
      </p:pic>
      <p:pic>
        <p:nvPicPr>
          <p:cNvPr id="18434" name="Picture 2" descr="C:\Users\Администратор\Desktop\azi\33873858_2152723284958953_1464089591689510912_o.jpg"/>
          <p:cNvPicPr>
            <a:picLocks noChangeAspect="1" noChangeArrowheads="1"/>
          </p:cNvPicPr>
          <p:nvPr/>
        </p:nvPicPr>
        <p:blipFill>
          <a:blip r:embed="rId4"/>
          <a:srcRect t="26887"/>
          <a:stretch>
            <a:fillRect/>
          </a:stretch>
        </p:blipFill>
        <p:spPr bwMode="auto">
          <a:xfrm>
            <a:off x="5228823" y="4199844"/>
            <a:ext cx="6789397" cy="39438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5206193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/>
        </p:nvSpPr>
        <p:spPr>
          <a:xfrm>
            <a:off x="12896231" y="-27319"/>
            <a:ext cx="117036" cy="9808238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5" name="Shape 145"/>
          <p:cNvSpPr/>
          <p:nvPr/>
        </p:nvSpPr>
        <p:spPr>
          <a:xfrm>
            <a:off x="9549209" y="926675"/>
            <a:ext cx="4139738" cy="601981"/>
          </a:xfrm>
          <a:prstGeom prst="roundRect">
            <a:avLst>
              <a:gd name="adj" fmla="val 21646"/>
            </a:avLst>
          </a:prstGeom>
          <a:solidFill>
            <a:schemeClr val="accent6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6" name="Shape 146"/>
          <p:cNvSpPr/>
          <p:nvPr/>
        </p:nvSpPr>
        <p:spPr>
          <a:xfrm>
            <a:off x="9915963" y="1014787"/>
            <a:ext cx="5482899" cy="425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100">
                <a:solidFill>
                  <a:srgbClr val="FFFFFF"/>
                </a:solidFill>
                <a:latin typeface="Code Pro LC"/>
                <a:ea typeface="Code Pro LC"/>
                <a:cs typeface="Code Pro LC"/>
                <a:sym typeface="Code Pro LC"/>
              </a:defRPr>
            </a:lvl1pPr>
          </a:lstStyle>
          <a:p>
            <a:r>
              <a:rPr lang="en-US" dirty="0" smtClean="0"/>
              <a:t>USARB Dissemination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57589" y="759854"/>
            <a:ext cx="7237926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DISSEMINATION ACTIVITY IV</a:t>
            </a:r>
            <a:endParaRPr kumimoji="0" lang="ru-RU" sz="36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978795" y="1725770"/>
          <a:ext cx="11694016" cy="6375041"/>
        </p:xfrm>
        <a:graphic>
          <a:graphicData uri="http://schemas.openxmlformats.org/drawingml/2006/table">
            <a:tbl>
              <a:tblPr>
                <a:tableStyleId>{EEE7283C-3CF3-47DC-8721-378D4A62B228}</a:tableStyleId>
              </a:tblPr>
              <a:tblGrid>
                <a:gridCol w="3620520"/>
                <a:gridCol w="8073496"/>
              </a:tblGrid>
              <a:tr h="10323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900" dirty="0"/>
                        <a:t>Dissemination activity </a:t>
                      </a:r>
                      <a:br>
                        <a:rPr lang="en-GB" sz="1900" dirty="0"/>
                      </a:br>
                      <a:r>
                        <a:rPr lang="en-GB" sz="1900" dirty="0"/>
                        <a:t>(e.g. workshop, conference, exhibition, etc.)</a:t>
                      </a:r>
                      <a:endParaRPr lang="ru-RU" sz="1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900" dirty="0"/>
                        <a:t>Permanent update of the ELEVATE project web page project page on </a:t>
                      </a:r>
                      <a:r>
                        <a:rPr lang="en-GB" sz="1900" dirty="0" smtClean="0"/>
                        <a:t>the </a:t>
                      </a:r>
                      <a:r>
                        <a:rPr lang="en-GB" sz="1900" dirty="0"/>
                        <a:t>USARB website.</a:t>
                      </a:r>
                      <a:endParaRPr lang="ru-RU" sz="1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685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900" dirty="0"/>
                        <a:t>Date and place</a:t>
                      </a:r>
                      <a:endParaRPr lang="ru-RU" sz="1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900"/>
                        <a:t> Permanently</a:t>
                      </a:r>
                      <a:endParaRPr lang="ru-RU" sz="1900"/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900"/>
                        <a:t>USARB  web page:</a:t>
                      </a:r>
                      <a:endParaRPr lang="ru-RU" sz="1900"/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900" u="sng">
                          <a:hlinkClick r:id="rId3"/>
                        </a:rPr>
                        <a:t>http://www.usarb.md/elevate/</a:t>
                      </a:r>
                      <a:endParaRPr lang="ru-RU" sz="1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123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900" dirty="0"/>
                        <a:t>Name and title of the person participated</a:t>
                      </a:r>
                      <a:endParaRPr lang="ru-RU" sz="1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900"/>
                        <a:t>Valentina PRITCAN, PhD, Associate Professor, responsible for dissemination of ELEVATE project at institutional level.</a:t>
                      </a:r>
                      <a:endParaRPr lang="ru-RU" sz="1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617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900" dirty="0"/>
                        <a:t>Attachment: please attach any material used (presentation, leaflet, project description, photos etc.)</a:t>
                      </a:r>
                      <a:endParaRPr lang="ru-RU" sz="1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900" dirty="0" smtClean="0"/>
                        <a:t>USARB  </a:t>
                      </a:r>
                      <a:r>
                        <a:rPr lang="en-GB" sz="1900" dirty="0"/>
                        <a:t>web page:</a:t>
                      </a:r>
                      <a:endParaRPr lang="ru-RU" sz="1900" dirty="0"/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900" u="sng" dirty="0">
                          <a:hlinkClick r:id="rId3"/>
                        </a:rPr>
                        <a:t>http://www.usarb.md/elevate/</a:t>
                      </a:r>
                      <a:endParaRPr lang="ru-RU" sz="1900" dirty="0"/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900" dirty="0"/>
                        <a:t>On the USARB web page there were placed following information sheets:</a:t>
                      </a:r>
                      <a:endParaRPr lang="ru-RU" sz="1900" dirty="0"/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en-GB" sz="1900" dirty="0"/>
                        <a:t>about project - </a:t>
                      </a:r>
                      <a:r>
                        <a:rPr lang="en-GB" sz="1900" u="sng" dirty="0">
                          <a:hlinkClick r:id="rId3"/>
                        </a:rPr>
                        <a:t>http://www.usarb.md/elevate/</a:t>
                      </a:r>
                      <a:endParaRPr lang="ru-RU" sz="1900" dirty="0"/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en-GB" sz="1900" dirty="0"/>
                        <a:t>ELEVATE  project team - </a:t>
                      </a:r>
                      <a:r>
                        <a:rPr lang="en-GB" sz="1900" u="sng" dirty="0">
                          <a:hlinkClick r:id="rId4"/>
                        </a:rPr>
                        <a:t>http://www.usarb.md/elevate/echipa/</a:t>
                      </a:r>
                      <a:endParaRPr lang="ru-RU" sz="1900" dirty="0"/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en-GB" sz="1900" dirty="0"/>
                        <a:t>about the ELEVATE activities - </a:t>
                      </a:r>
                      <a:r>
                        <a:rPr lang="en-GB" sz="1900" u="sng" dirty="0">
                          <a:hlinkClick r:id="rId5"/>
                        </a:rPr>
                        <a:t>http://www.usarb.md/elevate/activitati/</a:t>
                      </a:r>
                      <a:endParaRPr lang="ru-RU" sz="1900" dirty="0"/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en-GB" sz="1900" dirty="0"/>
                        <a:t>about the expected results - </a:t>
                      </a:r>
                      <a:r>
                        <a:rPr lang="en-GB" sz="1900" u="sng" dirty="0">
                          <a:hlinkClick r:id="rId6"/>
                        </a:rPr>
                        <a:t>http://www.usarb.md/elevate/despre/</a:t>
                      </a:r>
                      <a:endParaRPr lang="ru-RU" sz="1900" dirty="0"/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en-GB" sz="1900" dirty="0"/>
                        <a:t>about the project publications/ flyers </a:t>
                      </a:r>
                      <a:r>
                        <a:rPr lang="en-GB" sz="1900" u="sng" dirty="0">
                          <a:hlinkClick r:id="rId7"/>
                        </a:rPr>
                        <a:t>http://usarb.md/publicatii-elevate/</a:t>
                      </a:r>
                      <a:endParaRPr lang="ru-RU" sz="1900" dirty="0"/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en-GB" sz="1900" dirty="0"/>
                        <a:t>about the activities and news - </a:t>
                      </a:r>
                      <a:r>
                        <a:rPr lang="en-GB" sz="1900" u="sng" dirty="0">
                          <a:hlinkClick r:id="rId8"/>
                        </a:rPr>
                        <a:t>http://www.usarb.md/elevate/evenimente-si-noutati/</a:t>
                      </a:r>
                      <a:endParaRPr lang="ru-RU" sz="1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206193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/>
        </p:nvSpPr>
        <p:spPr>
          <a:xfrm>
            <a:off x="12896231" y="-27319"/>
            <a:ext cx="117036" cy="9808238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5" name="Shape 145"/>
          <p:cNvSpPr/>
          <p:nvPr/>
        </p:nvSpPr>
        <p:spPr>
          <a:xfrm>
            <a:off x="9549209" y="926675"/>
            <a:ext cx="4139738" cy="601981"/>
          </a:xfrm>
          <a:prstGeom prst="roundRect">
            <a:avLst>
              <a:gd name="adj" fmla="val 21646"/>
            </a:avLst>
          </a:prstGeom>
          <a:solidFill>
            <a:schemeClr val="accent6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6" name="Shape 146"/>
          <p:cNvSpPr/>
          <p:nvPr/>
        </p:nvSpPr>
        <p:spPr>
          <a:xfrm>
            <a:off x="9915963" y="1014787"/>
            <a:ext cx="5482899" cy="425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100">
                <a:solidFill>
                  <a:srgbClr val="FFFFFF"/>
                </a:solidFill>
                <a:latin typeface="Code Pro LC"/>
                <a:ea typeface="Code Pro LC"/>
                <a:cs typeface="Code Pro LC"/>
                <a:sym typeface="Code Pro LC"/>
              </a:defRPr>
            </a:lvl1pPr>
          </a:lstStyle>
          <a:p>
            <a:r>
              <a:rPr lang="en-US" dirty="0" smtClean="0"/>
              <a:t>USARB Dissemination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/>
          <a:srcRect t="3678" r="1291" b="4491"/>
          <a:stretch>
            <a:fillRect/>
          </a:stretch>
        </p:blipFill>
        <p:spPr bwMode="auto">
          <a:xfrm>
            <a:off x="0" y="2182092"/>
            <a:ext cx="9689872" cy="5818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 descr="C:\Users\Cristina\Desktop\image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909" y="0"/>
            <a:ext cx="7040668" cy="46966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206193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7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7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7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7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1185</Words>
  <Application>Microsoft Office PowerPoint</Application>
  <PresentationFormat>Произвольный</PresentationFormat>
  <Paragraphs>195</Paragraphs>
  <Slides>28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White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Vadim Casap</dc:creator>
  <cp:lastModifiedBy>Cristina</cp:lastModifiedBy>
  <cp:revision>63</cp:revision>
  <dcterms:modified xsi:type="dcterms:W3CDTF">2019-03-13T20:04:23Z</dcterms:modified>
</cp:coreProperties>
</file>