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76" r:id="rId4"/>
    <p:sldId id="277" r:id="rId5"/>
    <p:sldId id="278" r:id="rId6"/>
    <p:sldId id="297" r:id="rId7"/>
    <p:sldId id="298" r:id="rId8"/>
    <p:sldId id="279" r:id="rId9"/>
    <p:sldId id="280" r:id="rId10"/>
    <p:sldId id="283" r:id="rId11"/>
    <p:sldId id="293" r:id="rId12"/>
    <p:sldId id="294" r:id="rId13"/>
    <p:sldId id="289" r:id="rId14"/>
    <p:sldId id="275" r:id="rId15"/>
    <p:sldId id="281" r:id="rId16"/>
    <p:sldId id="282" r:id="rId17"/>
    <p:sldId id="290" r:id="rId18"/>
    <p:sldId id="292" r:id="rId19"/>
    <p:sldId id="291" r:id="rId20"/>
    <p:sldId id="285" r:id="rId21"/>
    <p:sldId id="284" r:id="rId22"/>
    <p:sldId id="286" r:id="rId23"/>
    <p:sldId id="288" r:id="rId24"/>
    <p:sldId id="287" r:id="rId25"/>
    <p:sldId id="295" r:id="rId26"/>
    <p:sldId id="296" r:id="rId27"/>
    <p:sldId id="258" r:id="rId28"/>
    <p:sldId id="274" r:id="rId29"/>
    <p:sldId id="260" r:id="rId30"/>
    <p:sldId id="261" r:id="rId31"/>
    <p:sldId id="299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Grid="0">
      <p:cViewPr>
        <p:scale>
          <a:sx n="51" d="100"/>
          <a:sy n="51" d="100"/>
        </p:scale>
        <p:origin x="-1224" y="-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757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94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3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lIns="109234" tIns="54617" rIns="109234" bIns="54617"/>
          <a:lstStyle/>
          <a:p>
            <a:fld id="{8F24445E-8183-4C6B-A215-05167417609F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lIns="109234" tIns="54617" rIns="109234" bIns="54617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03690" y="9251950"/>
            <a:ext cx="384721" cy="379591"/>
          </a:xfrm>
        </p:spPr>
        <p:txBody>
          <a:bodyPr/>
          <a:lstStyle/>
          <a:p>
            <a:fld id="{03D5346D-C690-4D36-81FD-8C27B9B71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2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  <p:sldLayoutId id="2147483660" r:id="rId5"/>
    <p:sldLayoutId id="2147483661" r:id="rId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1063691" y="3892770"/>
            <a:ext cx="11140750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45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pPr>
            <a:r>
              <a:rPr lang="en-GB" sz="3600" b="1" cap="all" dirty="0">
                <a:sym typeface="Code Pro LC"/>
              </a:rPr>
              <a:t>Session I: ELEVATE </a:t>
            </a:r>
            <a:r>
              <a:rPr lang="en-GB" sz="3600" dirty="0">
                <a:sym typeface="Code Pro LC"/>
              </a:rPr>
              <a:t>project`s development achievements and </a:t>
            </a:r>
            <a:r>
              <a:rPr lang="en-GB" sz="3600" dirty="0" smtClean="0">
                <a:sym typeface="Code Pro LC"/>
              </a:rPr>
              <a:t>results </a:t>
            </a:r>
          </a:p>
          <a:p>
            <a:pPr algn="ctr">
              <a:defRPr sz="45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pPr>
            <a:r>
              <a:rPr lang="en-US" sz="3600" dirty="0" smtClean="0"/>
              <a:t>WP </a:t>
            </a:r>
            <a:r>
              <a:rPr lang="en-US" sz="3600" dirty="0"/>
              <a:t>2,3,4 Development</a:t>
            </a:r>
            <a:endParaRPr sz="3600" dirty="0"/>
          </a:p>
        </p:txBody>
      </p:sp>
      <p:sp>
        <p:nvSpPr>
          <p:cNvPr id="125" name="Shape 125"/>
          <p:cNvSpPr/>
          <p:nvPr/>
        </p:nvSpPr>
        <p:spPr>
          <a:xfrm>
            <a:off x="2235992" y="7901248"/>
            <a:ext cx="853281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321698" y="5038530"/>
            <a:ext cx="968310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dirty="0" smtClean="0">
              <a:solidFill>
                <a:schemeClr val="bg1"/>
              </a:solidFill>
            </a:endParaRPr>
          </a:p>
          <a:p>
            <a:pPr algn="r"/>
            <a:endParaRPr lang="en-US" dirty="0" smtClean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Valentina PRITCAN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Vice-rector </a:t>
            </a:r>
            <a:r>
              <a:rPr lang="en-US" sz="2400" dirty="0">
                <a:solidFill>
                  <a:schemeClr val="bg1"/>
                </a:solidFill>
              </a:rPr>
              <a:t>for research and international relations, </a:t>
            </a:r>
            <a:endParaRPr lang="ru-RU" sz="2400" dirty="0">
              <a:solidFill>
                <a:schemeClr val="bg1"/>
              </a:solidFill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Institutional coordinator of the ELEVATE project</a:t>
            </a:r>
            <a:endParaRPr lang="ru-RU" sz="2400" dirty="0">
              <a:solidFill>
                <a:schemeClr val="bg1"/>
              </a:solidFill>
            </a:endParaRPr>
          </a:p>
          <a:p>
            <a:pPr algn="r"/>
            <a:endParaRPr lang="en-US" sz="2400" dirty="0">
              <a:solidFill>
                <a:schemeClr val="bg1"/>
              </a:solidFill>
            </a:endParaRPr>
          </a:p>
          <a:p>
            <a:pPr algn="r"/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Project No. 573921-EPP-1-2016-1-MD-EPPKA2-CBHE-SP</a:t>
            </a:r>
            <a:endParaRPr lang="ru-RU" sz="2000" dirty="0">
              <a:solidFill>
                <a:schemeClr val="bg1"/>
              </a:solidFill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Project  title: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pt-BR" sz="2000" b="1" i="1" dirty="0">
                <a:solidFill>
                  <a:schemeClr val="bg1"/>
                </a:solidFill>
              </a:rPr>
              <a:t>“ELEVATING THE INTERNATIONALISATION OF HIGHEREDUCATION IN MOLDOVA – ELEVATE”</a:t>
            </a:r>
            <a:endParaRPr lang="ru-RU" sz="2000" dirty="0">
              <a:solidFill>
                <a:schemeClr val="bg1"/>
              </a:solidFill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Title of the event: </a:t>
            </a:r>
            <a:r>
              <a:rPr lang="pt-BR" sz="2000" b="1" i="1" cap="all" dirty="0">
                <a:solidFill>
                  <a:schemeClr val="bg1"/>
                </a:solidFill>
              </a:rPr>
              <a:t>Third consortium meeting (cm3)</a:t>
            </a:r>
            <a:endParaRPr lang="ru-RU" sz="2000" dirty="0">
              <a:solidFill>
                <a:schemeClr val="bg1"/>
              </a:solidFill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Period: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pt-BR" sz="2000" b="1" cap="all" dirty="0">
                <a:solidFill>
                  <a:schemeClr val="bg1"/>
                </a:solidFill>
              </a:rPr>
              <a:t>12-13 March 2019</a:t>
            </a:r>
            <a:endParaRPr lang="ru-RU" sz="2000" dirty="0">
              <a:solidFill>
                <a:schemeClr val="bg1"/>
              </a:solidFill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Venue: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Academy of Economic Studies of Moldova (61, </a:t>
            </a:r>
            <a:r>
              <a:rPr lang="en-GB" sz="2000" dirty="0" err="1">
                <a:solidFill>
                  <a:schemeClr val="bg1"/>
                </a:solidFill>
              </a:rPr>
              <a:t>Banulescu</a:t>
            </a:r>
            <a:r>
              <a:rPr lang="en-GB" sz="2000" dirty="0">
                <a:solidFill>
                  <a:schemeClr val="bg1"/>
                </a:solidFill>
              </a:rPr>
              <a:t>- Bodoni str., Building A, 3</a:t>
            </a:r>
            <a:r>
              <a:rPr lang="en-GB" sz="2000" baseline="30000" dirty="0">
                <a:solidFill>
                  <a:schemeClr val="bg1"/>
                </a:solidFill>
              </a:rPr>
              <a:t>rd</a:t>
            </a:r>
            <a:r>
              <a:rPr lang="en-GB" sz="2000" dirty="0">
                <a:solidFill>
                  <a:schemeClr val="bg1"/>
                </a:solidFill>
              </a:rPr>
              <a:t> floor, Senate room, Chisinau, Republic of Moldova</a:t>
            </a:r>
            <a:endParaRPr lang="en-US" sz="2000" dirty="0">
              <a:solidFill>
                <a:schemeClr val="bg1"/>
              </a:solidFill>
            </a:endParaRPr>
          </a:p>
          <a:p>
            <a:pPr algn="r"/>
            <a:endParaRPr lang="en-US" sz="2000" dirty="0">
              <a:solidFill>
                <a:schemeClr val="bg1"/>
              </a:solidFill>
            </a:endParaRPr>
          </a:p>
          <a:p>
            <a:pPr algn="r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5992" y="2983187"/>
            <a:ext cx="9800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FFFFFF"/>
                </a:solidFill>
              </a:rPr>
              <a:t>P4</a:t>
            </a:r>
            <a:r>
              <a:rPr lang="en-US" sz="3200" b="1" i="1" dirty="0" smtClean="0">
                <a:solidFill>
                  <a:srgbClr val="FFFFFF"/>
                </a:solidFill>
              </a:rPr>
              <a:t>, </a:t>
            </a:r>
            <a:r>
              <a:rPr lang="en-US" sz="3200" b="1" i="1" dirty="0" err="1" smtClean="0">
                <a:solidFill>
                  <a:srgbClr val="FFFFFF"/>
                </a:solidFill>
              </a:rPr>
              <a:t>Alecu</a:t>
            </a:r>
            <a:r>
              <a:rPr lang="en-US" sz="3200" b="1" i="1" dirty="0" smtClean="0">
                <a:solidFill>
                  <a:srgbClr val="FFFFFF"/>
                </a:solidFill>
              </a:rPr>
              <a:t> </a:t>
            </a:r>
            <a:r>
              <a:rPr lang="en-US" sz="3200" b="1" i="1" dirty="0">
                <a:solidFill>
                  <a:srgbClr val="FFFFFF"/>
                </a:solidFill>
              </a:rPr>
              <a:t>Russo </a:t>
            </a:r>
            <a:r>
              <a:rPr lang="en-US" sz="3200" b="1" dirty="0">
                <a:solidFill>
                  <a:srgbClr val="FFFFFF"/>
                </a:solidFill>
              </a:rPr>
              <a:t>Balti State University (USARB</a:t>
            </a:r>
            <a:r>
              <a:rPr lang="en-US" sz="3200" b="1" dirty="0" smtClean="0">
                <a:solidFill>
                  <a:srgbClr val="FFFFFF"/>
                </a:solidFill>
              </a:rPr>
              <a:t>)</a:t>
            </a:r>
            <a:endParaRPr lang="ru-RU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588" y="386408"/>
            <a:ext cx="854355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INTERNATIONAL PROJECTS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057" y="2289883"/>
            <a:ext cx="4913169" cy="4842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Media Beyond Frontiers </a:t>
            </a:r>
            <a:r>
              <a:rPr lang="en-US" sz="2800" dirty="0" smtClean="0">
                <a:solidFill>
                  <a:schemeClr val="bg1"/>
                </a:solidFill>
              </a:rPr>
              <a:t>–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implemented </a:t>
            </a:r>
            <a:r>
              <a:rPr lang="en-US" sz="2800" dirty="0">
                <a:solidFill>
                  <a:schemeClr val="bg1"/>
                </a:solidFill>
              </a:rPr>
              <a:t>by the Institute for Culture and History of South East Europe (LMU </a:t>
            </a:r>
            <a:r>
              <a:rPr lang="en-US" sz="2800" dirty="0" err="1">
                <a:solidFill>
                  <a:schemeClr val="bg1"/>
                </a:solidFill>
              </a:rPr>
              <a:t>München</a:t>
            </a:r>
            <a:r>
              <a:rPr lang="en-US" sz="2800" dirty="0">
                <a:solidFill>
                  <a:schemeClr val="bg1"/>
                </a:solidFill>
              </a:rPr>
              <a:t>) in partnership with </a:t>
            </a:r>
            <a:r>
              <a:rPr lang="en-US" sz="2800" dirty="0" smtClean="0">
                <a:solidFill>
                  <a:schemeClr val="bg1"/>
                </a:solidFill>
              </a:rPr>
              <a:t>"Yuri </a:t>
            </a:r>
            <a:r>
              <a:rPr lang="en-US" sz="2800" dirty="0" err="1">
                <a:solidFill>
                  <a:schemeClr val="bg1"/>
                </a:solidFill>
              </a:rPr>
              <a:t>Fedkovici</a:t>
            </a:r>
            <a:r>
              <a:rPr lang="en-US" sz="2800" dirty="0">
                <a:solidFill>
                  <a:schemeClr val="bg1"/>
                </a:solidFill>
              </a:rPr>
              <a:t>" National University </a:t>
            </a:r>
            <a:r>
              <a:rPr lang="en-US" sz="2800" dirty="0" smtClean="0">
                <a:solidFill>
                  <a:schemeClr val="bg1"/>
                </a:solidFill>
              </a:rPr>
              <a:t>of </a:t>
            </a:r>
            <a:r>
              <a:rPr lang="en-US" sz="2800" dirty="0">
                <a:solidFill>
                  <a:schemeClr val="bg1"/>
                </a:solidFill>
              </a:rPr>
              <a:t>Chernivtsi (Ukraine) and </a:t>
            </a:r>
            <a:r>
              <a:rPr lang="en-US" sz="2800" b="1" dirty="0" smtClean="0">
                <a:solidFill>
                  <a:schemeClr val="bg1"/>
                </a:solidFill>
              </a:rPr>
              <a:t>USARB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and sponsored </a:t>
            </a:r>
            <a:r>
              <a:rPr lang="en-US" sz="2800" dirty="0">
                <a:solidFill>
                  <a:schemeClr val="bg1"/>
                </a:solidFill>
              </a:rPr>
              <a:t>by the Federal Foreign Office of Germany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fr-FR" sz="2800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5"/>
          <a:stretch/>
        </p:blipFill>
        <p:spPr>
          <a:xfrm>
            <a:off x="5240225" y="2093746"/>
            <a:ext cx="7477137" cy="55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05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588" y="386408"/>
            <a:ext cx="854355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INTERNATIONAL PROJECTS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9679" y="8709412"/>
            <a:ext cx="491316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Media Beyond Frontiers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4" b="11835"/>
          <a:stretch/>
        </p:blipFill>
        <p:spPr>
          <a:xfrm>
            <a:off x="657034" y="1431433"/>
            <a:ext cx="6965004" cy="3886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01" y="2482648"/>
            <a:ext cx="5633987" cy="3773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97" y="3877878"/>
            <a:ext cx="6152204" cy="41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969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588" y="386408"/>
            <a:ext cx="854355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INTERNATIONAL PROJECTS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532" y="2175104"/>
            <a:ext cx="4454708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New Horizons of </a:t>
            </a:r>
            <a:r>
              <a:rPr lang="en-US" sz="3600" b="1" i="1" dirty="0" smtClean="0">
                <a:solidFill>
                  <a:schemeClr val="bg1"/>
                </a:solidFill>
              </a:rPr>
              <a:t>Internationalization</a:t>
            </a:r>
            <a:r>
              <a:rPr lang="en-US" sz="3600" dirty="0">
                <a:solidFill>
                  <a:schemeClr val="bg1"/>
                </a:solidFill>
              </a:rPr>
              <a:t>   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Malmö University, Swedish Institute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0022" y="2148463"/>
            <a:ext cx="4603182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b="1" i="1" dirty="0">
                <a:solidFill>
                  <a:schemeClr val="bg1"/>
                </a:solidFill>
              </a:rPr>
              <a:t>Yep! Moldova </a:t>
            </a:r>
            <a:endParaRPr lang="en-US" sz="3600" b="1" i="1" dirty="0" smtClean="0">
              <a:solidFill>
                <a:schemeClr val="bg1"/>
              </a:solidFill>
            </a:endParaRPr>
          </a:p>
          <a:p>
            <a:endParaRPr lang="en-US" sz="3600" b="1" i="1" dirty="0" smtClean="0">
              <a:solidFill>
                <a:schemeClr val="bg1"/>
              </a:solidFill>
            </a:endParaRPr>
          </a:p>
          <a:p>
            <a:endParaRPr lang="en-US" sz="3600" b="1" i="1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together </a:t>
            </a:r>
            <a:r>
              <a:rPr lang="en-US" sz="3600" dirty="0">
                <a:solidFill>
                  <a:schemeClr val="bg1"/>
                </a:solidFill>
              </a:rPr>
              <a:t>with international experts will help Moldovan students develop a business idea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60" y="4047971"/>
            <a:ext cx="4372625" cy="52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040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9774" y="223683"/>
            <a:ext cx="9227186" cy="84061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Supporting </a:t>
            </a:r>
            <a:r>
              <a:rPr lang="en-US" sz="3600" dirty="0">
                <a:solidFill>
                  <a:schemeClr val="bg1"/>
                </a:solidFill>
              </a:rPr>
              <a:t>the mobility of staff and students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9106" y="1767285"/>
            <a:ext cx="12067806" cy="6034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475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sz="7600" b="1" dirty="0" smtClean="0">
                <a:solidFill>
                  <a:schemeClr val="bg1"/>
                </a:solidFill>
              </a:rPr>
              <a:t>Information </a:t>
            </a:r>
            <a:r>
              <a:rPr lang="en-US" sz="7600" b="1" dirty="0">
                <a:solidFill>
                  <a:schemeClr val="bg1"/>
                </a:solidFill>
              </a:rPr>
              <a:t>and </a:t>
            </a:r>
            <a:r>
              <a:rPr lang="en-US" sz="7600" b="1" dirty="0" smtClean="0">
                <a:solidFill>
                  <a:schemeClr val="bg1"/>
                </a:solidFill>
              </a:rPr>
              <a:t>Support Sessions </a:t>
            </a:r>
            <a:r>
              <a:rPr lang="en-US" sz="7600" b="1" dirty="0">
                <a:solidFill>
                  <a:schemeClr val="bg1"/>
                </a:solidFill>
              </a:rPr>
              <a:t>for students and </a:t>
            </a:r>
            <a:r>
              <a:rPr lang="en-US" sz="7600" b="1" dirty="0" smtClean="0">
                <a:solidFill>
                  <a:schemeClr val="bg1"/>
                </a:solidFill>
              </a:rPr>
              <a:t>staff </a:t>
            </a:r>
            <a:r>
              <a:rPr lang="en-US" sz="7600" b="1" dirty="0">
                <a:solidFill>
                  <a:schemeClr val="bg1"/>
                </a:solidFill>
              </a:rPr>
              <a:t>submitting applications for ERASMUS </a:t>
            </a:r>
            <a:r>
              <a:rPr lang="en-US" sz="7600" b="1" dirty="0" smtClean="0">
                <a:solidFill>
                  <a:schemeClr val="bg1"/>
                </a:solidFill>
              </a:rPr>
              <a:t>+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algn="just"/>
            <a:r>
              <a:rPr lang="en-US" sz="6700" b="1" dirty="0" smtClean="0">
                <a:solidFill>
                  <a:schemeClr val="bg1"/>
                </a:solidFill>
              </a:rPr>
              <a:t>26 October 2018 </a:t>
            </a:r>
            <a:r>
              <a:rPr lang="en-US" sz="6700" dirty="0" smtClean="0">
                <a:solidFill>
                  <a:schemeClr val="bg1"/>
                </a:solidFill>
              </a:rPr>
              <a:t>– for MA and PhD Students at 18:00</a:t>
            </a:r>
            <a:r>
              <a:rPr lang="en-US" sz="6700" dirty="0">
                <a:solidFill>
                  <a:schemeClr val="bg1"/>
                </a:solidFill>
              </a:rPr>
              <a:t>, </a:t>
            </a:r>
            <a:r>
              <a:rPr lang="en-US" sz="6700" dirty="0" smtClean="0">
                <a:solidFill>
                  <a:schemeClr val="bg1"/>
                </a:solidFill>
              </a:rPr>
              <a:t>USARB Senate Hall</a:t>
            </a:r>
          </a:p>
          <a:p>
            <a:pPr algn="just"/>
            <a:endParaRPr lang="en-US" sz="6700" dirty="0">
              <a:solidFill>
                <a:schemeClr val="bg1"/>
              </a:solidFill>
            </a:endParaRPr>
          </a:p>
          <a:p>
            <a:pPr algn="just"/>
            <a:r>
              <a:rPr lang="en-US" sz="6700" b="1" dirty="0">
                <a:solidFill>
                  <a:schemeClr val="bg1"/>
                </a:solidFill>
              </a:rPr>
              <a:t>29 October</a:t>
            </a:r>
            <a:r>
              <a:rPr lang="en-US" sz="6700" b="1" dirty="0" smtClean="0">
                <a:solidFill>
                  <a:schemeClr val="bg1"/>
                </a:solidFill>
              </a:rPr>
              <a:t> </a:t>
            </a:r>
            <a:r>
              <a:rPr lang="en-US" sz="6700" b="1" dirty="0">
                <a:solidFill>
                  <a:schemeClr val="bg1"/>
                </a:solidFill>
              </a:rPr>
              <a:t>2018</a:t>
            </a:r>
            <a:r>
              <a:rPr lang="en-US" sz="6700" dirty="0">
                <a:solidFill>
                  <a:schemeClr val="bg1"/>
                </a:solidFill>
              </a:rPr>
              <a:t> – </a:t>
            </a:r>
            <a:r>
              <a:rPr lang="en-US" sz="6700" dirty="0" smtClean="0">
                <a:solidFill>
                  <a:schemeClr val="bg1"/>
                </a:solidFill>
              </a:rPr>
              <a:t>for BA Students at 15:00</a:t>
            </a:r>
            <a:r>
              <a:rPr lang="en-US" sz="6700" dirty="0">
                <a:solidFill>
                  <a:schemeClr val="bg1"/>
                </a:solidFill>
              </a:rPr>
              <a:t>, USARB Senate </a:t>
            </a:r>
            <a:r>
              <a:rPr lang="en-US" sz="6700" dirty="0" smtClean="0">
                <a:solidFill>
                  <a:schemeClr val="bg1"/>
                </a:solidFill>
              </a:rPr>
              <a:t>Hal</a:t>
            </a:r>
          </a:p>
          <a:p>
            <a:pPr algn="just"/>
            <a:endParaRPr lang="en-US" sz="6700" dirty="0">
              <a:solidFill>
                <a:schemeClr val="bg1"/>
              </a:solidFill>
            </a:endParaRPr>
          </a:p>
          <a:p>
            <a:pPr algn="just"/>
            <a:r>
              <a:rPr lang="en-US" sz="6700" b="1" dirty="0">
                <a:solidFill>
                  <a:schemeClr val="bg1"/>
                </a:solidFill>
              </a:rPr>
              <a:t>31 October</a:t>
            </a:r>
            <a:r>
              <a:rPr lang="en-US" sz="6700" b="1" dirty="0" smtClean="0">
                <a:solidFill>
                  <a:schemeClr val="bg1"/>
                </a:solidFill>
              </a:rPr>
              <a:t> </a:t>
            </a:r>
            <a:r>
              <a:rPr lang="en-US" sz="6700" b="1" dirty="0">
                <a:solidFill>
                  <a:schemeClr val="bg1"/>
                </a:solidFill>
              </a:rPr>
              <a:t>2018</a:t>
            </a:r>
            <a:r>
              <a:rPr lang="en-US" sz="6700" dirty="0">
                <a:solidFill>
                  <a:schemeClr val="bg1"/>
                </a:solidFill>
              </a:rPr>
              <a:t> – </a:t>
            </a:r>
            <a:r>
              <a:rPr lang="en-US" sz="6700" dirty="0" smtClean="0">
                <a:solidFill>
                  <a:schemeClr val="bg1"/>
                </a:solidFill>
              </a:rPr>
              <a:t>for Staff at </a:t>
            </a:r>
            <a:r>
              <a:rPr lang="en-US" sz="6700" dirty="0">
                <a:solidFill>
                  <a:schemeClr val="bg1"/>
                </a:solidFill>
              </a:rPr>
              <a:t>15:00, USARB Senate </a:t>
            </a:r>
            <a:r>
              <a:rPr lang="en-US" sz="6700" dirty="0" smtClean="0">
                <a:solidFill>
                  <a:schemeClr val="bg1"/>
                </a:solidFill>
              </a:rPr>
              <a:t>Hall</a:t>
            </a:r>
          </a:p>
          <a:p>
            <a:pPr algn="just"/>
            <a:endParaRPr lang="en-US" sz="6700" dirty="0">
              <a:solidFill>
                <a:schemeClr val="bg1"/>
              </a:solidFill>
            </a:endParaRPr>
          </a:p>
          <a:p>
            <a:pPr algn="just"/>
            <a:r>
              <a:rPr lang="en-US" sz="6700" b="1" dirty="0">
                <a:solidFill>
                  <a:schemeClr val="bg1"/>
                </a:solidFill>
              </a:rPr>
              <a:t>2 </a:t>
            </a:r>
            <a:r>
              <a:rPr lang="en-US" sz="6700" b="1" dirty="0" smtClean="0">
                <a:solidFill>
                  <a:schemeClr val="bg1"/>
                </a:solidFill>
              </a:rPr>
              <a:t>November </a:t>
            </a:r>
            <a:r>
              <a:rPr lang="en-US" sz="6700" b="1" dirty="0">
                <a:solidFill>
                  <a:schemeClr val="bg1"/>
                </a:solidFill>
              </a:rPr>
              <a:t>2018</a:t>
            </a:r>
            <a:r>
              <a:rPr lang="en-US" sz="6700" dirty="0">
                <a:solidFill>
                  <a:schemeClr val="bg1"/>
                </a:solidFill>
              </a:rPr>
              <a:t> – for MA and PhD Students a</a:t>
            </a:r>
            <a:r>
              <a:rPr lang="en-US" sz="6700" dirty="0" smtClean="0">
                <a:solidFill>
                  <a:schemeClr val="bg1"/>
                </a:solidFill>
              </a:rPr>
              <a:t> 17:00</a:t>
            </a:r>
            <a:r>
              <a:rPr lang="en-US" sz="6700" dirty="0">
                <a:solidFill>
                  <a:schemeClr val="bg1"/>
                </a:solidFill>
              </a:rPr>
              <a:t>, USARB Senate </a:t>
            </a:r>
            <a:r>
              <a:rPr lang="en-US" sz="6700" dirty="0" smtClean="0">
                <a:solidFill>
                  <a:schemeClr val="bg1"/>
                </a:solidFill>
              </a:rPr>
              <a:t>Hall</a:t>
            </a:r>
            <a:endParaRPr lang="en-US" sz="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65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2" name="Picture 14" descr="http://usarb.md/wp-content/uploads/2017/10/22195730_1468302203224810_413144620532858199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14" flipH="1">
            <a:off x="7222192" y="1751491"/>
            <a:ext cx="4695788" cy="3594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Este posibil ca imaginea sÄ conÅ£inÄ: 4 persoane, persoane zÃ¢mbind, oameni Ã®n picioare Åi interi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r="5808"/>
          <a:stretch/>
        </p:blipFill>
        <p:spPr bwMode="auto">
          <a:xfrm rot="21381544">
            <a:off x="183137" y="3902778"/>
            <a:ext cx="4432265" cy="3817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ste posibil ca imaginea sÄ conÅ£inÄ: 3 persoane, inclusiv Diana GM, persoane zÃ¢mbind, oameni Ã®n picioare, oameni stÃ¢nd jos Åi mÃ¢nc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36" y="2673858"/>
            <a:ext cx="4032353" cy="5739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8"/>
          <p:cNvPicPr>
            <a:picLocks noChangeAspect="1"/>
          </p:cNvPicPr>
          <p:nvPr/>
        </p:nvPicPr>
        <p:blipFill rotWithShape="1">
          <a:blip r:embed="rId6"/>
          <a:srcRect t="8752"/>
          <a:stretch/>
        </p:blipFill>
        <p:spPr>
          <a:xfrm rot="182799">
            <a:off x="8248292" y="4595822"/>
            <a:ext cx="4742682" cy="3694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" name="Прямоугольник 10"/>
          <p:cNvSpPr/>
          <p:nvPr/>
        </p:nvSpPr>
        <p:spPr>
          <a:xfrm rot="21427987">
            <a:off x="621807" y="1356329"/>
            <a:ext cx="6592555" cy="1531766"/>
          </a:xfrm>
          <a:prstGeom prst="rect">
            <a:avLst/>
          </a:prstGeom>
          <a:noFill/>
        </p:spPr>
        <p:txBody>
          <a:bodyPr wrap="none" lIns="109234" tIns="54617" rIns="109234" bIns="54617">
            <a:prstTxWarp prst="textWave2">
              <a:avLst/>
            </a:prstTxWarp>
            <a:spAutoFit/>
          </a:bodyPr>
          <a:lstStyle/>
          <a:p>
            <a:r>
              <a:rPr lang="en-US" sz="6500" b="1" spc="358" dirty="0" smtClean="0">
                <a:ln w="2222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story of success!</a:t>
            </a:r>
            <a:endParaRPr lang="en-US" sz="6500" b="1" spc="358" dirty="0">
              <a:ln w="22225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2" descr="http://www.old.usarb.md/uploads/RTEmagicC_68.png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1" t="35094" r="21200" b="11379"/>
          <a:stretch/>
        </p:blipFill>
        <p:spPr bwMode="auto">
          <a:xfrm>
            <a:off x="4512736" y="363562"/>
            <a:ext cx="3456951" cy="88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1617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https://lh3.googleusercontent.com/KvtXNofclXOw3Qe0UyNuTynWrAWI3hmGM_aThfn10tPdfTtJQiMJXYxGYPk8YrJsR_XbXgwS5obafTugf603P4oPkpEp1kSSagOY42gP5kwkO5-iYeS4SgWOKeGywnCDDaxYXPh8DUwKvAGMO-cJOIeIcWYfwCY_G5rw7XUHDh64WJ6oDNrpjZFLrnA_U_dWQNkobMDHXMFy3Di0vYDI03_6mrDmC21_M9og2aYfanrGxe6oi_YV8VVwU96CWWaae_WxerCqok0pl-wX2R5Bw2Rh7DafpyhOsC4kwylIvrylysUKFnY0oRT_Yj5OZTCeC9r-_CVe9IG36qjJz0NtMMtrue0UiBG5hvPYRZ1k9IWi6Dhgs_ggdmWPukDb9UsLN9Sd0NNf6hmY_O8ZTjb4wVBFZ0NU8HaTjptgJM0g0Bc61M32PorkThzhGGQvV_O__5nFmDhnN2AXhshwZQGlwpNbrqaJyuCtAK-E4oVIeZQgMPSOlcBd5zmkIrkT0uIBJitiKWbY3Q-8iC9wMp78_CxGeJee4_4E3R5exRHths7DDYg3e4_1Lmmom7irrn8gFGHDOypQKjNtGORm1QkY8XxcNX-NGJ_oIqXAXPJW27kxqn0dUC6oj6CIPxhev-0=w876-h65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2" y="351851"/>
            <a:ext cx="3609562" cy="313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lh3.googleusercontent.com/tj6Iwi9fe2gZHecxvYzLGOlxl4wPaAIYX5-MIGyqDDNch_i7jF2zWBVqgDRKAy_2G19hJNrrbN4aCLSAWLjEKz4S3_6ygYH7sC3S_CjJn65cHCSwZh5ZGxr1ucM8O0qXcOZmP6dstGaQrLPtf0xLo0J1JoeYefYGCVr3l_GM_uerfLS3rHRsKZp2c8U-VjtpX5rwk1N6eHgA7k-g27d3kuZetYsFuWY9zFDcr7pFIYWTXJqrkIyXqy-0W0RIfO25y5r9Zzwg_PqR9GpfqCtsK1ttcRLx20jZF2ch_U6S1zImUAubokho5x2RUWXdvB491KKkr46Hl3ug29dztgXCXFwVZ_-b2ZfBozPhSmLmfeWGR273jBl57tVnTi3o1FK_DwrHrqEeaOwKpHMe-X-6vh_Hut_9WPlE0_9uh1zlbwypc5r1zYPKxAsoxT6nMbABbUwZkn-HT_wLHb7jd_QoS3rVh7KUU-mPVDVTRqrN3Nkf4JzYXCVTcrqHuYHeqoPyGQoZyXTu19ADDecb8snX2IyfV5jKMB1osfF-Kwoq7aBVo9Xj9BNUVXPtdtB1scJlqkUGQlf9_RSuyDrwyoghcGeb3nBkUhWljYArAaJm7mHIEipGyrffDFALZ1tAbCc=w493-h657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5" y="3510123"/>
            <a:ext cx="3559128" cy="452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s://lh3.googleusercontent.com/iD-kmmJq6IcgneLGaWRnSlKYsbzicrtD0p72aroQh3OMjeFcaKpogScARYZiIQ6_2wSU86r96_8F2K4InKXB8ZHdj34sfN8uwbe_IXclHDz1IiueZnX2L2dzecMvOuS0KidZ5keLNoOqjH1OpiHESNGDyV-BWRxVLD_swHVgtkVEIreut2-9RcmZNho9H6D3_nMJitOedb_xJn7fzTgERP8lxVMXRokE1SKd1-1Smb4Xk7nrx-WNHpstVW8PcySB-Dh1ARHDB6MFeqS9Ovjn35ArAetsQrfqDrnw1q3yPVwVYNsqMb-0zRK5AahhifUKmsJDHUubrekU1b9TWtSfWr1QHB7NMybXDKs80OsbaugtzpkOZRkC5WK6qitnL6n8ExauBkr3gF6sXU8UI6F35SpB7TGujFckg_Q1MfuIzcdw_PIaD2Wc9lQFk9-ZQp0cmgzCfXqcv5VzzKcNpl9MkOSTHrblnemtxZiB04RgopReWG0tYGOjLijUtNb9GkHKqZXxjREhguDE1jLuZN86s79WXr09fvHzUqJ8QzLkpWQLYVbZfArWOqZu6f09lwG7eIl0MoKNLWhwb5ZlsxYpEpYJMJZFkHPJMw-IzwPT63NrXoruvJPl6L2QrGtQgPg=w493-h657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83" y="765350"/>
            <a:ext cx="3178198" cy="40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https://lh3.googleusercontent.com/ldUb-zZyWv4wZWycmt93kGJZvgBeuxWR-ZCJugp_8MRJpVVpeZS-mKcLx1H_2QxQwSsUEWi2LJMHMH3pB_iKpVSrzjIf7G1YwFrZiEqzcbusyiCCr4s9Hyi76qh-yyajOaXFLENaZw8PnGeIyA1jj9N8Lr30ZCWZu7EWz8TFK9LmuSNPgNpoFcq-vDCZtSmVIy5XSJKs2HgPLHsX4G52IIbENi_vcz8macJca-25MOMgx29K4K2R6NzGCjflxYgKdVpaFq0uKVV9XKnpgmgX4hK2mPQ0V8bWJyQR1sNpyOxV456FQRoWQ-n_vUXajwZRXONMwcIti88a52ePYbmhiOQYB_9pggWlz4HhJTbj7BKZvX7D9IdeLWQXzQd1swwGxaCNic8ZeTFia1U0jx47FS52VjvWZ6a31JX4ZEle6dLyIGhdg65EY9VvKAh3XAPjV2hVP7PiN_21ECZNY_X0s9KgMvjo96gE_DoqDABc8YtE8HmFi1icDlrKjxdzerBGp2AGwFRE1kCF_1C7xJaSxf4sC0SYmQL9rc-QUTU5TyEaic71hgWvcmBjaImF-FDVb43h88apLjjpAtykPC6c3omjLZgIeQekbvPJehxZOh6erSdJK9yQuHRovE2XxsA=w876-h657-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30" y="6350785"/>
            <a:ext cx="2715543" cy="203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https://lh3.googleusercontent.com/MrLAKDYFL9BnLAfi4G10jeEoS6oUss1yy2HP1JelrTWJpCn8N6kYgPr150h6cUAR3i2iIJZx7asoXuW_hxuUxrccvGBl6wqNZsWaAWMKF1pXWC1cdq0CYsxA-8k4TwsRoJIlyt1wnQ7MtpMrDdzazSh_nmAF9yoPuL6MdM70m3Xb4fTVktHWLDLujzbCv256sF7BU6_nEiShTVDRChRygwucAJAv_BMI94lbFeHl-gs8-4vHa-glM3wOtlASeq3cBYo661V0cSIrf_Q6QgjyiLKSJrw62wfbiRyLHIYDxUBOHVnCOVRU_NU6frJBhKJs7cA1K_8cavblB29W5ojmTs7ClwbVBp3pKtjzT2-8QgBkGZB-UQcnb9qmee_6SKeZRiQBAN2h7T60-PKFMVhDMpjztfSby8_-EXktC7alkUliajGpXEni5mtVpduL424-MMcaHdyW8QyDJscQ5bDJBzFR15R9Y7WIkUr4J02d93XO28QfsI1QvMvKkVElMHlxol2GCjWxmV6aC4rX4wpCSIvKVszy8l6lxOhnZ0bmPOw6VHHEfogvMmyiALnc8PDix1ANZ8iAnxWmlfGU2cB-d7iDAfhN3AQ2bLWkHpuDkgTTd7RRsXTwWDiaWU9YGlM=w876-h657-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951" y="2025513"/>
            <a:ext cx="4412756" cy="330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https://lh3.googleusercontent.com/6wu7Fnh92xoIDjWZpzQu6LM7JDxZTPtVfZ1UscxCi6hSVuQgQzBNsxw6yRJm8yowwwbYXL4DxbNTPgwtHr_rEuZ8Di6uMuE_35dQIY6Lxq2WRI1cjRliuoYLlCXWDuiM5GR0u9ESQ2rYNmPGqRso0BUjzClbLTbDqGuLFkeb9UKJtAg5Q3kYTZ9tZew2TBJy6Pp-ofPvwscuW-IXFjhw_9eyTnq5CjB09TypQoJ6AVyf3tvwb-JwZ0Vh7WC5Cp6fA2UlHIWtxQhIufmDZuQyjeyjZOnXMoR6UshpGrH_V97-NMcMgiCaMlxibvcVpLVCsmkcyiHMMmF6TxVQ0RCDGbCxNkjxs3YHapturbbZXjemFoeBlDUOewf9cVbQnlqXCKJhLbKk2pGxqSGImNltLr1E_orF3lvcKBrNqbxzu2SAES2xCVGN2S_Ko65zEw6rYkOdPTGWCKftqy4kwxq8k_8syDTTAC1zCSofn0C6bN4xbiArRAzr9GDo0l3S10xc65AQ7I-K1FZiiAMgBxi3DcOP32OYQBTqyyZ4klCxUzRSZr6rtb2Di0h9do-dDG9ty12W3eqkm4lbWHKq3oi10UnXtEsaVzzJ4rFu7Hqe3kLoOdjSQcvHnbdWILkXoqQ=w493-h657-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993" y="4513633"/>
            <a:ext cx="2700212" cy="359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https://lh3.googleusercontent.com/VnEzDI4MGkXppMhHrO7ofvY34ESpU6Bz7EP677a3L7AFAyDlSl2YkU7Jst-Tr9RpslGJiCxRSgA0dS_U1K6XuJcLQIvh2OB4tcTqLQGJLAARVgcG_34hoHRYibn3lGak8ZIcsEjDISU1PY5LgoxyKx_HjPm276Xf4hLrQ-LXCLHEU2mbkFrbn7yLRzB9sw2uZMJutDftHqdGUy-IV3bTmrMPGn2dbvv2m8YY6UDDNNg8pBMlIPCPh6zzZSgxgr9zBbCTwJUORpxX1GDPj5wp3uiBrFzSSpGlJv3mOaK01PvlHgB6s0byrvQ8epSkKet_j9JPkbaK--np_iB734wh9kLsXXsul8b6raqZRzB7TwQQrcUVBlwCVF066vWscPekvokR79iA-bESHj8BVIsiHK9djxIKTK8YZZro_XyVUbnGxbTf-C_RC_eYlOZu3L4FQXF1cilAaQwUEQhV54P0oQq3J1-sdTvfNt54hB0sAlGjqpPShcd8kdK8HIriE8a0ThYmWG_iboZcpcqTrFDX_giHzWPTKJR73BNvSSA_aNLLyB9G0D79lrKPAI9VmuINf8uijm-EtG6wx07NRUniQ7zgZppOxOhp9B6BW3neDm2Arl_LCiSAKIsUg8ul2o8=w493-h657-n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93" y="3746867"/>
            <a:ext cx="2206378" cy="293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https://lh3.googleusercontent.com/-IlLD2Mz5s27kljXTP8k0XLa9pEo6UrVGBApO3xzrl_mX3Iy0L3FK_dM8XS-fIqdA59Z-F0uWnQWAo2TcqdGN_mB5OVtH8S98jRyBgzfn5OOYZYph8H_mYbVZ70e0Y_MY3ul_mK7MJtxAnZhhYHBIPM_GzVAiHTbgXqJCLkhV-LnGoVYzidQqYiwzBTU5SfGBX3xToTIMujxc4LHb826bGRUqr3A7XpA0vPuQ0blp3IK7dx_OwMxnRB21D8pM64oaPhfAaCzuvl9nEONFJb3qsA4BuAh_k8g18mffr4vp7EoPvMNxwcvlm2RE276PPncBoJI_DjMeeQlxfzaOEa4BGH-oWdhsH_0OaQSzZTmlyhGuvsLjFCEBt-j0OA3JFdi8ODl59RaHnO_xhcQacLit_EyFD2RH7gMp4wajf1E0SfWxdlwG7HWyr49X2wlcl_IhthFRYf6IY5fET4fpfxqdgXFO0ke-UNJ-fD_BoP1RkVQqrKaPTBTecQTPLXtm36hsxjy4XWJWR_xWNxt23YiiAjd-yOD3lWJfScE_SxOMEbc-tFSXAEcgW-mIPWbjinXK0NGpl03jusxeb3Q7Fd3uQeEoNs4KOjMUiQDZlqmccxBql8KkOVvOJ-YoSQmcwI=w876-h657-n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69" y="458211"/>
            <a:ext cx="2489247" cy="186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 descr="https://lh3.googleusercontent.com/iwrb1Nre0RbaMTOK6v5FJYm37fzd_JvZ-i8vQot7HL3yftEoWsoW99J1XAivUE52CWsgyALi0h8uMETDuoKwEwnrHf3ULnmNZhYJTAKL_OAC02NduposWxAiovxxivugIazR_tNEvMrPgvti-HpqkRonDc8wyDZUFSWtYmk2I5AzktC-2JBBTaofIEk6MSHJnz7DY1krwgx9qvHzLG_6EV7RWRQtmvUa8mIL90Yvt45QoM8S5-PmfvjMvkfJ-VK8qkivBfJhAcUWIvKzTO1uAP8lwv3fgbHZCKeD09Z0OvTZT3n77sCqVsO3Yh0OdsLjW_vyqTk-uqAE0KgsKQa5E8WuQ--oXiEWnGPvYIm0CGWzt5eNXspCfr0ImfkNa_DAWGDE1npzO3cr7KJTvqNBD4bzosUIQzxSl_NA1F0qaNHXVeUyXjx1pSfLtrdJY4pdrivTnp7mdujZmv3-23jWNocUyoTSNhZ3clEwQ5N34k3F8aOX-H86MPSHHO2f9qDFJP6iHMyEl0bdRhcL1Zf1lsoH-whBM79JdZ1siM2hulSPGeXon2wuPK8R_OgxF3Yf8HMPLcdd_s6aWf4hkKmz4sHFgjDbFT37rQ27BIe4JdyjlhRvHttyHwAZq1IWAfQ=w493-h657-n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359" y="5417319"/>
            <a:ext cx="2229007" cy="297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9250" y="8809086"/>
            <a:ext cx="417424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USARB Students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51731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https://lh3.googleusercontent.com/pts3MbJGvEM6v5-RpxDC1M_oKxcGcyvzPdG8oZRcgXnKyzH-VRYd__OH2OOJYG8EyDkpqYSmb7uzmbqtEXToU1ZJdkSuY62hxBH8Q1ujN2VJQ29KrhdhydSn3VG4Q6xAaDaC4Fk2nmvL2xOTBAdHZ1FCrGWtJWqjY9s4FAoxxxwGJXgQpSuxqwGvpjYEUQSm9Ql_I1QZJrT1agN23Zylb9m7NLm9KNODLwVpNMC01eTuQ4r49mjhnBqXkbR_Yt727S8g6pVgavvd7yHc-CtzeU2yEnq0UdKUafgNlaRyQ7cwCvd0SyVknGlDlaqM5vCG-EcKP5dU4D9mC7yzJOYCyRecdHGgCvKF-jY_kMd3-Dy86zY4_jH5BQu9BWlqDoU2UlNByebrcz0mPoxt1rYwD0odvj0L7xjLB2l4B-Z3Joi_Wkigrwzum1gMTvVkFbDRyB9F6MmO_hS0wFlZCBFAynjQmXT6FUVuTW2z-CfstNhD_rmSXhfK2qpXKu2Lr0fSev3heANP8VQhzCG9gnU7lxXUAYgeTc0WniZoI28uZiUj1tled3Z_l2L_7Db5pSR8fj3JnvXuc3toQ6VH3MoDFnJ3XvxAKHb16QbIagpS_uYgunBPoped3iFKJgYESes=w876-h657-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3164" y="329685"/>
            <a:ext cx="6170365" cy="462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https://lh3.googleusercontent.com/LkP4REAxMPnmk_4CCSqrU1kxEXeRd672FXnYTqcepebxJJEvg2ygCLKtLtnOpfr-0vHFZLJnpMepRw0PybxbfTJJ0kxNklCrLu02Q5Z1IrgZ-OfdRQIDXH5R1ZaWMQiez9kxMrivzKxl-8nBG-njdLshye8YKN6ScP6XEF8lsB4RES2u4GTfReXft6GrdiSyykWVRQBgls9BrK-w72ZYkk_nOWq47xquXoCuuejI_lkKna4rJPvNd3mYPQ3Ld2bopHk4S0oU4bKml9eq0mWtrrXv17gcGtKktihpBUXkCdrk0xMz3zLMVmuvHLR5y8Gsc59crUWfohIgsiepNJR-dl089EzltFyRh-c9_wu0_iPwr87qNCe_J_3E-MGZixpUggb5xtK0M9DvSXFXsaAX6-PTnd0aXqzi-pp4IN9djMQ4p0mKDvPdottrY_y-ZcctteD2GJQ7T0Yz23A4QkrLeGzoff_wb8H3TdPJSkFyfyS1mtP6DGhZ4IwYCcbgBtQFl7WMiEIVeACzm71lBKFV8P9osD--gl_V1k9mGh4oS6DrwxEEQOocimy7yIhfxNLnHQ5Q8_TUU3aO_r-JBoS4fa7rELJZIp9-T00PVcNJMBb7IbLf5anOKhk7Hxxd-zY=w493-h657-no"/>
          <p:cNvPicPr>
            <a:picLocks noChangeAspect="1" noChangeArrowheads="1"/>
          </p:cNvPicPr>
          <p:nvPr/>
        </p:nvPicPr>
        <p:blipFill>
          <a:blip r:embed="rId4"/>
          <a:srcRect t="21659" r="15629"/>
          <a:stretch>
            <a:fillRect/>
          </a:stretch>
        </p:blipFill>
        <p:spPr bwMode="auto">
          <a:xfrm>
            <a:off x="370702" y="329685"/>
            <a:ext cx="2821335" cy="349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ttps://lh3.googleusercontent.com/DgxqYGYDYRn31TM0u-SiYL1O8g8ecgpchJ_BeR3xDZt3CR_qTCJ6n4E-OVCmeCX40P58zwWywX439LbmIqvQoxoTy4057ay9IAp0jYjzdVg6qQbncfh_TX_P6M505qk2uyqbvcCDmOhp8V3wzJGqcyx4mBStJwnrS37rnmpL5pODM3a5kRaRK7GmaiOIep3XGMbSJveI2tApF7gKKkHBA8oWN3TnooghLilVo4FgYZ71ZIArzUbySR6utMfOk6lATySFA-T7IN1lk9M4fd5eH0j4KcJcR9je71DIeGvucnhmNbvWtH0228X9Nju3ZwWEbJDjvQ4YQNhTRHDbBbQ5t3xOFBist15rENME9td-_ikXnP5Qt9e3qAo17z12Rji4sVEIT689aLht8sNn0wnFhjZRzBPzzvbwE1hHCQILxTCN1walgjtFof4Y-a7D9Cg2kQpvBEED5dxu8m_nLbbvAyShsMICoKkz0_U-kvBrE_pi3LYmgBPjaRguuorXjwn8zQ_o5mkyvmP9gS4USIh2cxXvRmuDb0i46hBKlz4n93MHLJoy0b7aAh0Niwa-4gwcAPWltk5nNcP9-OLPPbn7sQIahoPTnGC-u25OeMuPSC4p98RDhzVcTgHU07yOJ4w=w492-h657-n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80572" y="3909372"/>
            <a:ext cx="3276476" cy="438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8" descr="https://lh3.googleusercontent.com/uwjZTfZK_xEzR4TYwbaEbfHXRo3Z5bbpngBhQVOFNWZeVRPcN9dqXxjRiPrrtMRdkRi5qd-0REOxeYLP6IKJMBhPjCAS2GAq4zekxyjVSZDJodj_KA4uJ3meHZeiWad6iT9p92X5BS1jkzbNmmg-X9jK-pqFs-YzOdoShC032U6vbF1mumoPcw0wQOUA23qnpvTTQWp9cQgQdG6SfeEex0cAYYRL2gP3lsFLbVqx2Wga5EN7PjDDZ-UWRsmgnKWEd-TCbpnwj5FFbqX0n6KfIA5i2VTpI4fa3nb70uUOBOvt3hR5OJi8IByOXXWye3KsvgeUdAcbMl7Ge6ZJ68WZUWQ_0xlJXr74YCpgQ9BXPGbqYXekPB6OTUalnaAvNal5c61E4p8abHSU1-Pdd3_KPBjqg3JPM32YRrssMGbHZcosx51Wp_w2GlVunpEYmbGZ_4sNT4ZvtEenHZyzCnzYL3P6fGAAzsg-1pQvJNA8v2aRMfN01dKYK38moHACpzczmvqksTBA8Bp5M9IU93CL4iSmMpoc9pxJ3B_COQfLub5xvJB6n9G5kAF_LEzZHO6yy9y-K_moRNqApx8RTPqGfemkcbG6ybeJKrXa6Wb7TPCJxx5wvzLAk6moELJ1NIw=w503-h657-no"/>
          <p:cNvPicPr>
            <a:picLocks noChangeAspect="1" noChangeArrowheads="1"/>
          </p:cNvPicPr>
          <p:nvPr/>
        </p:nvPicPr>
        <p:blipFill>
          <a:blip r:embed="rId6"/>
          <a:srcRect t="10323" r="3798"/>
          <a:stretch>
            <a:fillRect/>
          </a:stretch>
        </p:blipFill>
        <p:spPr bwMode="auto">
          <a:xfrm>
            <a:off x="643453" y="3477319"/>
            <a:ext cx="3593632" cy="438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0" descr="https://lh3.googleusercontent.com/yDE2VNf9n8t0uxzDyxM6KbYsZ2PEP1vF0knOsqzFOqDEJt7qHO5vi5rX6FvGcK_-mpeP_262EDfZNw2i5r0tCi2bwIDJG4Qddn0JZHqmuvYYGwfq_IvEbu_j8FbeHfs-9KFHtegC-1BuZYK_-3h9xoVa1zLgdMc6Hqq8oLDRTDggQ6FIkXpPwhzlZ8Qhz1q-N1RR_UcCnzha8jRG59oH9M2TQKuaeDkdtBmeIFuSDgXrx_h5xcjuJoByT6yR-6iSFdwyh40blxd6HcYagUG9pXS9Eu6x9TNAf3n_3auCpRwaCzhvyGs2fJwIpOwQKbUsB_5GBHEqeeE05WQr5KBnMZ7GNG2TvJdHJYUAfiifLg5BzgthDSq6Fe5XwVhAuGKCjc0jPXkPoShY2eriwk00j0pBWEqN8xx4dVml-q4z7fM17EZkL6n4hTNmB787LrZj6lUlRqAUlm1-jHFW6juLg1R9DcMfr4hP8RF5Y4F3Tsa-wp5W-f4Wq9FKiCzxdmz4bb0taQ4NIRq0RsS_9YjQRR1GDOH-FTl6eLIX6IGkhlhR5jLzusMZgNp6sCfE72Q0DWtmsOGds7AdBSmtFk-S8A16tMgJ0j29z-nX29VvLSpzmh1RLWCkkmuto889v7I=w882-h657-n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0144" y="4876800"/>
            <a:ext cx="4935876" cy="3676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2" descr="https://lh3.googleusercontent.com/59eACmDNekrc0XiUP_GZQuMQjfmThV2kRUFDxCrrroP7p8XM08Kq0RO9NZIuMZn-kA-aDPy5FenkNGJVq-M9wheHTOe6AeGCdp4Ft8zquSEP9M-m3utE04VDpGdMnGqNZAgIF5B8e5j_N2SvwVKhOmtwKRRf42aU-OSmwvBlKbiswF_GWfDnnCSZB0caINt20k099niU8TCL2wMyR9ExPiNqtNNXxMVOqZX1_XHyKLgEM6vyWtSTj0XBi9_31zKw_RSKONPNvR3duuacHAf4sv_Sy-RWTwDjjV6dJAA5S0_o23zOCH5SMZPfsgYPBTVzyZm-g690wEkpe0fUpXRD1TpddRgwh-KxbqZAkYPBZDDp3Lb4bp5aard0GBhoRpfYYQjz169R7huh2WmbT9PWNlXn6wUXedZGo3Ntmo8RhiGFEWQ57Xp-VvDrgouI4xDEY3lvPLN4X6E_RjxAQDt4fy12SZQ44cSwFENVADXLy3ItUSvKE0Ke2k-0kNoXtYuhK7yEcb0JEkt1Mpt12E2znKJ5XjQ0LiRC3MHX9Sxf-_PSVRizvKLYzrmalUGNdwb-x-uoSlQbmEa32rTRlW_SR8anLUcAAoROVi6k8URr3PIKg8Hc-TTWT0dCN13afKg=w876-h657-n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1253" y="1573104"/>
            <a:ext cx="3141665" cy="2356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6982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382" y="490818"/>
            <a:ext cx="10817157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INTERNATIONAL EVENTS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25447" y="2633785"/>
            <a:ext cx="3962345" cy="5027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 Capitalization of Internationalization via the </a:t>
            </a:r>
            <a:r>
              <a:rPr lang="en-US" sz="3200" i="1" dirty="0" smtClean="0">
                <a:solidFill>
                  <a:schemeClr val="bg1"/>
                </a:solidFill>
              </a:rPr>
              <a:t>International Research </a:t>
            </a:r>
            <a:r>
              <a:rPr lang="en-US" sz="3200" i="1" dirty="0">
                <a:solidFill>
                  <a:schemeClr val="bg1"/>
                </a:solidFill>
              </a:rPr>
              <a:t>Development </a:t>
            </a:r>
            <a:r>
              <a:rPr lang="en-US" sz="3200" i="1" dirty="0" smtClean="0">
                <a:solidFill>
                  <a:schemeClr val="bg1"/>
                </a:solidFill>
              </a:rPr>
              <a:t>Week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held at a Partner Institution (University of Granada, Spain)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77"/>
            <a:ext cx="8684884" cy="57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187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344" y="1141610"/>
            <a:ext cx="6760951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INTERNATIONAL EVENTS at </a:t>
            </a:r>
            <a:r>
              <a:rPr lang="en-US" sz="4800" b="1" dirty="0">
                <a:solidFill>
                  <a:schemeClr val="bg1"/>
                </a:solidFill>
              </a:rPr>
              <a:t>USARB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890" y="3907545"/>
            <a:ext cx="5447490" cy="3118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International Cultural Events</a:t>
            </a:r>
          </a:p>
          <a:p>
            <a:endParaRPr lang="fr-FR" sz="2800" dirty="0" smtClean="0">
              <a:solidFill>
                <a:schemeClr val="bg1"/>
              </a:solidFill>
            </a:endParaRPr>
          </a:p>
          <a:p>
            <a:r>
              <a:rPr lang="fr-FR" sz="2800" dirty="0" smtClean="0">
                <a:solidFill>
                  <a:schemeClr val="bg1"/>
                </a:solidFill>
              </a:rPr>
              <a:t>International Concerts</a:t>
            </a:r>
          </a:p>
          <a:p>
            <a:endParaRPr lang="fr-FR" sz="2800" dirty="0" smtClean="0">
              <a:solidFill>
                <a:schemeClr val="bg1"/>
              </a:solidFill>
            </a:endParaRPr>
          </a:p>
          <a:p>
            <a:r>
              <a:rPr lang="fr-FR" sz="2800" dirty="0" smtClean="0">
                <a:solidFill>
                  <a:schemeClr val="bg1"/>
                </a:solidFill>
              </a:rPr>
              <a:t>International Exhibitions</a:t>
            </a:r>
          </a:p>
          <a:p>
            <a:endParaRPr lang="fr-FR" sz="2800" dirty="0" smtClean="0">
              <a:solidFill>
                <a:schemeClr val="bg1"/>
              </a:solidFill>
            </a:endParaRPr>
          </a:p>
          <a:p>
            <a:r>
              <a:rPr lang="fr-FR" sz="2800" dirty="0" smtClean="0">
                <a:solidFill>
                  <a:schemeClr val="bg1"/>
                </a:solidFill>
              </a:rPr>
              <a:t>International Public Lectures, etc.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78" y="1663430"/>
            <a:ext cx="4751938" cy="64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58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382" y="138668"/>
            <a:ext cx="10817157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INTERNATIONAL EVENTS at </a:t>
            </a:r>
            <a:r>
              <a:rPr lang="en-US" sz="4400" b="1" dirty="0">
                <a:solidFill>
                  <a:schemeClr val="bg1"/>
                </a:solidFill>
              </a:rPr>
              <a:t>USARB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 b="17870"/>
          <a:stretch/>
        </p:blipFill>
        <p:spPr>
          <a:xfrm>
            <a:off x="337278" y="1232555"/>
            <a:ext cx="7211385" cy="3313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b="11917"/>
          <a:stretch/>
        </p:blipFill>
        <p:spPr>
          <a:xfrm>
            <a:off x="5772720" y="4002974"/>
            <a:ext cx="6949024" cy="3895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279" y="4925955"/>
            <a:ext cx="5435441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>
                <a:solidFill>
                  <a:schemeClr val="bg1"/>
                </a:solidFill>
              </a:rPr>
              <a:t>event was organized by the KEDEM Jewish Cultural Center in Chisinau, in partnership with </a:t>
            </a:r>
            <a:r>
              <a:rPr lang="en-US" sz="2800" b="1" dirty="0" smtClean="0">
                <a:solidFill>
                  <a:schemeClr val="bg1"/>
                </a:solidFill>
              </a:rPr>
              <a:t>USARB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and the Embassies of Italy, Germany and Israel in </a:t>
            </a:r>
            <a:r>
              <a:rPr lang="en-US" sz="2800" dirty="0" smtClean="0">
                <a:solidFill>
                  <a:schemeClr val="bg1"/>
                </a:solidFill>
              </a:rPr>
              <a:t>Moldova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3924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26386" y="360983"/>
            <a:ext cx="8347143" cy="113138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INTERNATIONALIZATION STRATEGY OF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</a:rPr>
              <a:t>ALECU RUSSO </a:t>
            </a:r>
            <a:r>
              <a:rPr lang="en-US" sz="2400" b="1" dirty="0" smtClean="0">
                <a:solidFill>
                  <a:schemeClr val="bg1"/>
                </a:solidFill>
              </a:rPr>
              <a:t>BALTI STATE UNIVERSITY </a:t>
            </a:r>
            <a:r>
              <a:rPr lang="pt-BR" sz="2400" b="1" dirty="0" smtClean="0">
                <a:solidFill>
                  <a:schemeClr val="bg1"/>
                </a:solidFill>
              </a:rPr>
              <a:t>(2018-2023</a:t>
            </a:r>
            <a:r>
              <a:rPr lang="pt-BR" sz="2400" b="1" dirty="0">
                <a:solidFill>
                  <a:schemeClr val="bg1"/>
                </a:solidFill>
              </a:rPr>
              <a:t>)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770482"/>
              </p:ext>
            </p:extLst>
          </p:nvPr>
        </p:nvGraphicFramePr>
        <p:xfrm>
          <a:off x="803176" y="2446357"/>
          <a:ext cx="11653736" cy="549403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01149">
                  <a:extLst>
                    <a:ext uri="{9D8B030D-6E8A-4147-A177-3AD203B41FA5}">
                      <a16:colId xmlns:a16="http://schemas.microsoft.com/office/drawing/2014/main" xmlns="" val="3003227370"/>
                    </a:ext>
                  </a:extLst>
                </a:gridCol>
                <a:gridCol w="3649149">
                  <a:extLst>
                    <a:ext uri="{9D8B030D-6E8A-4147-A177-3AD203B41FA5}">
                      <a16:colId xmlns:a16="http://schemas.microsoft.com/office/drawing/2014/main" xmlns="" val="3373543428"/>
                    </a:ext>
                  </a:extLst>
                </a:gridCol>
                <a:gridCol w="1738740">
                  <a:extLst>
                    <a:ext uri="{9D8B030D-6E8A-4147-A177-3AD203B41FA5}">
                      <a16:colId xmlns:a16="http://schemas.microsoft.com/office/drawing/2014/main" xmlns="" val="882569953"/>
                    </a:ext>
                  </a:extLst>
                </a:gridCol>
                <a:gridCol w="2552630">
                  <a:extLst>
                    <a:ext uri="{9D8B030D-6E8A-4147-A177-3AD203B41FA5}">
                      <a16:colId xmlns:a16="http://schemas.microsoft.com/office/drawing/2014/main" xmlns="" val="361827731"/>
                    </a:ext>
                  </a:extLst>
                </a:gridCol>
                <a:gridCol w="1712068">
                  <a:extLst>
                    <a:ext uri="{9D8B030D-6E8A-4147-A177-3AD203B41FA5}">
                      <a16:colId xmlns:a16="http://schemas.microsoft.com/office/drawing/2014/main" xmlns="" val="1993282186"/>
                    </a:ext>
                  </a:extLst>
                </a:gridCol>
              </a:tblGrid>
              <a:tr h="1373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APPROVED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USARB Senate,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Minutes No. 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of 28.11.2018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cap="all" noProof="0" dirty="0" smtClean="0">
                          <a:effectLst/>
                        </a:rPr>
                        <a:t>RECTOR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_______________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PhD, Ass. Prof.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Natalia GAȘIȚOI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28.11.2018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95185368"/>
                  </a:ext>
                </a:extLst>
              </a:tr>
              <a:tr h="1373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VERIFIED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The Committee for Projects and Partnership Relations of  USARB Senate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Committee Chairperson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_______________</a:t>
                      </a:r>
                    </a:p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 smtClean="0">
                          <a:effectLst/>
                        </a:rPr>
                        <a:t>PhD, Ass. Prof.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Valentina PRIȚCAN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23.11.2018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61627660"/>
                  </a:ext>
                </a:extLst>
              </a:tr>
              <a:tr h="2747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ELABORATED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ELEVATE Team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Vice-Rector for Research and International Relations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_____________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PhD, Ass. Prof.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Valentina PRIȚCAN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noProof="0" dirty="0" smtClean="0">
                          <a:effectLst/>
                        </a:rPr>
                        <a:t>27.09.2018</a:t>
                      </a:r>
                      <a:endParaRPr lang="en-US" sz="200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985115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957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8"/>
          <a:stretch/>
        </p:blipFill>
        <p:spPr>
          <a:xfrm>
            <a:off x="313789" y="1391764"/>
            <a:ext cx="8325139" cy="4108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797" y="419751"/>
            <a:ext cx="763894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</a:t>
            </a:r>
            <a:r>
              <a:rPr lang="en-US" sz="3200" b="1" dirty="0" smtClean="0">
                <a:solidFill>
                  <a:schemeClr val="bg1"/>
                </a:solidFill>
              </a:rPr>
              <a:t>air </a:t>
            </a:r>
            <a:r>
              <a:rPr lang="en-US" sz="3200" b="1" dirty="0">
                <a:solidFill>
                  <a:schemeClr val="bg1"/>
                </a:solidFill>
              </a:rPr>
              <a:t>of </a:t>
            </a:r>
            <a:r>
              <a:rPr lang="en-US" sz="3200" b="1" dirty="0" smtClean="0">
                <a:solidFill>
                  <a:schemeClr val="bg1"/>
                </a:solidFill>
              </a:rPr>
              <a:t>Erasmus </a:t>
            </a:r>
            <a:r>
              <a:rPr lang="en-US" sz="3200" b="1" dirty="0">
                <a:solidFill>
                  <a:schemeClr val="bg1"/>
                </a:solidFill>
              </a:rPr>
              <a:t>+ </a:t>
            </a:r>
            <a:r>
              <a:rPr lang="en-US" sz="3200" b="1" dirty="0" smtClean="0">
                <a:solidFill>
                  <a:schemeClr val="bg1"/>
                </a:solidFill>
              </a:rPr>
              <a:t>Projects </a:t>
            </a:r>
            <a:r>
              <a:rPr lang="en-US" sz="3200" b="1" dirty="0">
                <a:solidFill>
                  <a:schemeClr val="bg1"/>
                </a:solidFill>
              </a:rPr>
              <a:t>at USARB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t="2564" r="2522" b="22710"/>
          <a:stretch/>
        </p:blipFill>
        <p:spPr>
          <a:xfrm>
            <a:off x="313789" y="4404921"/>
            <a:ext cx="4958602" cy="2945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750">
            <a:off x="5922208" y="4236536"/>
            <a:ext cx="5590466" cy="409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846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797" y="419751"/>
            <a:ext cx="763894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</a:t>
            </a:r>
            <a:r>
              <a:rPr lang="en-US" sz="3200" b="1" dirty="0" smtClean="0">
                <a:solidFill>
                  <a:schemeClr val="bg1"/>
                </a:solidFill>
              </a:rPr>
              <a:t>air </a:t>
            </a:r>
            <a:r>
              <a:rPr lang="en-US" sz="3200" b="1" dirty="0">
                <a:solidFill>
                  <a:schemeClr val="bg1"/>
                </a:solidFill>
              </a:rPr>
              <a:t>of </a:t>
            </a:r>
            <a:r>
              <a:rPr lang="en-US" sz="3200" b="1" dirty="0" smtClean="0">
                <a:solidFill>
                  <a:schemeClr val="bg1"/>
                </a:solidFill>
              </a:rPr>
              <a:t>Erasmus </a:t>
            </a:r>
            <a:r>
              <a:rPr lang="en-US" sz="3200" b="1" dirty="0">
                <a:solidFill>
                  <a:schemeClr val="bg1"/>
                </a:solidFill>
              </a:rPr>
              <a:t>+ </a:t>
            </a:r>
            <a:r>
              <a:rPr lang="en-US" sz="3200" b="1" dirty="0" smtClean="0">
                <a:solidFill>
                  <a:schemeClr val="bg1"/>
                </a:solidFill>
              </a:rPr>
              <a:t>Projects </a:t>
            </a:r>
            <a:r>
              <a:rPr lang="en-US" sz="3200" b="1" dirty="0">
                <a:solidFill>
                  <a:schemeClr val="bg1"/>
                </a:solidFill>
              </a:rPr>
              <a:t>at USARB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7" y="1227664"/>
            <a:ext cx="8530077" cy="5686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57" y="2267316"/>
            <a:ext cx="4818237" cy="32121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27" y="6148057"/>
            <a:ext cx="5027247" cy="335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026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466" y="148662"/>
            <a:ext cx="11784198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Students of </a:t>
            </a:r>
            <a:r>
              <a:rPr lang="en-US" sz="2800" dirty="0" err="1" smtClean="0">
                <a:solidFill>
                  <a:schemeClr val="bg1"/>
                </a:solidFill>
              </a:rPr>
              <a:t>Eötvös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Lorand</a:t>
            </a:r>
            <a:r>
              <a:rPr lang="en-US" sz="2800" dirty="0" smtClean="0">
                <a:solidFill>
                  <a:schemeClr val="bg1"/>
                </a:solidFill>
              </a:rPr>
              <a:t> (ELTE) of Budapest at USARB within a </a:t>
            </a:r>
            <a:r>
              <a:rPr lang="en-US" sz="2800" b="1" dirty="0" smtClean="0">
                <a:solidFill>
                  <a:schemeClr val="bg1"/>
                </a:solidFill>
              </a:rPr>
              <a:t>WINTER SCHOOL </a:t>
            </a:r>
            <a:r>
              <a:rPr lang="en-US" sz="2800" dirty="0" smtClean="0">
                <a:solidFill>
                  <a:schemeClr val="bg1"/>
                </a:solidFill>
              </a:rPr>
              <a:t>of Russian Language Study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20.01.2019 - 03.02.2019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21702" b="8404"/>
          <a:stretch/>
        </p:blipFill>
        <p:spPr>
          <a:xfrm>
            <a:off x="336466" y="1723208"/>
            <a:ext cx="8681396" cy="4619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43" y="3896634"/>
            <a:ext cx="6928957" cy="43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17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466" y="148662"/>
            <a:ext cx="11784198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Students of </a:t>
            </a:r>
            <a:r>
              <a:rPr lang="en-US" sz="2800" dirty="0" err="1" smtClean="0">
                <a:solidFill>
                  <a:schemeClr val="bg1"/>
                </a:solidFill>
              </a:rPr>
              <a:t>Eötvös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Lorand</a:t>
            </a:r>
            <a:r>
              <a:rPr lang="en-US" sz="2800" dirty="0" smtClean="0">
                <a:solidFill>
                  <a:schemeClr val="bg1"/>
                </a:solidFill>
              </a:rPr>
              <a:t> (ELTE) of Budapest at USARB within a </a:t>
            </a:r>
            <a:r>
              <a:rPr lang="en-US" sz="2800" b="1" dirty="0" smtClean="0">
                <a:solidFill>
                  <a:schemeClr val="bg1"/>
                </a:solidFill>
              </a:rPr>
              <a:t>WINTER SCHOOL </a:t>
            </a:r>
            <a:r>
              <a:rPr lang="en-US" sz="2800" dirty="0" smtClean="0">
                <a:solidFill>
                  <a:schemeClr val="bg1"/>
                </a:solidFill>
              </a:rPr>
              <a:t>of Russian Language Study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20.01.2019 - 03.02.2019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2" y="1735126"/>
            <a:ext cx="7757267" cy="5171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5"/>
          <a:stretch/>
        </p:blipFill>
        <p:spPr>
          <a:xfrm>
            <a:off x="5447489" y="4206508"/>
            <a:ext cx="7324443" cy="41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68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04955" y="3533652"/>
            <a:ext cx="523898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The </a:t>
            </a:r>
            <a:r>
              <a:rPr lang="en-US" sz="4000" b="1" dirty="0">
                <a:solidFill>
                  <a:schemeClr val="bg1"/>
                </a:solidFill>
              </a:rPr>
              <a:t>Japanese </a:t>
            </a:r>
            <a:r>
              <a:rPr lang="en-US" sz="4000" b="1" dirty="0" smtClean="0">
                <a:solidFill>
                  <a:schemeClr val="bg1"/>
                </a:solidFill>
              </a:rPr>
              <a:t>Film Festival at USARB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5" y="284484"/>
            <a:ext cx="5906658" cy="78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411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935" y="458099"/>
            <a:ext cx="815272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Best Practices at USARB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063" y="1747684"/>
            <a:ext cx="12115991" cy="3411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b="1" dirty="0" smtClean="0">
                <a:solidFill>
                  <a:schemeClr val="bg1"/>
                </a:solidFill>
              </a:rPr>
              <a:t>  Excellent Organization of a 5-month BA incoming mobility </a:t>
            </a:r>
            <a:r>
              <a:rPr lang="en-US" sz="2000" dirty="0" smtClean="0">
                <a:solidFill>
                  <a:schemeClr val="bg1"/>
                </a:solidFill>
              </a:rPr>
              <a:t>(student Carmen Moreno – Univ. of Granada, Spain)</a:t>
            </a: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b="1" dirty="0" smtClean="0">
                <a:solidFill>
                  <a:schemeClr val="bg1"/>
                </a:solidFill>
              </a:rPr>
              <a:t>  Native Language Speaking Professors within USARB </a:t>
            </a:r>
            <a:r>
              <a:rPr lang="en-US" sz="2000" dirty="0" smtClean="0">
                <a:solidFill>
                  <a:schemeClr val="bg1"/>
                </a:solidFill>
              </a:rPr>
              <a:t>(English, Hungarian, Polish, German)</a:t>
            </a:r>
            <a:endParaRPr lang="en-US" sz="2000" dirty="0">
              <a:solidFill>
                <a:schemeClr val="bg1"/>
              </a:solidFill>
            </a:endParaRP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  Promoting </a:t>
            </a:r>
            <a:r>
              <a:rPr lang="en-US" sz="2000" b="1" dirty="0" smtClean="0">
                <a:solidFill>
                  <a:schemeClr val="bg1"/>
                </a:solidFill>
              </a:rPr>
              <a:t>International Cultural Values </a:t>
            </a:r>
            <a:r>
              <a:rPr lang="en-US" sz="2000" dirty="0" smtClean="0">
                <a:solidFill>
                  <a:schemeClr val="bg1"/>
                </a:solidFill>
              </a:rPr>
              <a:t>in partnership with Embassies (Joint Cultural Events, Film Days –  Poland, Japan)</a:t>
            </a: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  Excellent </a:t>
            </a:r>
            <a:r>
              <a:rPr lang="en-US" sz="2000" b="1" dirty="0" smtClean="0">
                <a:solidFill>
                  <a:schemeClr val="bg1"/>
                </a:solidFill>
              </a:rPr>
              <a:t>Dissemination of Projects </a:t>
            </a:r>
            <a:r>
              <a:rPr lang="en-US" sz="2000" dirty="0" smtClean="0">
                <a:solidFill>
                  <a:schemeClr val="bg1"/>
                </a:solidFill>
              </a:rPr>
              <a:t>(Project Fair, etc)</a:t>
            </a: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  Good Media Coverage</a:t>
            </a: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  Close </a:t>
            </a:r>
            <a:r>
              <a:rPr lang="en-US" sz="2000" b="1" dirty="0" smtClean="0">
                <a:solidFill>
                  <a:schemeClr val="bg1"/>
                </a:solidFill>
              </a:rPr>
              <a:t>Student Involvement </a:t>
            </a:r>
            <a:r>
              <a:rPr lang="en-US" sz="2000" dirty="0" smtClean="0">
                <a:solidFill>
                  <a:schemeClr val="bg1"/>
                </a:solidFill>
              </a:rPr>
              <a:t>in different International activities </a:t>
            </a:r>
          </a:p>
          <a:p>
            <a:pPr algn="just">
              <a:spcBef>
                <a:spcPts val="600"/>
              </a:spcBef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  Organization of  </a:t>
            </a:r>
            <a:r>
              <a:rPr lang="en-US" sz="2000" b="1" dirty="0" smtClean="0">
                <a:solidFill>
                  <a:schemeClr val="bg1"/>
                </a:solidFill>
              </a:rPr>
              <a:t>Translation Internship </a:t>
            </a:r>
            <a:r>
              <a:rPr lang="en-US" sz="2000" dirty="0" smtClean="0">
                <a:solidFill>
                  <a:schemeClr val="bg1"/>
                </a:solidFill>
              </a:rPr>
              <a:t>within the Department of international Relations </a:t>
            </a:r>
          </a:p>
        </p:txBody>
      </p:sp>
      <p:pic>
        <p:nvPicPr>
          <p:cNvPr id="1026" name="Picture 2" descr="C:\Users\Администратор\Desktop\b.jpg"/>
          <p:cNvPicPr>
            <a:picLocks noChangeAspect="1" noChangeArrowheads="1"/>
          </p:cNvPicPr>
          <p:nvPr/>
        </p:nvPicPr>
        <p:blipFill>
          <a:blip r:embed="rId3"/>
          <a:srcRect t="6211"/>
          <a:stretch>
            <a:fillRect/>
          </a:stretch>
        </p:blipFill>
        <p:spPr bwMode="auto">
          <a:xfrm>
            <a:off x="2934268" y="5237908"/>
            <a:ext cx="7643044" cy="3151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78411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935" y="458099"/>
            <a:ext cx="815272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Improved Infrastructure and International Services at USARB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542" y="2920621"/>
            <a:ext cx="6738771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  International Centers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b="1" dirty="0" smtClean="0">
                <a:solidFill>
                  <a:schemeClr val="bg1"/>
                </a:solidFill>
              </a:rPr>
              <a:t>  Use of Modern Educational  Online Tools and Platforms (</a:t>
            </a:r>
            <a:r>
              <a:rPr lang="en-US" sz="2000" b="1" dirty="0" err="1" smtClean="0">
                <a:solidFill>
                  <a:schemeClr val="bg1"/>
                </a:solidFill>
              </a:rPr>
              <a:t>Moodle</a:t>
            </a:r>
            <a:r>
              <a:rPr lang="en-US" sz="2000" b="1" dirty="0" smtClean="0">
                <a:solidFill>
                  <a:schemeClr val="bg1"/>
                </a:solidFill>
              </a:rPr>
              <a:t>)</a:t>
            </a:r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  Organizing Erasmus Welcome Days / Information Seminars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Collecting and Forming the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Erasmus Alumni Database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  Updated information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on USARB webpage and Facebook page</a:t>
            </a:r>
            <a:endParaRPr lang="en-US" sz="20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C:\Users\Администратор\Desktop\47686936_2300863856811561_6284554953922969600_o.jpg"/>
          <p:cNvPicPr>
            <a:picLocks noChangeAspect="1" noChangeArrowheads="1"/>
          </p:cNvPicPr>
          <p:nvPr/>
        </p:nvPicPr>
        <p:blipFill>
          <a:blip r:embed="rId3"/>
          <a:srcRect l="31735" t="15316"/>
          <a:stretch>
            <a:fillRect/>
          </a:stretch>
        </p:blipFill>
        <p:spPr bwMode="auto">
          <a:xfrm>
            <a:off x="7474406" y="1823192"/>
            <a:ext cx="5271085" cy="43592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77671" y="6253718"/>
            <a:ext cx="11832609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355600" algn="l"/>
                <a:tab pos="450850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 Better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Services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for the incoming students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(process of arrival, immigration, accommodation, study program, </a:t>
            </a:r>
            <a:r>
              <a:rPr lang="en-US" sz="2000" i="1" dirty="0" smtClean="0">
                <a:solidFill>
                  <a:schemeClr val="bg1"/>
                </a:solidFill>
                <a:latin typeface="+mn-lt"/>
              </a:rPr>
              <a:t>academic progress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, extra-curricular activities, guiding procedures, academic consultations with professors and lecturers regarding the study program adjustments , mentoring), etc.</a:t>
            </a:r>
          </a:p>
        </p:txBody>
      </p:sp>
    </p:spTree>
    <p:extLst>
      <p:ext uri="{BB962C8B-B14F-4D97-AF65-F5344CB8AC3E}">
        <p14:creationId xmlns:p14="http://schemas.microsoft.com/office/powerpoint/2010/main" val="36078411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549209" y="926675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915963" y="1014787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Equipment at USARB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t="5419" r="29987" b="1679"/>
          <a:stretch/>
        </p:blipFill>
        <p:spPr>
          <a:xfrm>
            <a:off x="451882" y="564205"/>
            <a:ext cx="5739789" cy="6031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/>
          <a:stretch/>
        </p:blipFill>
        <p:spPr>
          <a:xfrm>
            <a:off x="6386532" y="2984126"/>
            <a:ext cx="6461115" cy="473217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2" b="17163"/>
          <a:stretch/>
        </p:blipFill>
        <p:spPr>
          <a:xfrm>
            <a:off x="1919902" y="4796176"/>
            <a:ext cx="9486195" cy="3434331"/>
          </a:xfrm>
          <a:prstGeom prst="rect">
            <a:avLst/>
          </a:prstGeom>
        </p:spPr>
      </p:pic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549209" y="926675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915963" y="1014787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Equipment at USARB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9" y="214009"/>
            <a:ext cx="8226929" cy="50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798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549209" y="926675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915963" y="1014787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Equipment at USARB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93" y="1616768"/>
            <a:ext cx="9911404" cy="66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61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26386" y="360983"/>
            <a:ext cx="8347143" cy="113138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INTERNATIONALIZATION STRATEGY OF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</a:rPr>
              <a:t>ALECU RUSSO </a:t>
            </a:r>
            <a:r>
              <a:rPr lang="en-US" sz="2400" b="1" dirty="0" smtClean="0">
                <a:solidFill>
                  <a:schemeClr val="bg1"/>
                </a:solidFill>
              </a:rPr>
              <a:t>BALTI STATE UNIVERSITY </a:t>
            </a:r>
            <a:r>
              <a:rPr lang="pt-BR" sz="2400" b="1" dirty="0" smtClean="0">
                <a:solidFill>
                  <a:schemeClr val="bg1"/>
                </a:solidFill>
              </a:rPr>
              <a:t>(2018-2023</a:t>
            </a:r>
            <a:r>
              <a:rPr lang="pt-BR" sz="2400" b="1" dirty="0">
                <a:solidFill>
                  <a:schemeClr val="bg1"/>
                </a:solidFill>
              </a:rPr>
              <a:t>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954497" y="1883653"/>
            <a:ext cx="11099800" cy="6286500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Internationalization Strategy </a:t>
            </a:r>
            <a:r>
              <a:rPr lang="en-US" dirty="0">
                <a:solidFill>
                  <a:schemeClr val="bg1"/>
                </a:solidFill>
              </a:rPr>
              <a:t>is based on the components approved at the ELEVATE </a:t>
            </a:r>
            <a:r>
              <a:rPr lang="en-US" dirty="0" smtClean="0">
                <a:solidFill>
                  <a:schemeClr val="bg1"/>
                </a:solidFill>
              </a:rPr>
              <a:t>Consortium Meeting held at </a:t>
            </a:r>
            <a:r>
              <a:rPr lang="en-US" dirty="0" err="1">
                <a:solidFill>
                  <a:schemeClr val="bg1"/>
                </a:solidFill>
              </a:rPr>
              <a:t>Maasticht</a:t>
            </a:r>
            <a:r>
              <a:rPr lang="en-US" dirty="0">
                <a:solidFill>
                  <a:schemeClr val="bg1"/>
                </a:solidFill>
              </a:rPr>
              <a:t> University (</a:t>
            </a:r>
            <a:r>
              <a:rPr lang="en-US" dirty="0" smtClean="0">
                <a:solidFill>
                  <a:schemeClr val="bg1"/>
                </a:solidFill>
              </a:rPr>
              <a:t>Brussels)</a:t>
            </a:r>
            <a:r>
              <a:rPr lang="ro-RO" dirty="0" smtClean="0">
                <a:solidFill>
                  <a:schemeClr val="bg1"/>
                </a:solidFill>
              </a:rPr>
              <a:t>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strategic </a:t>
            </a:r>
            <a:r>
              <a:rPr lang="en-US" b="1" dirty="0" smtClean="0">
                <a:solidFill>
                  <a:schemeClr val="bg1"/>
                </a:solidFill>
              </a:rPr>
              <a:t>priorities/ </a:t>
            </a:r>
            <a:r>
              <a:rPr lang="en-US" b="1" dirty="0">
                <a:solidFill>
                  <a:schemeClr val="bg1"/>
                </a:solidFill>
              </a:rPr>
              <a:t>relevant areas, objectives, </a:t>
            </a:r>
            <a:r>
              <a:rPr lang="en-US" b="1" dirty="0" smtClean="0">
                <a:solidFill>
                  <a:schemeClr val="bg1"/>
                </a:solidFill>
              </a:rPr>
              <a:t>measures/ </a:t>
            </a:r>
            <a:r>
              <a:rPr lang="en-US" b="1" dirty="0">
                <a:solidFill>
                  <a:schemeClr val="bg1"/>
                </a:solidFill>
              </a:rPr>
              <a:t>activities needed to achieve the objectives and expected results, expected results and progress </a:t>
            </a:r>
            <a:r>
              <a:rPr lang="en-US" b="1" dirty="0" smtClean="0">
                <a:solidFill>
                  <a:schemeClr val="bg1"/>
                </a:solidFill>
              </a:rPr>
              <a:t>indicators.</a:t>
            </a:r>
          </a:p>
          <a:p>
            <a:pPr algn="just"/>
            <a:endParaRPr lang="ru-RU" b="1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actions </a:t>
            </a:r>
            <a:r>
              <a:rPr lang="en-US" dirty="0">
                <a:solidFill>
                  <a:schemeClr val="bg1"/>
                </a:solidFill>
              </a:rPr>
              <a:t>are not </a:t>
            </a:r>
            <a:r>
              <a:rPr lang="en-US" dirty="0" smtClean="0">
                <a:solidFill>
                  <a:schemeClr val="bg1"/>
                </a:solidFill>
              </a:rPr>
              <a:t>ordered </a:t>
            </a:r>
            <a:r>
              <a:rPr lang="en-US" dirty="0">
                <a:solidFill>
                  <a:schemeClr val="bg1"/>
                </a:solidFill>
              </a:rPr>
              <a:t>according to their priority, and the timetable may undergo changes in the annual operating plan in accordance with the national and international context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28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549209" y="926675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915963" y="1014787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Equipment at USARB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17" y="1906622"/>
            <a:ext cx="9352603" cy="62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9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549209" y="926675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915963" y="1014787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Equipment at USARB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75657" y="4699828"/>
            <a:ext cx="105809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Thank you for your attention !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054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26386" y="360983"/>
            <a:ext cx="8347143" cy="113138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INTERNATIONALIZATION STRATEGY OF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</a:rPr>
              <a:t>ALECU RUSSO </a:t>
            </a:r>
            <a:r>
              <a:rPr lang="en-US" sz="2400" b="1" dirty="0" smtClean="0">
                <a:solidFill>
                  <a:schemeClr val="bg1"/>
                </a:solidFill>
              </a:rPr>
              <a:t>BALTI STATE UNIVERSITY </a:t>
            </a:r>
            <a:r>
              <a:rPr lang="pt-BR" sz="2400" b="1" dirty="0" smtClean="0">
                <a:solidFill>
                  <a:schemeClr val="bg1"/>
                </a:solidFill>
              </a:rPr>
              <a:t>(2018-2023</a:t>
            </a:r>
            <a:r>
              <a:rPr lang="pt-BR" sz="2400" b="1" dirty="0">
                <a:solidFill>
                  <a:schemeClr val="bg1"/>
                </a:solidFill>
              </a:rPr>
              <a:t>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954497" y="2918298"/>
            <a:ext cx="11099800" cy="4766554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Strategic </a:t>
            </a:r>
            <a:r>
              <a:rPr lang="en-US" b="1" dirty="0">
                <a:solidFill>
                  <a:schemeClr val="bg1"/>
                </a:solidFill>
              </a:rPr>
              <a:t>Priority I </a:t>
            </a:r>
            <a:r>
              <a:rPr lang="en-US" dirty="0">
                <a:solidFill>
                  <a:schemeClr val="bg1"/>
                </a:solidFill>
              </a:rPr>
              <a:t>- Development of </a:t>
            </a:r>
            <a:r>
              <a:rPr lang="en-US" dirty="0" smtClean="0">
                <a:solidFill>
                  <a:schemeClr val="bg1"/>
                </a:solidFill>
              </a:rPr>
              <a:t>the internal </a:t>
            </a:r>
            <a:r>
              <a:rPr lang="en-US" dirty="0">
                <a:solidFill>
                  <a:schemeClr val="bg1"/>
                </a:solidFill>
              </a:rPr>
              <a:t>policy framework for ensuring the processes of internationalization of education and research </a:t>
            </a:r>
            <a:r>
              <a:rPr lang="en-US" dirty="0" smtClean="0">
                <a:solidFill>
                  <a:schemeClr val="bg1"/>
                </a:solidFill>
              </a:rPr>
              <a:t>within USARB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pPr algn="just"/>
            <a:endParaRPr lang="en-US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General Objective: </a:t>
            </a:r>
            <a:r>
              <a:rPr lang="en-US" dirty="0">
                <a:solidFill>
                  <a:schemeClr val="bg1"/>
                </a:solidFill>
              </a:rPr>
              <a:t>Recognizing </a:t>
            </a:r>
            <a:r>
              <a:rPr lang="en-US" dirty="0" smtClean="0">
                <a:solidFill>
                  <a:schemeClr val="bg1"/>
                </a:solidFill>
              </a:rPr>
              <a:t>the internationalization </a:t>
            </a:r>
            <a:r>
              <a:rPr lang="en-US" dirty="0">
                <a:solidFill>
                  <a:schemeClr val="bg1"/>
                </a:solidFill>
              </a:rPr>
              <a:t>as a multilateral process of developing the quality of education and research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39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70042" y="92897"/>
            <a:ext cx="7062281" cy="1181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6000" dirty="0" smtClean="0">
                <a:solidFill>
                  <a:schemeClr val="bg1"/>
                </a:solidFill>
              </a:rPr>
              <a:t>Results achieved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1070042" y="2202065"/>
            <a:ext cx="11099800" cy="5260569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The Operation Regulation of the DIR (Department of International Relations)</a:t>
            </a:r>
          </a:p>
          <a:p>
            <a:pPr algn="just"/>
            <a:endParaRPr lang="en-US" sz="36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The Regulation of Mobility Organization </a:t>
            </a:r>
          </a:p>
          <a:p>
            <a:pPr algn="just"/>
            <a:r>
              <a:rPr lang="en-US" sz="36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The Internationalization Strategy of USARB 2018-2023</a:t>
            </a:r>
          </a:p>
          <a:p>
            <a:pPr algn="just"/>
            <a:endParaRPr lang="en-US" sz="36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Operational Plan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641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old.usarb.md/fileadmin/2017_Evenimente/iunie/eu_flag_co_funded_pos__rgb__r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2" y="246674"/>
            <a:ext cx="3570163" cy="13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old.usarb.md/uploads/RTEmagicC_68.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1" t="35094" r="21200" b="11379"/>
          <a:stretch/>
        </p:blipFill>
        <p:spPr bwMode="auto">
          <a:xfrm>
            <a:off x="5051106" y="2304980"/>
            <a:ext cx="3701973" cy="108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old.usarb.md/fileadmin/2017_Evenimente/Mai/ug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44" y="2021049"/>
            <a:ext cx="1714139" cy="12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b="17251"/>
          <a:stretch/>
        </p:blipFill>
        <p:spPr>
          <a:xfrm>
            <a:off x="9802540" y="3617047"/>
            <a:ext cx="2946783" cy="1155988"/>
          </a:xfrm>
          <a:prstGeom prst="rect">
            <a:avLst/>
          </a:prstGeom>
        </p:spPr>
      </p:pic>
      <p:pic>
        <p:nvPicPr>
          <p:cNvPr id="2064" name="Picture 16" descr="http://www.old.usarb.md/fileadmin/2017_Evenimente/Februarie/17027_0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0" b="18833"/>
          <a:stretch/>
        </p:blipFill>
        <p:spPr bwMode="auto">
          <a:xfrm>
            <a:off x="3270093" y="3570732"/>
            <a:ext cx="3139440" cy="8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t="9864"/>
          <a:stretch/>
        </p:blipFill>
        <p:spPr>
          <a:xfrm>
            <a:off x="7662535" y="3351666"/>
            <a:ext cx="2043449" cy="13097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t="11024" b="12310"/>
          <a:stretch/>
        </p:blipFill>
        <p:spPr>
          <a:xfrm>
            <a:off x="1686572" y="6282796"/>
            <a:ext cx="3048000" cy="10074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/>
          <a:srcRect l="13155" t="7924" r="17942" b="8830"/>
          <a:stretch/>
        </p:blipFill>
        <p:spPr>
          <a:xfrm>
            <a:off x="3656990" y="2094534"/>
            <a:ext cx="1275461" cy="15769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7706" y="2330185"/>
            <a:ext cx="1725465" cy="11326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5246" y="8332658"/>
            <a:ext cx="1649773" cy="10520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4972" y="5051150"/>
            <a:ext cx="1495402" cy="1170111"/>
          </a:xfrm>
          <a:prstGeom prst="rect">
            <a:avLst/>
          </a:prstGeom>
        </p:spPr>
      </p:pic>
      <p:pic>
        <p:nvPicPr>
          <p:cNvPr id="2066" name="Picture 18" descr="Imagine similarÄ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936" y="6769448"/>
            <a:ext cx="2762354" cy="7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7345" y="3447269"/>
            <a:ext cx="1549472" cy="115740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/>
          <a:srcRect t="4581" b="4192"/>
          <a:stretch/>
        </p:blipFill>
        <p:spPr>
          <a:xfrm>
            <a:off x="4670349" y="4496859"/>
            <a:ext cx="1666362" cy="15201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6" cstate="print"/>
          <a:srcRect l="9256" t="20700" r="13809" b="19264"/>
          <a:stretch/>
        </p:blipFill>
        <p:spPr>
          <a:xfrm>
            <a:off x="547151" y="7967936"/>
            <a:ext cx="1951418" cy="105173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35978" y="6775086"/>
            <a:ext cx="1002434" cy="13365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52668" y="7745678"/>
            <a:ext cx="1136245" cy="15149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80899" y="6726610"/>
            <a:ext cx="1722233" cy="113380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58025" y="7860412"/>
            <a:ext cx="1091568" cy="14554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1"/>
          <a:srcRect t="24817" b="21775"/>
          <a:stretch/>
        </p:blipFill>
        <p:spPr>
          <a:xfrm>
            <a:off x="10645747" y="8161204"/>
            <a:ext cx="1809246" cy="128838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4938" y="7290210"/>
            <a:ext cx="1106007" cy="1474677"/>
          </a:xfrm>
          <a:prstGeom prst="rect">
            <a:avLst/>
          </a:prstGeom>
        </p:spPr>
      </p:pic>
      <p:pic>
        <p:nvPicPr>
          <p:cNvPr id="2048" name="Рисунок 2047"/>
          <p:cNvPicPr>
            <a:picLocks noChangeAspect="1"/>
          </p:cNvPicPr>
          <p:nvPr/>
        </p:nvPicPr>
        <p:blipFill rotWithShape="1">
          <a:blip r:embed="rId23"/>
          <a:srcRect l="21409" t="-845" r="20915" b="845"/>
          <a:stretch/>
        </p:blipFill>
        <p:spPr>
          <a:xfrm>
            <a:off x="7973891" y="4784594"/>
            <a:ext cx="1230089" cy="1421837"/>
          </a:xfrm>
          <a:prstGeom prst="rect">
            <a:avLst/>
          </a:prstGeom>
        </p:spPr>
      </p:pic>
      <p:pic>
        <p:nvPicPr>
          <p:cNvPr id="2049" name="Рисунок 204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03994" y="6282797"/>
            <a:ext cx="1002543" cy="1312567"/>
          </a:xfrm>
          <a:prstGeom prst="rect">
            <a:avLst/>
          </a:prstGeom>
        </p:spPr>
      </p:pic>
      <p:pic>
        <p:nvPicPr>
          <p:cNvPr id="2053" name="Рисунок 20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80381" y="2075149"/>
            <a:ext cx="1119712" cy="1492949"/>
          </a:xfrm>
          <a:prstGeom prst="rect">
            <a:avLst/>
          </a:prstGeom>
        </p:spPr>
      </p:pic>
      <p:pic>
        <p:nvPicPr>
          <p:cNvPr id="2054" name="Рисунок 2053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32527" y="4215271"/>
            <a:ext cx="797608" cy="1576604"/>
          </a:xfrm>
          <a:prstGeom prst="rect">
            <a:avLst/>
          </a:prstGeom>
        </p:spPr>
      </p:pic>
      <p:pic>
        <p:nvPicPr>
          <p:cNvPr id="2057" name="Рисунок 2056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08578" y="2446655"/>
            <a:ext cx="1028342" cy="13711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08771" y="4824112"/>
            <a:ext cx="2830192" cy="1044026"/>
          </a:xfrm>
          <a:prstGeom prst="rect">
            <a:avLst/>
          </a:prstGeom>
        </p:spPr>
      </p:pic>
      <p:pic>
        <p:nvPicPr>
          <p:cNvPr id="2058" name="Рисунок 2057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482168" y="4673094"/>
            <a:ext cx="1022276" cy="1639430"/>
          </a:xfrm>
          <a:prstGeom prst="rect">
            <a:avLst/>
          </a:prstGeom>
        </p:spPr>
      </p:pic>
      <p:pic>
        <p:nvPicPr>
          <p:cNvPr id="2059" name="Рисунок 2058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84936" y="6148334"/>
            <a:ext cx="986954" cy="1310131"/>
          </a:xfrm>
          <a:prstGeom prst="rect">
            <a:avLst/>
          </a:prstGeom>
        </p:spPr>
      </p:pic>
      <p:pic>
        <p:nvPicPr>
          <p:cNvPr id="2061" name="Рисунок 2060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538696" y="3207138"/>
            <a:ext cx="936629" cy="1248839"/>
          </a:xfrm>
          <a:prstGeom prst="rect">
            <a:avLst/>
          </a:prstGeom>
        </p:spPr>
      </p:pic>
      <p:pic>
        <p:nvPicPr>
          <p:cNvPr id="2063" name="Рисунок 206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42766" y="5034088"/>
            <a:ext cx="1806557" cy="1290398"/>
          </a:xfrm>
          <a:prstGeom prst="rect">
            <a:avLst/>
          </a:prstGeom>
        </p:spPr>
      </p:pic>
      <p:pic>
        <p:nvPicPr>
          <p:cNvPr id="2065" name="Рисунок 206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15575" y="7443376"/>
            <a:ext cx="1246777" cy="18840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E248AE-F61D-4F35-92B9-1C9F4C2B9097}"/>
              </a:ext>
            </a:extLst>
          </p:cNvPr>
          <p:cNvSpPr/>
          <p:nvPr/>
        </p:nvSpPr>
        <p:spPr>
          <a:xfrm>
            <a:off x="4245328" y="1266338"/>
            <a:ext cx="3705017" cy="556577"/>
          </a:xfrm>
          <a:prstGeom prst="rect">
            <a:avLst/>
          </a:prstGeom>
        </p:spPr>
        <p:txBody>
          <a:bodyPr wrap="none" lIns="109234" tIns="54617" rIns="109234" bIns="54617">
            <a:spAutoFit/>
          </a:bodyPr>
          <a:lstStyle/>
          <a:p>
            <a:r>
              <a:rPr lang="en-US" sz="2900" b="1" spc="358" dirty="0">
                <a:solidFill>
                  <a:srgbClr val="FF0000"/>
                </a:solidFill>
                <a:latin typeface="Copperplate Gothic Bold" panose="020E0705020206020404" pitchFamily="34" charset="0"/>
                <a:cs typeface="Times New Roman" panose="02020603050405020304" pitchFamily="18" charset="0"/>
              </a:rPr>
              <a:t>Our Partners</a:t>
            </a:r>
            <a:endParaRPr lang="en-GB" sz="2900" b="1" spc="358" dirty="0">
              <a:solidFill>
                <a:srgbClr val="FF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7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39" name="Прямоугольник 9"/>
          <p:cNvSpPr/>
          <p:nvPr/>
        </p:nvSpPr>
        <p:spPr>
          <a:xfrm>
            <a:off x="3566643" y="192700"/>
            <a:ext cx="5515739" cy="1098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234" tIns="54617" rIns="109234" bIns="54617">
            <a:spAutoFit/>
          </a:bodyPr>
          <a:lstStyle/>
          <a:p>
            <a:pPr algn="ctr">
              <a:lnSpc>
                <a:spcPct val="107000"/>
              </a:lnSpc>
              <a:spcAft>
                <a:spcPts val="956"/>
              </a:spcAft>
            </a:pPr>
            <a:r>
              <a:rPr lang="en-US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Action 1 </a:t>
            </a:r>
            <a:br>
              <a:rPr lang="en-US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Higher Education Student and Staff Mobility</a:t>
            </a:r>
            <a:endParaRPr lang="ru-RU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1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32132" y="1510894"/>
            <a:ext cx="1513605" cy="9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old.usarb.md/fileadmin/2017_Evenimente/iunie/eu_flag_co_funded_pos__rgb__r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2" y="246674"/>
            <a:ext cx="3570163" cy="13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4595" y="117140"/>
            <a:ext cx="5309995" cy="16416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9234" tIns="54617" rIns="109234" bIns="54617">
            <a:spAutoFit/>
          </a:bodyPr>
          <a:lstStyle/>
          <a:p>
            <a:pPr algn="ctr">
              <a:lnSpc>
                <a:spcPct val="107000"/>
              </a:lnSpc>
              <a:spcAft>
                <a:spcPts val="956"/>
              </a:spcAft>
            </a:pPr>
            <a:r>
              <a:rPr lang="en-US" sz="3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Action 2 </a:t>
            </a:r>
            <a:br>
              <a:rPr lang="en-US" sz="3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Capacity building in the field of higher education</a:t>
            </a:r>
            <a:endParaRPr lang="ru-RU" sz="3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587" y="246674"/>
            <a:ext cx="2723745" cy="2001151"/>
          </a:xfrm>
          <a:prstGeom prst="rect">
            <a:avLst/>
          </a:prstGeom>
        </p:spPr>
      </p:pic>
      <p:pic>
        <p:nvPicPr>
          <p:cNvPr id="3074" name="Picture 2" descr="Imagini pentru PBLMD erasmus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8" y="4559923"/>
            <a:ext cx="3597267" cy="2222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57072"/>
          <a:stretch/>
        </p:blipFill>
        <p:spPr>
          <a:xfrm>
            <a:off x="7849272" y="2896867"/>
            <a:ext cx="2982433" cy="1366345"/>
          </a:xfrm>
          <a:prstGeom prst="rect">
            <a:avLst/>
          </a:prstGeom>
        </p:spPr>
      </p:pic>
      <p:pic>
        <p:nvPicPr>
          <p:cNvPr id="3076" name="Picture 4" descr="Imagini pentru LNSS erasmus+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r="57925" b="-585"/>
          <a:stretch/>
        </p:blipFill>
        <p:spPr bwMode="auto">
          <a:xfrm>
            <a:off x="7644800" y="7385511"/>
            <a:ext cx="2699193" cy="172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445" y="2552349"/>
            <a:ext cx="2754941" cy="1213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2620" y="4495350"/>
            <a:ext cx="2913712" cy="19748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820" y="5331398"/>
            <a:ext cx="3396598" cy="1656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34687" r="24923"/>
          <a:stretch/>
        </p:blipFill>
        <p:spPr>
          <a:xfrm>
            <a:off x="2270886" y="7096928"/>
            <a:ext cx="3200830" cy="16120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011" y="3082948"/>
            <a:ext cx="3001635" cy="1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9774" y="223683"/>
            <a:ext cx="9227186" cy="84061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Supporting </a:t>
            </a:r>
            <a:r>
              <a:rPr lang="en-US" sz="3600" dirty="0">
                <a:solidFill>
                  <a:schemeClr val="bg1"/>
                </a:solidFill>
              </a:rPr>
              <a:t>the mobility of staff and students</a:t>
            </a:r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180639"/>
              </p:ext>
            </p:extLst>
          </p:nvPr>
        </p:nvGraphicFramePr>
        <p:xfrm>
          <a:off x="1420429" y="1677670"/>
          <a:ext cx="9999102" cy="6309360"/>
        </p:xfrm>
        <a:graphic>
          <a:graphicData uri="http://schemas.openxmlformats.org/drawingml/2006/table">
            <a:tbl>
              <a:tblPr firstRow="1" firstCol="1" bandRow="1"/>
              <a:tblGrid>
                <a:gridCol w="162560">
                  <a:extLst>
                    <a:ext uri="{9D8B030D-6E8A-4147-A177-3AD203B41FA5}">
                      <a16:colId xmlns:a16="http://schemas.microsoft.com/office/drawing/2014/main" xmlns="" val="1647901964"/>
                    </a:ext>
                  </a:extLst>
                </a:gridCol>
                <a:gridCol w="1101103">
                  <a:extLst>
                    <a:ext uri="{9D8B030D-6E8A-4147-A177-3AD203B41FA5}">
                      <a16:colId xmlns:a16="http://schemas.microsoft.com/office/drawing/2014/main" xmlns="" val="2030672473"/>
                    </a:ext>
                  </a:extLst>
                </a:gridCol>
                <a:gridCol w="6688446">
                  <a:extLst>
                    <a:ext uri="{9D8B030D-6E8A-4147-A177-3AD203B41FA5}">
                      <a16:colId xmlns:a16="http://schemas.microsoft.com/office/drawing/2014/main" xmlns="" val="3144977234"/>
                    </a:ext>
                  </a:extLst>
                </a:gridCol>
                <a:gridCol w="2046993">
                  <a:extLst>
                    <a:ext uri="{9D8B030D-6E8A-4147-A177-3AD203B41FA5}">
                      <a16:colId xmlns:a16="http://schemas.microsoft.com/office/drawing/2014/main" xmlns="" val="4029076654"/>
                    </a:ext>
                  </a:extLst>
                </a:gridCol>
              </a:tblGrid>
              <a:tr h="60527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Country, Institution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people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9284819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Romania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4467651"/>
                  </a:ext>
                </a:extLst>
              </a:tr>
              <a:tr h="302638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Alexandru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Ioan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Cuza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University of Iasi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5638912"/>
                  </a:ext>
                </a:extLst>
              </a:tr>
              <a:tr h="302638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Ovidius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University of Constanta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8402600"/>
                  </a:ext>
                </a:extLst>
              </a:tr>
              <a:tr h="302638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Vasile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Goldis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West University of Arad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5562168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Spain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0798277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of Granada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8485235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of A Coruna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1642162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Norway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8609319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Volda University College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81119306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Greece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9381339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of West Attica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9771561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4830963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Alma Mater University of Bologna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4145341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UNINETTUNO Telematic University of Rome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12652828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Estonia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4137178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Narva College, University of Tartu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8863506"/>
                  </a:ext>
                </a:extLst>
              </a:tr>
            </a:tbl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2400481" y="8823411"/>
            <a:ext cx="8265434" cy="49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Outgoing, Spring of 2018-2019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6417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2896231" y="-27319"/>
            <a:ext cx="117036" cy="98082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9312848" y="926674"/>
            <a:ext cx="4139738" cy="601981"/>
          </a:xfrm>
          <a:prstGeom prst="roundRect">
            <a:avLst>
              <a:gd name="adj" fmla="val 21646"/>
            </a:avLst>
          </a:prstGeom>
          <a:solidFill>
            <a:schemeClr val="accent6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9312848" y="1014786"/>
            <a:ext cx="5482899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FFFF"/>
                </a:solidFill>
                <a:latin typeface="Code Pro LC"/>
                <a:ea typeface="Code Pro LC"/>
                <a:cs typeface="Code Pro LC"/>
                <a:sym typeface="Code Pro LC"/>
              </a:defRPr>
            </a:lvl1pPr>
          </a:lstStyle>
          <a:p>
            <a:r>
              <a:rPr lang="en-US" dirty="0" smtClean="0"/>
              <a:t>Internationalization at USARB</a:t>
            </a:r>
            <a:endParaRPr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738" y="483235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9774" y="223683"/>
            <a:ext cx="9227186" cy="84061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Supporting </a:t>
            </a:r>
            <a:r>
              <a:rPr lang="en-US" sz="3600" dirty="0">
                <a:solidFill>
                  <a:schemeClr val="bg1"/>
                </a:solidFill>
              </a:rPr>
              <a:t>the mobility of staff and students</a:t>
            </a:r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397615"/>
              </p:ext>
            </p:extLst>
          </p:nvPr>
        </p:nvGraphicFramePr>
        <p:xfrm>
          <a:off x="1781971" y="2231646"/>
          <a:ext cx="9999102" cy="4007269"/>
        </p:xfrm>
        <a:graphic>
          <a:graphicData uri="http://schemas.openxmlformats.org/drawingml/2006/table">
            <a:tbl>
              <a:tblPr firstRow="1" firstCol="1" bandRow="1"/>
              <a:tblGrid>
                <a:gridCol w="162560">
                  <a:extLst>
                    <a:ext uri="{9D8B030D-6E8A-4147-A177-3AD203B41FA5}">
                      <a16:colId xmlns:a16="http://schemas.microsoft.com/office/drawing/2014/main" xmlns="" val="1647901964"/>
                    </a:ext>
                  </a:extLst>
                </a:gridCol>
                <a:gridCol w="1101103">
                  <a:extLst>
                    <a:ext uri="{9D8B030D-6E8A-4147-A177-3AD203B41FA5}">
                      <a16:colId xmlns:a16="http://schemas.microsoft.com/office/drawing/2014/main" xmlns="" val="2030672473"/>
                    </a:ext>
                  </a:extLst>
                </a:gridCol>
                <a:gridCol w="6688446">
                  <a:extLst>
                    <a:ext uri="{9D8B030D-6E8A-4147-A177-3AD203B41FA5}">
                      <a16:colId xmlns:a16="http://schemas.microsoft.com/office/drawing/2014/main" xmlns="" val="3144977234"/>
                    </a:ext>
                  </a:extLst>
                </a:gridCol>
                <a:gridCol w="2046993">
                  <a:extLst>
                    <a:ext uri="{9D8B030D-6E8A-4147-A177-3AD203B41FA5}">
                      <a16:colId xmlns:a16="http://schemas.microsoft.com/office/drawing/2014/main" xmlns="" val="4029076654"/>
                    </a:ext>
                  </a:extLst>
                </a:gridCol>
              </a:tblGrid>
              <a:tr h="60527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Country, Institution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people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9284819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Romania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4467651"/>
                  </a:ext>
                </a:extLst>
              </a:tr>
              <a:tr h="302638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Pharmacy Medical University of 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Tirgu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Mures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5638912"/>
                  </a:ext>
                </a:extLst>
              </a:tr>
              <a:tr h="302638"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Transilvania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University of Brasov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7799643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Spain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0798277"/>
                  </a:ext>
                </a:extLst>
              </a:tr>
              <a:tr h="50206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of </a:t>
                      </a:r>
                      <a:r>
                        <a:rPr lang="en-GB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Almeria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8485235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4830963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Alma Mater University of Bologna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4145341"/>
                  </a:ext>
                </a:extLst>
              </a:tr>
              <a:tr h="30263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Estonia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4137178"/>
                  </a:ext>
                </a:extLst>
              </a:tr>
              <a:tr h="3026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Narva College, University of Tartu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8863506"/>
                  </a:ext>
                </a:extLst>
              </a:tr>
            </a:tbl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2400481" y="8823411"/>
            <a:ext cx="8265434" cy="49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Incoming, Spring of 2018-2019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4382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995</Words>
  <Application>Microsoft Office PowerPoint</Application>
  <PresentationFormat>Произвольный</PresentationFormat>
  <Paragraphs>236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White</vt:lpstr>
      <vt:lpstr>Презентация PowerPoint</vt:lpstr>
      <vt:lpstr>INTERNATIONALIZATION STRATEGY OF ALECU RUSSO BALTI STATE UNIVERSITY (2018-2023)</vt:lpstr>
      <vt:lpstr>INTERNATIONALIZATION STRATEGY OF ALECU RUSSO BALTI STATE UNIVERSITY (2018-2023)</vt:lpstr>
      <vt:lpstr>INTERNATIONALIZATION STRATEGY OF ALECU RUSSO BALTI STATE UNIVERSITY (2018-2023)</vt:lpstr>
      <vt:lpstr>Презентация PowerPoint</vt:lpstr>
      <vt:lpstr>Презентация PowerPoint</vt:lpstr>
      <vt:lpstr>Презентация PowerPoint</vt:lpstr>
      <vt:lpstr>Supporting the mobility of staff and students</vt:lpstr>
      <vt:lpstr>Supporting the mobility of staff and students</vt:lpstr>
      <vt:lpstr>Презентация PowerPoint</vt:lpstr>
      <vt:lpstr>Презентация PowerPoint</vt:lpstr>
      <vt:lpstr>Презентация PowerPoint</vt:lpstr>
      <vt:lpstr>Supporting the mobility of staff and students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 Casap</dc:creator>
  <cp:lastModifiedBy>Cristina</cp:lastModifiedBy>
  <cp:revision>63</cp:revision>
  <dcterms:modified xsi:type="dcterms:W3CDTF">2019-03-13T20:16:36Z</dcterms:modified>
</cp:coreProperties>
</file>